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38.jpg" ContentType="image/p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9" r:id="rId1"/>
    <p:sldMasterId id="2147484329" r:id="rId2"/>
  </p:sldMasterIdLst>
  <p:notesMasterIdLst>
    <p:notesMasterId r:id="rId29"/>
  </p:notesMasterIdLst>
  <p:handoutMasterIdLst>
    <p:handoutMasterId r:id="rId30"/>
  </p:handoutMasterIdLst>
  <p:sldIdLst>
    <p:sldId id="1059" r:id="rId3"/>
    <p:sldId id="274" r:id="rId4"/>
    <p:sldId id="1109" r:id="rId5"/>
    <p:sldId id="323" r:id="rId6"/>
    <p:sldId id="327" r:id="rId7"/>
    <p:sldId id="459" r:id="rId8"/>
    <p:sldId id="1117" r:id="rId9"/>
    <p:sldId id="1113" r:id="rId10"/>
    <p:sldId id="325" r:id="rId11"/>
    <p:sldId id="1119" r:id="rId12"/>
    <p:sldId id="1122" r:id="rId13"/>
    <p:sldId id="270" r:id="rId14"/>
    <p:sldId id="1123" r:id="rId15"/>
    <p:sldId id="1131" r:id="rId16"/>
    <p:sldId id="1125" r:id="rId17"/>
    <p:sldId id="279" r:id="rId18"/>
    <p:sldId id="1127" r:id="rId19"/>
    <p:sldId id="1128" r:id="rId20"/>
    <p:sldId id="271" r:id="rId21"/>
    <p:sldId id="278" r:id="rId22"/>
    <p:sldId id="1124" r:id="rId23"/>
    <p:sldId id="1121" r:id="rId24"/>
    <p:sldId id="324" r:id="rId25"/>
    <p:sldId id="1116" r:id="rId26"/>
    <p:sldId id="1105" r:id="rId27"/>
    <p:sldId id="1110" r:id="rId28"/>
  </p:sldIdLst>
  <p:sldSz cx="9144000" cy="5143500" type="screen16x9"/>
  <p:notesSz cx="10021888" cy="68897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0" userDrawn="1">
          <p15:clr>
            <a:srgbClr val="A4A3A4"/>
          </p15:clr>
        </p15:guide>
        <p15:guide id="2" pos="31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3AF34"/>
    <a:srgbClr val="0092D2"/>
    <a:srgbClr val="3333CC"/>
    <a:srgbClr val="FFFFFF"/>
    <a:srgbClr val="73C1E1"/>
    <a:srgbClr val="2C2927"/>
    <a:srgbClr val="36A7E0"/>
    <a:srgbClr val="D70200"/>
    <a:srgbClr val="EF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17" autoAdjust="0"/>
    <p:restoredTop sz="80891" autoAdjust="0"/>
  </p:normalViewPr>
  <p:slideViewPr>
    <p:cSldViewPr snapToGrid="0" snapToObjects="1">
      <p:cViewPr varScale="1">
        <p:scale>
          <a:sx n="91" d="100"/>
          <a:sy n="91" d="100"/>
        </p:scale>
        <p:origin x="874" y="72"/>
      </p:cViewPr>
      <p:guideLst>
        <p:guide orient="horz" pos="2196"/>
        <p:guide pos="2928"/>
      </p:guideLst>
    </p:cSldViewPr>
  </p:slideViewPr>
  <p:outlineViewPr>
    <p:cViewPr>
      <p:scale>
        <a:sx n="33" d="100"/>
        <a:sy n="33" d="100"/>
      </p:scale>
      <p:origin x="0" y="1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1722" y="-96"/>
      </p:cViewPr>
      <p:guideLst>
        <p:guide orient="horz" pos="2170"/>
        <p:guide pos="31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is Troppmann" userId="2e188307859beedc" providerId="LiveId" clId="{F820F1B0-DF6F-4189-86E8-37E6F58C2478}"/>
    <pc:docChg chg="modSld">
      <pc:chgData name="Doris Troppmann" userId="2e188307859beedc" providerId="LiveId" clId="{F820F1B0-DF6F-4189-86E8-37E6F58C2478}" dt="2019-10-21T13:20:57.723" v="6" actId="6549"/>
      <pc:docMkLst>
        <pc:docMk/>
      </pc:docMkLst>
      <pc:sldChg chg="modNotesTx">
        <pc:chgData name="Doris Troppmann" userId="2e188307859beedc" providerId="LiveId" clId="{F820F1B0-DF6F-4189-86E8-37E6F58C2478}" dt="2019-10-21T13:20:24.258" v="2" actId="6549"/>
        <pc:sldMkLst>
          <pc:docMk/>
          <pc:sldMk cId="3562613147" sldId="325"/>
        </pc:sldMkLst>
      </pc:sldChg>
      <pc:sldChg chg="modNotesTx">
        <pc:chgData name="Doris Troppmann" userId="2e188307859beedc" providerId="LiveId" clId="{F820F1B0-DF6F-4189-86E8-37E6F58C2478}" dt="2019-10-21T13:20:19.774" v="1" actId="6549"/>
        <pc:sldMkLst>
          <pc:docMk/>
          <pc:sldMk cId="670924182" sldId="1113"/>
        </pc:sldMkLst>
      </pc:sldChg>
      <pc:sldChg chg="modNotesTx">
        <pc:chgData name="Doris Troppmann" userId="2e188307859beedc" providerId="LiveId" clId="{F820F1B0-DF6F-4189-86E8-37E6F58C2478}" dt="2019-10-21T13:20:57.723" v="6" actId="6549"/>
        <pc:sldMkLst>
          <pc:docMk/>
          <pc:sldMk cId="3007802792" sldId="1116"/>
        </pc:sldMkLst>
      </pc:sldChg>
      <pc:sldChg chg="modNotesTx">
        <pc:chgData name="Doris Troppmann" userId="2e188307859beedc" providerId="LiveId" clId="{F820F1B0-DF6F-4189-86E8-37E6F58C2478}" dt="2019-10-21T13:20:13.816" v="0" actId="6549"/>
        <pc:sldMkLst>
          <pc:docMk/>
          <pc:sldMk cId="3446668594" sldId="1117"/>
        </pc:sldMkLst>
      </pc:sldChg>
      <pc:sldChg chg="modNotesTx">
        <pc:chgData name="Doris Troppmann" userId="2e188307859beedc" providerId="LiveId" clId="{F820F1B0-DF6F-4189-86E8-37E6F58C2478}" dt="2019-10-21T13:20:30.633" v="3" actId="6549"/>
        <pc:sldMkLst>
          <pc:docMk/>
          <pc:sldMk cId="971155553" sldId="1119"/>
        </pc:sldMkLst>
      </pc:sldChg>
      <pc:sldChg chg="modNotesTx">
        <pc:chgData name="Doris Troppmann" userId="2e188307859beedc" providerId="LiveId" clId="{F820F1B0-DF6F-4189-86E8-37E6F58C2478}" dt="2019-10-21T13:20:36.223" v="4" actId="6549"/>
        <pc:sldMkLst>
          <pc:docMk/>
          <pc:sldMk cId="0" sldId="1122"/>
        </pc:sldMkLst>
      </pc:sldChg>
      <pc:sldChg chg="modNotesTx">
        <pc:chgData name="Doris Troppmann" userId="2e188307859beedc" providerId="LiveId" clId="{F820F1B0-DF6F-4189-86E8-37E6F58C2478}" dt="2019-10-21T13:20:49.333" v="5" actId="6549"/>
        <pc:sldMkLst>
          <pc:docMk/>
          <pc:sldMk cId="2615416795" sldId="11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488"/>
          </a:xfrm>
          <a:prstGeom prst="rect">
            <a:avLst/>
          </a:prstGeom>
        </p:spPr>
        <p:txBody>
          <a:bodyPr vert="horz" wrap="square" lIns="96634" tIns="48317" rIns="96634" bIns="4831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7331" y="0"/>
            <a:ext cx="4342818" cy="344488"/>
          </a:xfrm>
          <a:prstGeom prst="rect">
            <a:avLst/>
          </a:prstGeom>
        </p:spPr>
        <p:txBody>
          <a:bodyPr vert="horz" wrap="square" lIns="96634" tIns="48317" rIns="96634" bIns="48317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1BED884-6CBC-AC48-9690-D96FFAE3D3E5}" type="datetime1">
              <a:rPr lang="en-US"/>
              <a:pPr>
                <a:defRPr/>
              </a:pPr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43668"/>
            <a:ext cx="4342818" cy="344488"/>
          </a:xfrm>
          <a:prstGeom prst="rect">
            <a:avLst/>
          </a:prstGeom>
        </p:spPr>
        <p:txBody>
          <a:bodyPr vert="horz" wrap="square" lIns="96634" tIns="48317" rIns="96634" bIns="4831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7331" y="6543668"/>
            <a:ext cx="4342818" cy="344488"/>
          </a:xfrm>
          <a:prstGeom prst="rect">
            <a:avLst/>
          </a:prstGeom>
        </p:spPr>
        <p:txBody>
          <a:bodyPr vert="horz" wrap="square" lIns="96634" tIns="48317" rIns="96634" bIns="48317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4FFCBF3E-03D2-804C-8F46-18661F62A3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5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488"/>
          </a:xfrm>
          <a:prstGeom prst="rect">
            <a:avLst/>
          </a:prstGeom>
        </p:spPr>
        <p:txBody>
          <a:bodyPr vert="horz" wrap="square" lIns="96634" tIns="48317" rIns="96634" bIns="4831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7331" y="0"/>
            <a:ext cx="4342818" cy="344488"/>
          </a:xfrm>
          <a:prstGeom prst="rect">
            <a:avLst/>
          </a:prstGeom>
        </p:spPr>
        <p:txBody>
          <a:bodyPr vert="horz" wrap="square" lIns="96634" tIns="48317" rIns="96634" bIns="48317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F6D829C-0DE0-EF43-BF53-5045AA30A727}" type="datetime1">
              <a:rPr lang="en-US"/>
              <a:pPr>
                <a:defRPr/>
              </a:pPr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34" tIns="48317" rIns="96634" bIns="48317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189" y="3272631"/>
            <a:ext cx="8017510" cy="3100388"/>
          </a:xfrm>
          <a:prstGeom prst="rect">
            <a:avLst/>
          </a:prstGeom>
        </p:spPr>
        <p:txBody>
          <a:bodyPr vert="horz" wrap="square" lIns="96634" tIns="48317" rIns="96634" bIns="4831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3668"/>
            <a:ext cx="4342818" cy="344488"/>
          </a:xfrm>
          <a:prstGeom prst="rect">
            <a:avLst/>
          </a:prstGeom>
        </p:spPr>
        <p:txBody>
          <a:bodyPr vert="horz" wrap="square" lIns="96634" tIns="48317" rIns="96634" bIns="4831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7331" y="6543668"/>
            <a:ext cx="4342818" cy="344488"/>
          </a:xfrm>
          <a:prstGeom prst="rect">
            <a:avLst/>
          </a:prstGeom>
        </p:spPr>
        <p:txBody>
          <a:bodyPr vert="horz" wrap="square" lIns="96634" tIns="48317" rIns="96634" bIns="48317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5A0909E-BC08-9340-8C18-ACF73C5D8E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23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6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61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1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6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33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99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85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75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5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07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3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08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10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48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53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Eigenes Produktergebnis macht dich richtig stark für dein Herbalife Geschäft. Bist voll begeistert – und möchtest jedem vom Herbalife erzählen, wie es dir geht wie toll es ist. Du hast dich entschieden Coach zu sein.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9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2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75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Ob der Kunde wieder kommt oder nicht.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56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80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13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0909E-BC08-9340-8C18-ACF73C5D8E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-68263" y="-635000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016 HL-Nutrition LOCK-UP 36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3" y="4442164"/>
            <a:ext cx="1574573" cy="3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4" y="1200152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82061" y="1200152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4" y="2808005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482061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955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9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410"/>
            <a:ext cx="7467600" cy="287760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472015"/>
            <a:ext cx="7467600" cy="85725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4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19250" y="1200150"/>
            <a:ext cx="5905500" cy="259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1980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61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9643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9F93C-5BCA-7746-85D6-1EF8EF218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DC0FD0-4D33-584A-B215-17E6A1FED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C9629C-66A2-9643-A81E-812BE89D3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4C72-B523-324C-B5D6-68BA5D38D3DB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BFDD74-DD4B-0A4B-ADBC-B93BAFEF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723739-4CA5-4D4B-8F8C-92814565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BD85-45C5-DA4A-9620-9651163B36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164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825104"/>
            <a:ext cx="9144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23275"/>
            <a:ext cx="7810500" cy="602656"/>
          </a:xfrm>
        </p:spPr>
        <p:txBody>
          <a:bodyPr/>
          <a:lstStyle/>
          <a:p>
            <a:r>
              <a:rPr lang="en-US" altLang="ko-KR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995177"/>
            <a:ext cx="7812088" cy="3504438"/>
          </a:xfrm>
        </p:spPr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39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4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31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8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68263" y="-635000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746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2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3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53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17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39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1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33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93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55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1200150"/>
            <a:ext cx="29718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959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4" y="1200152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82061" y="1200152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4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482061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798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410"/>
            <a:ext cx="7467600" cy="287760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472015"/>
            <a:ext cx="7467600" cy="85725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1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19250" y="1200150"/>
            <a:ext cx="5905500" cy="259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255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9D1F0-6A57-45B8-8B94-8E93214AC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1249" y="0"/>
            <a:ext cx="2182751" cy="10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1200150"/>
            <a:ext cx="2971800" cy="3048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92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4281130"/>
            <a:ext cx="7477158" cy="642938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16_TriHN_Primary_WO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3" y="4442165"/>
            <a:ext cx="1574573" cy="320869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7541371" y="4281130"/>
            <a:ext cx="1602629" cy="64293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667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	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548506" y="4439019"/>
            <a:ext cx="1595494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>
                <a:solidFill>
                  <a:schemeClr val="bg1"/>
                </a:solidFill>
              </a:rPr>
              <a:t>LDW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7" r:id="rId13"/>
    <p:sldLayoutId id="2147484328" r:id="rId14"/>
    <p:sldLayoutId id="2147484341" r:id="rId15"/>
    <p:sldLayoutId id="2147484342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D97E7-AAB6-4648-A3D9-C57200633C88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FB1D-F4A7-44B1-B2E1-DEF4DF9A02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1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8">
            <a:extLst>
              <a:ext uri="{FF2B5EF4-FFF2-40B4-BE49-F238E27FC236}">
                <a16:creationId xmlns:a16="http://schemas.microsoft.com/office/drawing/2014/main" id="{FA371E13-0BDB-4510-841F-E6A31CD9D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704" y="2845753"/>
            <a:ext cx="3931694" cy="1441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t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altLang="en-US" sz="3600" b="1">
                <a:latin typeface="+mj-lt"/>
                <a:ea typeface="+mj-ea"/>
                <a:cs typeface="+mj-cs"/>
              </a:rPr>
              <a:t>Doris Troppmann</a:t>
            </a:r>
          </a:p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altLang="en-US" sz="3600">
                <a:latin typeface="+mj-lt"/>
                <a:ea typeface="+mj-ea"/>
                <a:cs typeface="+mj-cs"/>
              </a:rPr>
              <a:t>GET Team</a:t>
            </a:r>
          </a:p>
        </p:txBody>
      </p:sp>
      <p:pic>
        <p:nvPicPr>
          <p:cNvPr id="4" name="Grafik 3" descr="Ein Bild, das Person, Frau, draußen, Baum enthält.&#10;&#10;Automatisch generierte Beschreibung">
            <a:extLst>
              <a:ext uri="{FF2B5EF4-FFF2-40B4-BE49-F238E27FC236}">
                <a16:creationId xmlns:a16="http://schemas.microsoft.com/office/drawing/2014/main" id="{6B6F1D9F-93AF-4518-94E8-595AAF0AE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11773" b="3"/>
          <a:stretch/>
        </p:blipFill>
        <p:spPr>
          <a:xfrm>
            <a:off x="1" y="485530"/>
            <a:ext cx="4038848" cy="4657972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6567E04-756C-428F-A8B3-E3C5EBD95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9" r="2" b="19315"/>
          <a:stretch/>
        </p:blipFill>
        <p:spPr bwMode="auto">
          <a:xfrm>
            <a:off x="4048766" y="1"/>
            <a:ext cx="3113532" cy="176205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122102"/>
      </p:ext>
    </p:extLst>
  </p:cSld>
  <p:clrMapOvr>
    <a:masterClrMapping/>
  </p:clrMapOvr>
  <p:transition spd="slow" advClick="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F1E1B-5CA0-430B-A1E9-951EC09D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PANEL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0A3C16-4222-436F-AA81-0188249AD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GET	Hasan Günes</a:t>
            </a:r>
          </a:p>
          <a:p>
            <a:r>
              <a:rPr lang="de-AT" dirty="0"/>
              <a:t>AWT  Alexander </a:t>
            </a:r>
            <a:r>
              <a:rPr lang="de-AT" dirty="0" err="1"/>
              <a:t>Springenschmidt</a:t>
            </a:r>
            <a:endParaRPr lang="de-AT" dirty="0"/>
          </a:p>
          <a:p>
            <a:r>
              <a:rPr lang="de-AT" dirty="0"/>
              <a:t>AWT  Nadine Schrank</a:t>
            </a:r>
          </a:p>
        </p:txBody>
      </p:sp>
    </p:spTree>
    <p:extLst>
      <p:ext uri="{BB962C8B-B14F-4D97-AF65-F5344CB8AC3E}">
        <p14:creationId xmlns:p14="http://schemas.microsoft.com/office/powerpoint/2010/main" val="971155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2932113" y="1430716"/>
            <a:ext cx="57848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/>
              <a:t>Hasan GÜNES</a:t>
            </a:r>
          </a:p>
          <a:p>
            <a:pPr eaLnBrk="1" hangingPunct="1"/>
            <a:r>
              <a:rPr lang="en-US" sz="4400" dirty="0"/>
              <a:t>GET Team</a:t>
            </a:r>
          </a:p>
        </p:txBody>
      </p:sp>
      <p:pic>
        <p:nvPicPr>
          <p:cNvPr id="3" name="Grafik 2" descr="Ein Bild, das drinnen, Person, Mann, stehend enthält.&#10;&#10;Automatisch generierte Beschreibung">
            <a:extLst>
              <a:ext uri="{FF2B5EF4-FFF2-40B4-BE49-F238E27FC236}">
                <a16:creationId xmlns:a16="http://schemas.microsoft.com/office/drawing/2014/main" id="{945682AF-4D45-AE45-8E1B-A792EDD65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67" t="32089" r="28666" b="10899"/>
          <a:stretch/>
        </p:blipFill>
        <p:spPr>
          <a:xfrm>
            <a:off x="427037" y="217673"/>
            <a:ext cx="2169548" cy="3865366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0B2FA25-AD35-4B0F-9E36-5A712BB3C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9" r="2" b="19315"/>
          <a:stretch/>
        </p:blipFill>
        <p:spPr bwMode="auto">
          <a:xfrm>
            <a:off x="6401643" y="0"/>
            <a:ext cx="3113532" cy="176205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1007176" y="114500"/>
            <a:ext cx="2626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2000" b="1" dirty="0">
                <a:solidFill>
                  <a:srgbClr val="63AF34"/>
                </a:solidFill>
              </a:rPr>
              <a:t>VOR HERBALIFE</a:t>
            </a:r>
            <a:endParaRPr lang="en-US" sz="1600" dirty="0">
              <a:solidFill>
                <a:srgbClr val="63AF34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4E21CB9-BC11-5243-B537-E2B214D6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" b="15636"/>
          <a:stretch>
            <a:fillRect/>
          </a:stretch>
        </p:blipFill>
        <p:spPr bwMode="auto">
          <a:xfrm>
            <a:off x="3170033" y="651645"/>
            <a:ext cx="1339556" cy="366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278347F9-1920-C04B-AD9D-B6503CD0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12859"/>
          <a:stretch>
            <a:fillRect/>
          </a:stretch>
        </p:blipFill>
        <p:spPr bwMode="auto">
          <a:xfrm>
            <a:off x="130961" y="651645"/>
            <a:ext cx="1339556" cy="366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880192A4-9B6E-9B44-9EC8-06E701D7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0" t="1669" r="7286" b="2271"/>
          <a:stretch>
            <a:fillRect/>
          </a:stretch>
        </p:blipFill>
        <p:spPr bwMode="auto">
          <a:xfrm>
            <a:off x="1588508" y="651644"/>
            <a:ext cx="1463534" cy="366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5194F8C0-29F1-0942-8367-F3B91D668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484" y="114500"/>
            <a:ext cx="2723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2000" b="1" dirty="0">
                <a:solidFill>
                  <a:srgbClr val="63AF34"/>
                </a:solidFill>
              </a:rPr>
              <a:t>WARUM HERBALIFE</a:t>
            </a:r>
            <a:endParaRPr lang="en-US" sz="1600" dirty="0">
              <a:solidFill>
                <a:srgbClr val="63AF34"/>
              </a:solidFill>
            </a:endParaRPr>
          </a:p>
        </p:txBody>
      </p:sp>
      <p:pic>
        <p:nvPicPr>
          <p:cNvPr id="27" name="Grafik 26" descr="Ein Bild, das Person, haltend, drinnen, Frau enthält.&#10;&#10;Automatisch generierte Beschreibung">
            <a:extLst>
              <a:ext uri="{FF2B5EF4-FFF2-40B4-BE49-F238E27FC236}">
                <a16:creationId xmlns:a16="http://schemas.microsoft.com/office/drawing/2014/main" id="{A6C06808-14E1-B444-BC0D-04F78D2C6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6472" r="21252"/>
          <a:stretch/>
        </p:blipFill>
        <p:spPr>
          <a:xfrm>
            <a:off x="5413246" y="651643"/>
            <a:ext cx="3404054" cy="3666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de-DE" sz="3600" dirty="0">
                <a:latin typeface="Arial" charset="0"/>
                <a:ea typeface="ＭＳ Ｐゴシック" charset="0"/>
                <a:cs typeface="ＭＳ Ｐゴシック" charset="0"/>
              </a:rPr>
              <a:t>PULVER KANN NICHT GESUND SEIN!?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>
          <a:xfrm>
            <a:off x="462218" y="2041724"/>
            <a:ext cx="1482479" cy="420778"/>
          </a:xfrm>
        </p:spPr>
        <p:txBody>
          <a:bodyPr/>
          <a:lstStyle/>
          <a:p>
            <a:pPr marL="0" indent="0" algn="ctr">
              <a:buNone/>
            </a:pPr>
            <a:r>
              <a:rPr lang="de-DE" sz="2000" dirty="0">
                <a:latin typeface="Arial" charset="0"/>
                <a:ea typeface="ＭＳ Ｐゴシック" charset="0"/>
                <a:cs typeface="ＭＳ Ｐゴシック" charset="0"/>
              </a:rPr>
              <a:t>Mehl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Grafik 2" descr="Ein Bild, das Tasse, Kaffee, sitzend, Tisch enthält.&#10;&#10;Automatisch generierte Beschreibung">
            <a:extLst>
              <a:ext uri="{FF2B5EF4-FFF2-40B4-BE49-F238E27FC236}">
                <a16:creationId xmlns:a16="http://schemas.microsoft.com/office/drawing/2014/main" id="{9216BF16-2E01-5142-BBF8-E55C6E2F0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1" t="3246" r="24823" b="3600"/>
          <a:stretch/>
        </p:blipFill>
        <p:spPr>
          <a:xfrm>
            <a:off x="3783541" y="933817"/>
            <a:ext cx="1576917" cy="3030955"/>
          </a:xfrm>
          <a:prstGeom prst="rect">
            <a:avLst/>
          </a:prstGeom>
        </p:spPr>
      </p:pic>
      <p:pic>
        <p:nvPicPr>
          <p:cNvPr id="13" name="Grafik 12" descr="Ein Bild, das Kuchen, Schokolade, braun, sitzend enthält.&#10;&#10;Automatisch generierte Beschreibung">
            <a:extLst>
              <a:ext uri="{FF2B5EF4-FFF2-40B4-BE49-F238E27FC236}">
                <a16:creationId xmlns:a16="http://schemas.microsoft.com/office/drawing/2014/main" id="{A7FC315D-85F0-594D-956C-0CA4B6E6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767" y="2002758"/>
            <a:ext cx="2131482" cy="1131093"/>
          </a:xfrm>
          <a:prstGeom prst="rect">
            <a:avLst/>
          </a:prstGeom>
        </p:spPr>
      </p:pic>
      <p:pic>
        <p:nvPicPr>
          <p:cNvPr id="15" name="Grafik 14" descr="Ein Bild, das Schnee, Essen, klein, braun enthält.&#10;&#10;Automatisch generierte Beschreibung">
            <a:extLst>
              <a:ext uri="{FF2B5EF4-FFF2-40B4-BE49-F238E27FC236}">
                <a16:creationId xmlns:a16="http://schemas.microsoft.com/office/drawing/2014/main" id="{A664AD8A-9108-7C48-8247-21B34DB5E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50" y="927214"/>
            <a:ext cx="1919216" cy="1200150"/>
          </a:xfrm>
          <a:prstGeom prst="rect">
            <a:avLst/>
          </a:prstGeom>
        </p:spPr>
      </p:pic>
      <p:pic>
        <p:nvPicPr>
          <p:cNvPr id="17" name="Grafik 16" descr="Ein Bild, das Kuchen, drinnen, Essen, Tasse enthält.&#10;&#10;Automatisch generierte Beschreibung">
            <a:extLst>
              <a:ext uri="{FF2B5EF4-FFF2-40B4-BE49-F238E27FC236}">
                <a16:creationId xmlns:a16="http://schemas.microsoft.com/office/drawing/2014/main" id="{12EED15E-36C1-D14B-8204-4836DE966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350" y="1028506"/>
            <a:ext cx="2083574" cy="1172010"/>
          </a:xfrm>
          <a:prstGeom prst="rect">
            <a:avLst/>
          </a:prstGeom>
        </p:spPr>
      </p:pic>
      <p:pic>
        <p:nvPicPr>
          <p:cNvPr id="19" name="Grafik 18" descr="Ein Bild, das Schokolade, Kuchen, Tisch, Teller enthält.&#10;&#10;Automatisch generierte Beschreibung">
            <a:extLst>
              <a:ext uri="{FF2B5EF4-FFF2-40B4-BE49-F238E27FC236}">
                <a16:creationId xmlns:a16="http://schemas.microsoft.com/office/drawing/2014/main" id="{C5874575-8583-1F4C-AB12-914BCE3A0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227" y="2641794"/>
            <a:ext cx="2209800" cy="1473200"/>
          </a:xfrm>
          <a:prstGeom prst="rect">
            <a:avLst/>
          </a:prstGeom>
        </p:spPr>
      </p:pic>
      <p:pic>
        <p:nvPicPr>
          <p:cNvPr id="21" name="Grafik 20" descr="Ein Bild, das Tisch, Tasse, sitzend, Kaffee enthält.&#10;&#10;Automatisch generierte Beschreibung">
            <a:extLst>
              <a:ext uri="{FF2B5EF4-FFF2-40B4-BE49-F238E27FC236}">
                <a16:creationId xmlns:a16="http://schemas.microsoft.com/office/drawing/2014/main" id="{2F8B40D3-CFD8-7145-8292-68ED845FE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47" y="2869621"/>
            <a:ext cx="2036819" cy="1083035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E2CE6B1-097F-AB4A-B6F2-32A13F7A930C}"/>
              </a:ext>
            </a:extLst>
          </p:cNvPr>
          <p:cNvSpPr txBox="1">
            <a:spLocks/>
          </p:cNvSpPr>
          <p:nvPr/>
        </p:nvSpPr>
        <p:spPr bwMode="auto">
          <a:xfrm>
            <a:off x="403416" y="3858581"/>
            <a:ext cx="1482479" cy="4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000" dirty="0">
                <a:latin typeface="Arial" charset="0"/>
                <a:ea typeface="ＭＳ Ｐゴシック" charset="0"/>
                <a:cs typeface="ＭＳ Ｐゴシック" charset="0"/>
              </a:rPr>
              <a:t>Gewürze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4AE3B0F-AD04-BD40-80E8-11AFC4C4EA51}"/>
              </a:ext>
            </a:extLst>
          </p:cNvPr>
          <p:cNvSpPr txBox="1">
            <a:spLocks/>
          </p:cNvSpPr>
          <p:nvPr/>
        </p:nvSpPr>
        <p:spPr bwMode="auto">
          <a:xfrm>
            <a:off x="1962268" y="3062483"/>
            <a:ext cx="1482479" cy="4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000" dirty="0">
                <a:latin typeface="Arial" charset="0"/>
                <a:ea typeface="ＭＳ Ｐゴシック" charset="0"/>
                <a:cs typeface="ＭＳ Ｐゴシック" charset="0"/>
              </a:rPr>
              <a:t>Kaffee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D0CEAD1-1CF5-2D4D-8B1E-0C08714FB250}"/>
              </a:ext>
            </a:extLst>
          </p:cNvPr>
          <p:cNvSpPr txBox="1">
            <a:spLocks/>
          </p:cNvSpPr>
          <p:nvPr/>
        </p:nvSpPr>
        <p:spPr bwMode="auto">
          <a:xfrm>
            <a:off x="3830759" y="3858581"/>
            <a:ext cx="1482479" cy="4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000" dirty="0">
                <a:latin typeface="Arial" charset="0"/>
                <a:ea typeface="ＭＳ Ｐゴシック" charset="0"/>
                <a:cs typeface="ＭＳ Ｐゴシック" charset="0"/>
              </a:rPr>
              <a:t>Shake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8F6EE32-D467-F847-8E48-38F895E35B56}"/>
              </a:ext>
            </a:extLst>
          </p:cNvPr>
          <p:cNvSpPr txBox="1">
            <a:spLocks/>
          </p:cNvSpPr>
          <p:nvPr/>
        </p:nvSpPr>
        <p:spPr bwMode="auto">
          <a:xfrm>
            <a:off x="6772997" y="2200516"/>
            <a:ext cx="1918280" cy="4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000" dirty="0">
                <a:latin typeface="Arial" charset="0"/>
                <a:ea typeface="ＭＳ Ｐゴシック" charset="0"/>
                <a:cs typeface="ＭＳ Ｐゴシック" charset="0"/>
              </a:rPr>
              <a:t>Babynahrung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B72825B-46FC-7D4D-9BF4-E838A7D720C7}"/>
              </a:ext>
            </a:extLst>
          </p:cNvPr>
          <p:cNvSpPr txBox="1">
            <a:spLocks/>
          </p:cNvSpPr>
          <p:nvPr/>
        </p:nvSpPr>
        <p:spPr bwMode="auto">
          <a:xfrm>
            <a:off x="6094887" y="3802261"/>
            <a:ext cx="1482479" cy="4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000" dirty="0">
                <a:latin typeface="Arial" charset="0"/>
                <a:ea typeface="ＭＳ Ｐゴシック" charset="0"/>
                <a:cs typeface="ＭＳ Ｐゴシック" charset="0"/>
              </a:rPr>
              <a:t>Kakao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0" y="1714500"/>
            <a:ext cx="9144000" cy="857250"/>
          </a:xfrm>
        </p:spPr>
        <p:txBody>
          <a:bodyPr/>
          <a:lstStyle/>
          <a:p>
            <a:r>
              <a:rPr lang="de-DE" sz="3600" dirty="0">
                <a:latin typeface="Arial" charset="0"/>
                <a:ea typeface="ＭＳ Ｐゴシック" charset="0"/>
                <a:cs typeface="ＭＳ Ｐゴシック" charset="0"/>
              </a:rPr>
              <a:t>WAS IST, WENN ICH DAMIT AUFHÖRE?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07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3018951" y="1494532"/>
            <a:ext cx="5784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/>
              <a:t>Alexander Springenschmidt</a:t>
            </a:r>
          </a:p>
          <a:p>
            <a:pPr eaLnBrk="1" hangingPunct="1"/>
            <a:r>
              <a:rPr lang="en-US" sz="3200" dirty="0"/>
              <a:t>Active World Team</a:t>
            </a:r>
          </a:p>
        </p:txBody>
      </p:sp>
      <p:pic>
        <p:nvPicPr>
          <p:cNvPr id="5" name="Picture 4" descr="Alex Office Portrait 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99" y="374108"/>
            <a:ext cx="2447365" cy="357932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6022494-4FE0-4332-93C3-2CA0AADD3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625" y="0"/>
            <a:ext cx="1636375" cy="16316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419" y="298792"/>
            <a:ext cx="4435353" cy="3878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733069" y="681498"/>
            <a:ext cx="7467600" cy="2963482"/>
          </a:xfrm>
        </p:spPr>
        <p:txBody>
          <a:bodyPr/>
          <a:lstStyle/>
          <a:p>
            <a:pPr algn="l"/>
            <a:r>
              <a:rPr lang="en-US" sz="2400" b="1" dirty="0">
                <a:latin typeface="+mn-lt"/>
                <a:ea typeface="ＭＳ Ｐゴシック" charset="0"/>
                <a:cs typeface="ＭＳ Ｐゴシック" charset="0"/>
              </a:rPr>
              <a:t>“Regional </a:t>
            </a:r>
            <a:r>
              <a:rPr lang="en-US" sz="2400" b="1" dirty="0" err="1">
                <a:latin typeface="+mn-lt"/>
                <a:ea typeface="ＭＳ Ｐゴシック" charset="0"/>
                <a:cs typeface="ＭＳ Ｐゴシック" charset="0"/>
              </a:rPr>
              <a:t>saisonal</a:t>
            </a:r>
            <a:r>
              <a:rPr lang="en-US" sz="2400" b="1" dirty="0">
                <a:latin typeface="+mn-lt"/>
                <a:ea typeface="ＭＳ Ｐゴシック" charset="0"/>
                <a:cs typeface="ＭＳ Ｐゴシック" charset="0"/>
              </a:rPr>
              <a:t> Bio </a:t>
            </a:r>
            <a:r>
              <a:rPr lang="en-US" sz="2400" b="1" dirty="0" err="1">
                <a:latin typeface="+mn-lt"/>
                <a:ea typeface="ＭＳ Ｐゴシック" charset="0"/>
                <a:cs typeface="ＭＳ Ｐゴシック" charset="0"/>
              </a:rPr>
              <a:t>ist</a:t>
            </a:r>
            <a:r>
              <a:rPr lang="en-US" sz="2400" b="1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+mn-lt"/>
                <a:ea typeface="ＭＳ Ｐゴシック" charset="0"/>
                <a:cs typeface="ＭＳ Ｐゴシック" charset="0"/>
              </a:rPr>
              <a:t>besser</a:t>
            </a:r>
            <a:r>
              <a:rPr lang="en-US" sz="2400" b="1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+mn-lt"/>
                <a:ea typeface="ＭＳ Ｐゴシック" charset="0"/>
                <a:cs typeface="ＭＳ Ｐゴシック" charset="0"/>
              </a:rPr>
              <a:t>als</a:t>
            </a:r>
            <a:r>
              <a:rPr lang="en-US" sz="2400" b="1" dirty="0">
                <a:latin typeface="+mn-lt"/>
                <a:ea typeface="ＭＳ Ｐゴシック" charset="0"/>
                <a:cs typeface="ＭＳ Ｐゴシック" charset="0"/>
              </a:rPr>
              <a:t> Pulver”</a:t>
            </a:r>
            <a:br>
              <a:rPr lang="en-US" sz="2400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+mn-lt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598845" y="299446"/>
            <a:ext cx="7467600" cy="3583025"/>
          </a:xfrm>
        </p:spPr>
        <p:txBody>
          <a:bodyPr/>
          <a:lstStyle/>
          <a:p>
            <a:pPr algn="l"/>
            <a:br>
              <a:rPr lang="en-US" sz="2000" b="1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000" b="1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latin typeface="+mn-lt"/>
                <a:ea typeface="ＭＳ Ｐゴシック" charset="0"/>
                <a:cs typeface="ＭＳ Ｐゴシック" charset="0"/>
              </a:rPr>
              <a:t>“In so </a:t>
            </a:r>
            <a:r>
              <a:rPr lang="en-US" sz="2000" b="1" dirty="0" err="1">
                <a:latin typeface="+mn-lt"/>
                <a:ea typeface="ＭＳ Ｐゴシック" charset="0"/>
                <a:cs typeface="ＭＳ Ｐゴシック" charset="0"/>
              </a:rPr>
              <a:t>einem</a:t>
            </a:r>
            <a:r>
              <a:rPr lang="en-US" sz="2000" b="1" dirty="0">
                <a:latin typeface="+mn-lt"/>
                <a:ea typeface="ＭＳ Ｐゴシック" charset="0"/>
                <a:cs typeface="ＭＳ Ｐゴシック" charset="0"/>
              </a:rPr>
              <a:t> Shake </a:t>
            </a:r>
            <a:r>
              <a:rPr lang="en-US" sz="2000" b="1" dirty="0" err="1">
                <a:latin typeface="+mn-lt"/>
                <a:ea typeface="ＭＳ Ｐゴシック" charset="0"/>
                <a:cs typeface="ＭＳ Ｐゴシック" charset="0"/>
              </a:rPr>
              <a:t>ist</a:t>
            </a:r>
            <a:r>
              <a:rPr lang="en-US" sz="2000" b="1" dirty="0">
                <a:latin typeface="+mn-lt"/>
                <a:ea typeface="ＭＳ Ｐゴシック" charset="0"/>
                <a:cs typeface="ＭＳ Ｐゴシック" charset="0"/>
              </a:rPr>
              <a:t> total </a:t>
            </a:r>
            <a:r>
              <a:rPr lang="en-US" sz="2000" b="1" dirty="0" err="1">
                <a:latin typeface="+mn-lt"/>
                <a:ea typeface="ＭＳ Ｐゴシック" charset="0"/>
                <a:cs typeface="ＭＳ Ｐゴシック" charset="0"/>
              </a:rPr>
              <a:t>viel</a:t>
            </a:r>
            <a:r>
              <a:rPr lang="en-US" sz="2000" b="1" dirty="0">
                <a:latin typeface="+mn-lt"/>
                <a:ea typeface="ＭＳ Ｐゴシック" charset="0"/>
                <a:cs typeface="ＭＳ Ｐゴシック" charset="0"/>
              </a:rPr>
              <a:t> Zucker.”</a:t>
            </a:r>
            <a:br>
              <a:rPr lang="en-US" sz="2000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Wie </a:t>
            </a:r>
            <a:r>
              <a:rPr lang="en-US" sz="2000" dirty="0" err="1">
                <a:latin typeface="+mn-lt"/>
                <a:ea typeface="ＭＳ Ｐゴシック" charset="0"/>
                <a:cs typeface="ＭＳ Ｐゴシック" charset="0"/>
              </a:rPr>
              <a:t>meinst</a:t>
            </a: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 du das </a:t>
            </a:r>
            <a:r>
              <a:rPr lang="en-US" sz="2000" dirty="0" err="1">
                <a:latin typeface="+mn-lt"/>
                <a:ea typeface="ＭＳ Ｐゴシック" charset="0"/>
                <a:cs typeface="ＭＳ Ｐゴシック" charset="0"/>
              </a:rPr>
              <a:t>kongret</a:t>
            </a: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?</a:t>
            </a:r>
            <a:br>
              <a:rPr lang="en-US" sz="2000" dirty="0"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- </a:t>
            </a:r>
            <a:r>
              <a:rPr lang="en-US" sz="2000" dirty="0" err="1">
                <a:latin typeface="+mn-lt"/>
                <a:ea typeface="ＭＳ Ｐゴシック" charset="0"/>
                <a:cs typeface="ＭＳ Ｐゴシック" charset="0"/>
              </a:rPr>
              <a:t>Zuckergehalt</a:t>
            </a: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ea typeface="ＭＳ Ｐゴシック" charset="0"/>
                <a:cs typeface="ＭＳ Ｐゴシック" charset="0"/>
              </a:rPr>
              <a:t>oder</a:t>
            </a:r>
            <a:br>
              <a:rPr lang="en-US" sz="20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- </a:t>
            </a:r>
            <a:r>
              <a:rPr lang="en-US" sz="2000" dirty="0" err="1">
                <a:latin typeface="+mn-lt"/>
                <a:ea typeface="ＭＳ Ｐゴシック" charset="0"/>
                <a:cs typeface="ＭＳ Ｐゴシック" charset="0"/>
              </a:rPr>
              <a:t>Angabe</a:t>
            </a: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 am </a:t>
            </a:r>
            <a:r>
              <a:rPr lang="en-US" sz="2000" dirty="0" err="1">
                <a:latin typeface="+mn-lt"/>
                <a:ea typeface="ＭＳ Ｐゴシック" charset="0"/>
                <a:cs typeface="ＭＳ Ｐゴシック" charset="0"/>
              </a:rPr>
              <a:t>Etikett</a:t>
            </a:r>
            <a:br>
              <a:rPr lang="en-US" sz="2000" dirty="0"/>
            </a:b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3241781" y="1483206"/>
            <a:ext cx="57848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/>
              <a:t>Nadine Schrank</a:t>
            </a:r>
          </a:p>
          <a:p>
            <a:pPr eaLnBrk="1" hangingPunct="1"/>
            <a:r>
              <a:rPr lang="en-US" sz="4400" dirty="0"/>
              <a:t>AWT</a:t>
            </a:r>
          </a:p>
        </p:txBody>
      </p:sp>
      <p:pic>
        <p:nvPicPr>
          <p:cNvPr id="5" name="Grafik 4" descr="Ein Bild, das Person, drinnen, Mädchen, sitzend enthält.&#10;&#10;Automatisch generierte Beschreibung">
            <a:extLst>
              <a:ext uri="{FF2B5EF4-FFF2-40B4-BE49-F238E27FC236}">
                <a16:creationId xmlns:a16="http://schemas.microsoft.com/office/drawing/2014/main" id="{58A7F496-0D3B-4950-AEE6-B7D005718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79" b="43864"/>
          <a:stretch/>
        </p:blipFill>
        <p:spPr>
          <a:xfrm>
            <a:off x="206320" y="305516"/>
            <a:ext cx="1503041" cy="28873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16B4E9C-5717-4BA4-B980-44194E50A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20" t="56136" r="8320" b="1305"/>
          <a:stretch/>
        </p:blipFill>
        <p:spPr>
          <a:xfrm>
            <a:off x="1506069" y="1190065"/>
            <a:ext cx="1503727" cy="284200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BD80F40-A052-476D-9B4F-D0049C3A6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721" y="41189"/>
            <a:ext cx="1701279" cy="16963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fik 81">
            <a:extLst>
              <a:ext uri="{FF2B5EF4-FFF2-40B4-BE49-F238E27FC236}">
                <a16:creationId xmlns:a16="http://schemas.microsoft.com/office/drawing/2014/main" id="{986DA8B2-6A44-DE41-9C09-C982DD434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82C7C4"/>
          </a:solidFill>
          <a:ln>
            <a:solidFill>
              <a:srgbClr val="82C7C4"/>
            </a:solidFill>
          </a:ln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E9B665C-1ABB-FC41-B699-F3501BE4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278" y="199281"/>
            <a:ext cx="1855408" cy="1377239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856A593B-F9C5-C941-9179-A49F19E22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179" y="151598"/>
            <a:ext cx="2056975" cy="1417548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799B4632-C286-7F40-A99F-C076462A0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950" y="1791403"/>
            <a:ext cx="2025432" cy="1568912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A56F7C22-31F0-3E4E-9DE8-36FEFB25E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17" y="2032401"/>
            <a:ext cx="842763" cy="1095843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533818A6-280C-EA40-A126-25411E93A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32" y="2030640"/>
            <a:ext cx="804351" cy="1127095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D9B4ABDB-6C09-1741-9BDD-6288D52EE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6811" y="3592476"/>
            <a:ext cx="1574343" cy="1602362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22D40CE2-DF0E-6A44-8165-30E18D5E3A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827"/>
          <a:stretch/>
        </p:blipFill>
        <p:spPr>
          <a:xfrm>
            <a:off x="3721639" y="3527293"/>
            <a:ext cx="1686204" cy="1651895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7CCDE2D0-8846-1144-82BE-20958DD4C0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9468" y="1959622"/>
            <a:ext cx="1109027" cy="1400693"/>
          </a:xfrm>
          <a:prstGeom prst="rect">
            <a:avLst/>
          </a:prstGeom>
        </p:spPr>
      </p:pic>
      <p:sp>
        <p:nvSpPr>
          <p:cNvPr id="19" name="Pfeil nach rechts 18">
            <a:extLst>
              <a:ext uri="{FF2B5EF4-FFF2-40B4-BE49-F238E27FC236}">
                <a16:creationId xmlns:a16="http://schemas.microsoft.com/office/drawing/2014/main" id="{A759E6CC-D4C4-9C45-9154-D9AA9AAD99A0}"/>
              </a:ext>
            </a:extLst>
          </p:cNvPr>
          <p:cNvSpPr/>
          <p:nvPr/>
        </p:nvSpPr>
        <p:spPr>
          <a:xfrm>
            <a:off x="5599154" y="815319"/>
            <a:ext cx="972373" cy="122231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69297FCB-9309-E94A-B08C-BC2C0B160C3B}"/>
              </a:ext>
            </a:extLst>
          </p:cNvPr>
          <p:cNvSpPr/>
          <p:nvPr/>
        </p:nvSpPr>
        <p:spPr>
          <a:xfrm>
            <a:off x="2327844" y="826784"/>
            <a:ext cx="972373" cy="122231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Pfeil nach rechts 37">
            <a:extLst>
              <a:ext uri="{FF2B5EF4-FFF2-40B4-BE49-F238E27FC236}">
                <a16:creationId xmlns:a16="http://schemas.microsoft.com/office/drawing/2014/main" id="{73391001-CDDD-CE40-9B80-3D84BAD2C962}"/>
              </a:ext>
            </a:extLst>
          </p:cNvPr>
          <p:cNvSpPr/>
          <p:nvPr/>
        </p:nvSpPr>
        <p:spPr>
          <a:xfrm rot="5400000">
            <a:off x="7393557" y="1669194"/>
            <a:ext cx="360848" cy="123393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Pfeil nach rechts 38">
            <a:extLst>
              <a:ext uri="{FF2B5EF4-FFF2-40B4-BE49-F238E27FC236}">
                <a16:creationId xmlns:a16="http://schemas.microsoft.com/office/drawing/2014/main" id="{06C6DB38-8991-F845-AAE7-439E2168E5E8}"/>
              </a:ext>
            </a:extLst>
          </p:cNvPr>
          <p:cNvSpPr/>
          <p:nvPr/>
        </p:nvSpPr>
        <p:spPr>
          <a:xfrm rot="16200000">
            <a:off x="1304368" y="3341401"/>
            <a:ext cx="493478" cy="117589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Pfeil nach rechts 39">
            <a:extLst>
              <a:ext uri="{FF2B5EF4-FFF2-40B4-BE49-F238E27FC236}">
                <a16:creationId xmlns:a16="http://schemas.microsoft.com/office/drawing/2014/main" id="{ADE97668-311E-D54A-948D-054F2B230DEF}"/>
              </a:ext>
            </a:extLst>
          </p:cNvPr>
          <p:cNvSpPr/>
          <p:nvPr/>
        </p:nvSpPr>
        <p:spPr>
          <a:xfrm rot="10800000">
            <a:off x="5599153" y="4353239"/>
            <a:ext cx="972373" cy="122231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Pfeil nach rechts 40">
            <a:extLst>
              <a:ext uri="{FF2B5EF4-FFF2-40B4-BE49-F238E27FC236}">
                <a16:creationId xmlns:a16="http://schemas.microsoft.com/office/drawing/2014/main" id="{B2F6E9CF-5492-7A47-A79C-75EB44E078FD}"/>
              </a:ext>
            </a:extLst>
          </p:cNvPr>
          <p:cNvSpPr/>
          <p:nvPr/>
        </p:nvSpPr>
        <p:spPr>
          <a:xfrm rot="10800000">
            <a:off x="2587326" y="4353240"/>
            <a:ext cx="972373" cy="122231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Pfeil nach rechts 41">
            <a:extLst>
              <a:ext uri="{FF2B5EF4-FFF2-40B4-BE49-F238E27FC236}">
                <a16:creationId xmlns:a16="http://schemas.microsoft.com/office/drawing/2014/main" id="{6A3A82AB-A829-EB4C-8FD8-48DB8B65D215}"/>
              </a:ext>
            </a:extLst>
          </p:cNvPr>
          <p:cNvSpPr/>
          <p:nvPr/>
        </p:nvSpPr>
        <p:spPr>
          <a:xfrm rot="14731384">
            <a:off x="742391" y="3342914"/>
            <a:ext cx="493478" cy="117589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5" name="Pfeil nach rechts 44">
            <a:extLst>
              <a:ext uri="{FF2B5EF4-FFF2-40B4-BE49-F238E27FC236}">
                <a16:creationId xmlns:a16="http://schemas.microsoft.com/office/drawing/2014/main" id="{8198D7C0-4C67-F04A-9EC9-88EDBF55F1CB}"/>
              </a:ext>
            </a:extLst>
          </p:cNvPr>
          <p:cNvSpPr/>
          <p:nvPr/>
        </p:nvSpPr>
        <p:spPr>
          <a:xfrm rot="17468949">
            <a:off x="1858097" y="3354170"/>
            <a:ext cx="493478" cy="117589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Pfeil nach rechts 46">
            <a:extLst>
              <a:ext uri="{FF2B5EF4-FFF2-40B4-BE49-F238E27FC236}">
                <a16:creationId xmlns:a16="http://schemas.microsoft.com/office/drawing/2014/main" id="{CF41794A-9A0F-4140-9082-D6D24E41F201}"/>
              </a:ext>
            </a:extLst>
          </p:cNvPr>
          <p:cNvSpPr/>
          <p:nvPr/>
        </p:nvSpPr>
        <p:spPr>
          <a:xfrm rot="18632126">
            <a:off x="728473" y="1747697"/>
            <a:ext cx="493478" cy="117589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1" name="Pfeil nach rechts 50">
            <a:extLst>
              <a:ext uri="{FF2B5EF4-FFF2-40B4-BE49-F238E27FC236}">
                <a16:creationId xmlns:a16="http://schemas.microsoft.com/office/drawing/2014/main" id="{4A136E04-03FC-A441-9781-0D9E6EF54C0A}"/>
              </a:ext>
            </a:extLst>
          </p:cNvPr>
          <p:cNvSpPr/>
          <p:nvPr/>
        </p:nvSpPr>
        <p:spPr>
          <a:xfrm rot="5400000">
            <a:off x="7393557" y="3459597"/>
            <a:ext cx="360848" cy="123394"/>
          </a:xfrm>
          <a:prstGeom prst="rightArrow">
            <a:avLst>
              <a:gd name="adj1" fmla="val 50303"/>
              <a:gd name="adj2" fmla="val 84481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7806197E-01FD-184C-91D5-20195857260F}"/>
              </a:ext>
            </a:extLst>
          </p:cNvPr>
          <p:cNvCxnSpPr>
            <a:cxnSpLocks/>
          </p:cNvCxnSpPr>
          <p:nvPr/>
        </p:nvCxnSpPr>
        <p:spPr>
          <a:xfrm>
            <a:off x="4572000" y="1569145"/>
            <a:ext cx="0" cy="334796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04656B25-7B41-F140-B4E4-ED33F82C8E0E}"/>
              </a:ext>
            </a:extLst>
          </p:cNvPr>
          <p:cNvCxnSpPr>
            <a:cxnSpLocks/>
          </p:cNvCxnSpPr>
          <p:nvPr/>
        </p:nvCxnSpPr>
        <p:spPr>
          <a:xfrm flipH="1">
            <a:off x="5407843" y="1484454"/>
            <a:ext cx="1302580" cy="547772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0B3F0969-DAC0-8441-A410-A4E662E46529}"/>
              </a:ext>
            </a:extLst>
          </p:cNvPr>
          <p:cNvCxnSpPr>
            <a:cxnSpLocks/>
          </p:cNvCxnSpPr>
          <p:nvPr/>
        </p:nvCxnSpPr>
        <p:spPr>
          <a:xfrm>
            <a:off x="4572000" y="3312139"/>
            <a:ext cx="0" cy="389579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0B230D18-0C0C-2F4E-9EA9-E708417D2717}"/>
              </a:ext>
            </a:extLst>
          </p:cNvPr>
          <p:cNvCxnSpPr>
            <a:cxnSpLocks/>
          </p:cNvCxnSpPr>
          <p:nvPr/>
        </p:nvCxnSpPr>
        <p:spPr>
          <a:xfrm flipH="1" flipV="1">
            <a:off x="5434049" y="3221287"/>
            <a:ext cx="1458590" cy="592427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3D26BD23-32C8-1748-BC69-71474B270966}"/>
              </a:ext>
            </a:extLst>
          </p:cNvPr>
          <p:cNvCxnSpPr>
            <a:cxnSpLocks/>
          </p:cNvCxnSpPr>
          <p:nvPr/>
        </p:nvCxnSpPr>
        <p:spPr>
          <a:xfrm flipH="1">
            <a:off x="5434049" y="2571750"/>
            <a:ext cx="1719105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0C5B38E7-9739-1D41-B6CF-DF9AD41D82C7}"/>
              </a:ext>
            </a:extLst>
          </p:cNvPr>
          <p:cNvCxnSpPr>
            <a:cxnSpLocks/>
          </p:cNvCxnSpPr>
          <p:nvPr/>
        </p:nvCxnSpPr>
        <p:spPr>
          <a:xfrm flipH="1">
            <a:off x="2316579" y="3221288"/>
            <a:ext cx="1393373" cy="619758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>
            <a:extLst>
              <a:ext uri="{FF2B5EF4-FFF2-40B4-BE49-F238E27FC236}">
                <a16:creationId xmlns:a16="http://schemas.microsoft.com/office/drawing/2014/main" id="{97C668A7-FE46-7240-9B01-77680C575494}"/>
              </a:ext>
            </a:extLst>
          </p:cNvPr>
          <p:cNvCxnSpPr>
            <a:cxnSpLocks/>
          </p:cNvCxnSpPr>
          <p:nvPr/>
        </p:nvCxnSpPr>
        <p:spPr>
          <a:xfrm flipH="1">
            <a:off x="2897476" y="2571932"/>
            <a:ext cx="778622" cy="3182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C157C379-39F4-F844-A8E1-822CC96759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013" y="145417"/>
            <a:ext cx="1073414" cy="15365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BE7F15-D453-E648-A647-9FFD29104E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0122" y="2008009"/>
            <a:ext cx="1041820" cy="11662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AC5633-8278-1A4A-A394-73F6323E09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267" y="3443058"/>
            <a:ext cx="1723679" cy="177953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2CC09E2-27C6-4F27-A9EE-64779DE1D77F}"/>
              </a:ext>
            </a:extLst>
          </p:cNvPr>
          <p:cNvSpPr/>
          <p:nvPr/>
        </p:nvSpPr>
        <p:spPr>
          <a:xfrm>
            <a:off x="34883" y="60338"/>
            <a:ext cx="3686756" cy="39212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18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7" grpId="0" animBg="1"/>
      <p:bldP spid="51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>
          <a:xfrm>
            <a:off x="1576251" y="2184218"/>
            <a:ext cx="6509657" cy="2222319"/>
          </a:xfrm>
        </p:spPr>
        <p:txBody>
          <a:bodyPr/>
          <a:lstStyle/>
          <a:p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Gegenfrage stellen</a:t>
            </a:r>
          </a:p>
          <a:p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Recht geben/ Verständnis zeigen</a:t>
            </a:r>
          </a:p>
          <a:p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Eigene Erfahrung einbringen</a:t>
            </a:r>
          </a:p>
          <a:p>
            <a:r>
              <a:rPr lang="de-DE" sz="2800" dirty="0">
                <a:latin typeface="Arial" charset="0"/>
                <a:ea typeface="ＭＳ Ｐゴシック" charset="0"/>
                <a:cs typeface="ＭＳ Ｐゴシック" charset="0"/>
              </a:rPr>
              <a:t>Einfachen Vergleich bringen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1798F060-0576-4490-89DD-6AF5C66551F2}"/>
              </a:ext>
            </a:extLst>
          </p:cNvPr>
          <p:cNvSpPr/>
          <p:nvPr/>
        </p:nvSpPr>
        <p:spPr>
          <a:xfrm>
            <a:off x="591095" y="165463"/>
            <a:ext cx="3143794" cy="1720772"/>
          </a:xfrm>
          <a:prstGeom prst="wedgeRoundRectCallout">
            <a:avLst>
              <a:gd name="adj1" fmla="val 39001"/>
              <a:gd name="adj2" fmla="val 68573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5972D0-F2AE-4BA2-ADF3-F916CE1E61C8}"/>
              </a:ext>
            </a:extLst>
          </p:cNvPr>
          <p:cNvSpPr txBox="1"/>
          <p:nvPr/>
        </p:nvSpPr>
        <p:spPr>
          <a:xfrm>
            <a:off x="708661" y="400595"/>
            <a:ext cx="29086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600" b="1" dirty="0"/>
              <a:t>„Geht das nicht alleine mit dem Shake auch?“ </a:t>
            </a:r>
          </a:p>
        </p:txBody>
      </p:sp>
      <p:sp>
        <p:nvSpPr>
          <p:cNvPr id="6" name="Sprechblase: rechteckig mit abgerundeten Ecken 5">
            <a:extLst>
              <a:ext uri="{FF2B5EF4-FFF2-40B4-BE49-F238E27FC236}">
                <a16:creationId xmlns:a16="http://schemas.microsoft.com/office/drawing/2014/main" id="{95560ECC-C112-44FA-83F9-0EB82E6F8781}"/>
              </a:ext>
            </a:extLst>
          </p:cNvPr>
          <p:cNvSpPr/>
          <p:nvPr/>
        </p:nvSpPr>
        <p:spPr>
          <a:xfrm>
            <a:off x="4831079" y="186540"/>
            <a:ext cx="3531325" cy="1720772"/>
          </a:xfrm>
          <a:prstGeom prst="wedgeRoundRectCallout">
            <a:avLst>
              <a:gd name="adj1" fmla="val -32468"/>
              <a:gd name="adj2" fmla="val 70091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C95961-6F0E-4B38-B573-0830DA292BC4}"/>
              </a:ext>
            </a:extLst>
          </p:cNvPr>
          <p:cNvSpPr txBox="1"/>
          <p:nvPr/>
        </p:nvSpPr>
        <p:spPr>
          <a:xfrm>
            <a:off x="4955176" y="579573"/>
            <a:ext cx="32831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600" b="1" dirty="0"/>
              <a:t>„Das ist doch ein Pyramidensystem“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allAtOnce"/>
      <p:bldP spid="2" grpId="0" animBg="1"/>
      <p:bldP spid="3" grpId="0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442787E-8008-42CC-9C68-1F30F401C438}"/>
              </a:ext>
            </a:extLst>
          </p:cNvPr>
          <p:cNvSpPr txBox="1"/>
          <p:nvPr/>
        </p:nvSpPr>
        <p:spPr>
          <a:xfrm>
            <a:off x="887895" y="1303479"/>
            <a:ext cx="7566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 dirty="0"/>
              <a:t>Lerne Referenzpunkte Fakten/Herbalife!</a:t>
            </a:r>
          </a:p>
          <a:p>
            <a:endParaRPr lang="de-A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 dirty="0"/>
              <a:t>Lerne ein paar Werkzeuge</a:t>
            </a:r>
          </a:p>
          <a:p>
            <a:endParaRPr lang="de-AT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E799EE-B374-4CAF-AE22-8B065E52693F}"/>
              </a:ext>
            </a:extLst>
          </p:cNvPr>
          <p:cNvSpPr txBox="1"/>
          <p:nvPr/>
        </p:nvSpPr>
        <p:spPr>
          <a:xfrm>
            <a:off x="278295" y="221471"/>
            <a:ext cx="7898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/>
              <a:t>TIPP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4C684E6-4D4D-4AF3-B981-32CFDE7FAF86}"/>
              </a:ext>
            </a:extLst>
          </p:cNvPr>
          <p:cNvCxnSpPr/>
          <p:nvPr/>
        </p:nvCxnSpPr>
        <p:spPr>
          <a:xfrm>
            <a:off x="-1" y="836467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Grafik 6" descr="Ein Bild, das Pflanze, Gras enthält.&#10;&#10;Automatisch generierte Beschreibung">
            <a:extLst>
              <a:ext uri="{FF2B5EF4-FFF2-40B4-BE49-F238E27FC236}">
                <a16:creationId xmlns:a16="http://schemas.microsoft.com/office/drawing/2014/main" id="{205EF408-AE42-499B-8E23-1474EDCD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8369"/>
            <a:ext cx="9144000" cy="13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16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C6A71C90-0D38-4F4A-AC74-F4B97904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2" y="104893"/>
            <a:ext cx="2524125" cy="29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85F3F6-5BED-43D2-ADDB-67049ED4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730"/>
            <a:ext cx="6991350" cy="857250"/>
          </a:xfrm>
        </p:spPr>
        <p:txBody>
          <a:bodyPr/>
          <a:lstStyle/>
          <a:p>
            <a:r>
              <a:rPr lang="de-DE" dirty="0"/>
              <a:t>Nutze die Referenzpunkte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36A5-8DC3-4DD3-B9C0-D493FFE6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721520"/>
            <a:ext cx="7467600" cy="3124200"/>
          </a:xfrm>
        </p:spPr>
        <p:txBody>
          <a:bodyPr/>
          <a:lstStyle/>
          <a:p>
            <a:r>
              <a:rPr lang="de-DE" sz="1800" dirty="0"/>
              <a:t>Seit 39 Jahren am </a:t>
            </a:r>
            <a:r>
              <a:rPr lang="de-DE" sz="1800"/>
              <a:t>Markt in mehr als 90 </a:t>
            </a:r>
            <a:r>
              <a:rPr lang="de-DE" sz="1800" dirty="0"/>
              <a:t>Ländern</a:t>
            </a:r>
          </a:p>
          <a:p>
            <a:r>
              <a:rPr lang="de-DE" sz="1800" dirty="0"/>
              <a:t>Notiert an der New York Stock Exchange </a:t>
            </a:r>
          </a:p>
          <a:p>
            <a:r>
              <a:rPr lang="de-DE" sz="1800" dirty="0"/>
              <a:t>Rund 8 Mrd. Dollar Jahresumsatz – dahinter </a:t>
            </a:r>
            <a:br>
              <a:rPr lang="de-DE" sz="1800" dirty="0"/>
            </a:br>
            <a:r>
              <a:rPr lang="de-DE" sz="1800" dirty="0"/>
              <a:t>stehen Millionen zufriedene Anwender (Gold Standard)</a:t>
            </a:r>
          </a:p>
          <a:p>
            <a:r>
              <a:rPr lang="de-DE" sz="1800" dirty="0"/>
              <a:t>Führendes Wissenschaftler Team aus weltweit </a:t>
            </a:r>
            <a:br>
              <a:rPr lang="de-DE" sz="1800" dirty="0"/>
            </a:br>
            <a:r>
              <a:rPr lang="de-DE" sz="1800" dirty="0"/>
              <a:t>anerkannten Experten. In diesem Team sogar </a:t>
            </a:r>
            <a:br>
              <a:rPr lang="de-DE" sz="1800" dirty="0"/>
            </a:br>
            <a:r>
              <a:rPr lang="de-DE" sz="1800" dirty="0"/>
              <a:t>Nobelpreisträger der Medizin.</a:t>
            </a:r>
          </a:p>
          <a:p>
            <a:r>
              <a:rPr lang="de-DE" sz="1800" dirty="0"/>
              <a:t>Weltmarktführer – jeder 3. Nutrition-Shake der weltweit getrunken wird ist ein Herbalife Shake</a:t>
            </a:r>
          </a:p>
          <a:p>
            <a:r>
              <a:rPr lang="de-DE" sz="1800" dirty="0"/>
              <a:t>Hunderte Profisportler vertrauen den Herbalife Produkten – darunter zum Beispiel auch Christiano Ronaldo</a:t>
            </a:r>
          </a:p>
          <a:p>
            <a:pPr marL="0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50005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5A52C-D878-419C-B089-3270999C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69"/>
            <a:ext cx="7467600" cy="857250"/>
          </a:xfrm>
        </p:spPr>
        <p:txBody>
          <a:bodyPr/>
          <a:lstStyle/>
          <a:p>
            <a:r>
              <a:rPr lang="de-DE" dirty="0"/>
              <a:t>Werkzeuge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E17AD5-2BF4-4B16-9906-9DC27BEC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23" y="1265713"/>
            <a:ext cx="9014177" cy="3242745"/>
          </a:xfrm>
        </p:spPr>
        <p:txBody>
          <a:bodyPr/>
          <a:lstStyle/>
          <a:p>
            <a:r>
              <a:rPr lang="de-DE" dirty="0"/>
              <a:t>Wer fragt, der führt. Frage &amp; Gegenfrage </a:t>
            </a:r>
            <a:br>
              <a:rPr lang="de-DE" dirty="0"/>
            </a:br>
            <a:r>
              <a:rPr lang="de-DE" sz="1600" dirty="0"/>
              <a:t>(z. B. Ist das Pulver wirklich gesund? Was konkret meinst du damit?)</a:t>
            </a:r>
            <a:br>
              <a:rPr lang="de-DE" sz="1600" dirty="0"/>
            </a:br>
            <a:endParaRPr lang="de-DE" sz="1600" dirty="0"/>
          </a:p>
          <a:p>
            <a:r>
              <a:rPr lang="de-DE" dirty="0"/>
              <a:t>Stelle immer W-Fragen </a:t>
            </a:r>
            <a:r>
              <a:rPr lang="de-DE" sz="1600" dirty="0"/>
              <a:t>(Warum glaubst du das? Wo hast du das gelesen? Ev. nochmals die Quellen überprüfen)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dirty="0"/>
              <a:t>Verständnis zeigen: Ich weiß, wie du denkst </a:t>
            </a:r>
            <a:r>
              <a:rPr lang="de-DE" sz="1800" dirty="0"/>
              <a:t>(Ich habe auch so gedacht, hab es ausprobiert/mich informiert, jetzt weiß ich…)</a:t>
            </a:r>
            <a:br>
              <a:rPr lang="de-DE" sz="1800" dirty="0"/>
            </a:br>
            <a:endParaRPr lang="de-DE" sz="1800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FF81B7C-85E0-4DB3-A1CA-61D39D5B9D98}"/>
              </a:ext>
            </a:extLst>
          </p:cNvPr>
          <p:cNvSpPr txBox="1"/>
          <p:nvPr/>
        </p:nvSpPr>
        <p:spPr>
          <a:xfrm>
            <a:off x="129823" y="700842"/>
            <a:ext cx="847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Um Zeit für deine Antwort zu gewinnen:</a:t>
            </a:r>
            <a:endParaRPr lang="de-AT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5D7CC74-5403-40F0-AA04-B7FCECF47253}"/>
              </a:ext>
            </a:extLst>
          </p:cNvPr>
          <p:cNvCxnSpPr/>
          <p:nvPr/>
        </p:nvCxnSpPr>
        <p:spPr>
          <a:xfrm>
            <a:off x="-36443" y="1070174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8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F698EE-442C-4381-BFDB-A60846A7B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234"/>
            <a:ext cx="9144000" cy="3124200"/>
          </a:xfrm>
        </p:spPr>
        <p:txBody>
          <a:bodyPr/>
          <a:lstStyle/>
          <a:p>
            <a:r>
              <a:rPr lang="de-AT" dirty="0"/>
              <a:t>Anerkennung geben. </a:t>
            </a:r>
            <a:r>
              <a:rPr lang="de-AT" sz="1800" dirty="0"/>
              <a:t>Z. B. Ernähr mich eh gesund</a:t>
            </a:r>
            <a:r>
              <a:rPr lang="de-AT" sz="1800" dirty="0">
                <a:sym typeface="Wingdings" panose="05000000000000000000" pitchFamily="2" charset="2"/>
              </a:rPr>
              <a:t> </a:t>
            </a:r>
            <a:r>
              <a:rPr lang="de-AT" sz="1800" dirty="0"/>
              <a:t>Du als Frau und Mutter/Fachfrau/</a:t>
            </a:r>
            <a:r>
              <a:rPr lang="de-AT" sz="1800" dirty="0" err="1"/>
              <a:t>mann</a:t>
            </a:r>
            <a:r>
              <a:rPr lang="de-AT" sz="1800" dirty="0"/>
              <a:t> wirst mir sicher zustimmen…</a:t>
            </a:r>
            <a:br>
              <a:rPr lang="de-AT" sz="1800" dirty="0"/>
            </a:br>
            <a:endParaRPr lang="de-AT" sz="1800" dirty="0"/>
          </a:p>
          <a:p>
            <a:endParaRPr lang="de-AT" sz="1800" dirty="0"/>
          </a:p>
          <a:p>
            <a:r>
              <a:rPr lang="de-AT" dirty="0"/>
              <a:t>Vorweggenommene Einwandbehandlung</a:t>
            </a:r>
            <a:br>
              <a:rPr lang="de-AT" dirty="0"/>
            </a:br>
            <a:r>
              <a:rPr lang="de-AT" dirty="0"/>
              <a:t>	</a:t>
            </a:r>
            <a:r>
              <a:rPr lang="de-AT" sz="1800" dirty="0"/>
              <a:t>„Du wirst jetzt sicher denken, dass es teuer ist, aber es wirkt.“</a:t>
            </a:r>
          </a:p>
          <a:p>
            <a:endParaRPr lang="de-AT" sz="1800" dirty="0"/>
          </a:p>
          <a:p>
            <a:endParaRPr lang="de-AT" sz="1800" dirty="0"/>
          </a:p>
          <a:p>
            <a:r>
              <a:rPr lang="de-AT" dirty="0" err="1"/>
              <a:t>Nörglertechnik</a:t>
            </a:r>
            <a:r>
              <a:rPr lang="de-AT" dirty="0"/>
              <a:t> – </a:t>
            </a:r>
            <a:r>
              <a:rPr lang="de-AT" sz="1800" dirty="0"/>
              <a:t>„Was muss es für dich sein, dass es passt?“</a:t>
            </a: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07802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B26A0AC-F127-4A1C-9B14-B27C31C0FDAA}"/>
              </a:ext>
            </a:extLst>
          </p:cNvPr>
          <p:cNvSpPr txBox="1"/>
          <p:nvPr/>
        </p:nvSpPr>
        <p:spPr>
          <a:xfrm>
            <a:off x="172279" y="435957"/>
            <a:ext cx="63475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/>
              <a:t>HERAUSFORDERUNGEN BEGEGNEN UNS IMMER WIEDER!</a:t>
            </a:r>
          </a:p>
          <a:p>
            <a:pPr algn="ctr"/>
            <a:endParaRPr lang="de-AT" sz="2000" b="1" dirty="0"/>
          </a:p>
          <a:p>
            <a:pPr algn="ctr"/>
            <a:endParaRPr lang="de-AT" sz="2000" b="1" dirty="0"/>
          </a:p>
          <a:p>
            <a:pPr algn="ctr"/>
            <a:r>
              <a:rPr lang="de-AT" sz="2000" b="1" dirty="0"/>
              <a:t>DER UNTERSCHIED ZWISCHEN ERFOLGREICHEREN UND WENIGER ERFOLGREICHEN MENSCHEN IST:</a:t>
            </a:r>
          </a:p>
          <a:p>
            <a:pPr algn="ctr"/>
            <a:endParaRPr lang="de-AT" sz="2000" b="1" dirty="0"/>
          </a:p>
          <a:p>
            <a:pPr algn="ctr"/>
            <a:endParaRPr lang="de-AT" sz="2000" b="1" dirty="0"/>
          </a:p>
          <a:p>
            <a:pPr algn="ctr"/>
            <a:r>
              <a:rPr lang="de-AT" sz="2000" b="1" dirty="0"/>
              <a:t>EROLGREICHE MENSCHEN KÖNNEN SCHNELLER LOSLASSEN!</a:t>
            </a:r>
          </a:p>
        </p:txBody>
      </p:sp>
      <p:pic>
        <p:nvPicPr>
          <p:cNvPr id="3" name="Grafik 2" descr="Ein Bild, das Essen, Tisch, Kaffee enthält.&#10;&#10;Automatisch generierte Beschreibung">
            <a:extLst>
              <a:ext uri="{FF2B5EF4-FFF2-40B4-BE49-F238E27FC236}">
                <a16:creationId xmlns:a16="http://schemas.microsoft.com/office/drawing/2014/main" id="{3DF005BB-A05C-461B-BA00-76AB2763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69" y="69141"/>
            <a:ext cx="2319131" cy="42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83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6BE96B4-F5C7-4214-B50B-01E6D686340A}"/>
              </a:ext>
            </a:extLst>
          </p:cNvPr>
          <p:cNvSpPr txBox="1"/>
          <p:nvPr/>
        </p:nvSpPr>
        <p:spPr>
          <a:xfrm>
            <a:off x="331304" y="132392"/>
            <a:ext cx="8441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/>
              <a:t>JEDES FLUGZEUG STARTET GEGEN DEN WIND, UM FLIEGEN ZU KÖNNEN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5BA7-DA78-4C2C-82CA-58CC3EB30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763" y="923832"/>
            <a:ext cx="4900474" cy="33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8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rinnen, Frau, Personen enthält.&#10;&#10;Automatisch generierte Beschreibung">
            <a:extLst>
              <a:ext uri="{FF2B5EF4-FFF2-40B4-BE49-F238E27FC236}">
                <a16:creationId xmlns:a16="http://schemas.microsoft.com/office/drawing/2014/main" id="{5B6172F9-12E7-4146-8F2B-8537218F5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6" y="1280149"/>
            <a:ext cx="2352494" cy="28392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7C20F3D-5F51-488C-9E75-6A506B22A9ED}"/>
              </a:ext>
            </a:extLst>
          </p:cNvPr>
          <p:cNvSpPr txBox="1"/>
          <p:nvPr/>
        </p:nvSpPr>
        <p:spPr>
          <a:xfrm>
            <a:off x="3087757" y="1270613"/>
            <a:ext cx="605624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Mein eigenes Ergebnis – bis heute!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EVENTS - Produktsicherheit – So viele Storys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Teamwork mit dem Coach Teamwork </a:t>
            </a:r>
            <a:r>
              <a:rPr lang="de-AT" sz="2000" dirty="0" err="1"/>
              <a:t>makes</a:t>
            </a:r>
            <a:r>
              <a:rPr lang="de-AT" sz="2000" dirty="0"/>
              <a:t> all </a:t>
            </a:r>
            <a:r>
              <a:rPr lang="de-AT" sz="2000" dirty="0" err="1"/>
              <a:t>dreams</a:t>
            </a:r>
            <a:r>
              <a:rPr lang="de-AT" sz="2000" dirty="0"/>
              <a:t> </a:t>
            </a:r>
            <a:r>
              <a:rPr lang="de-AT" sz="2000" dirty="0" err="1"/>
              <a:t>work</a:t>
            </a:r>
            <a:br>
              <a:rPr lang="de-AT" sz="2000" dirty="0"/>
            </a:b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Fakten Herbalife</a:t>
            </a:r>
          </a:p>
          <a:p>
            <a:endParaRPr lang="de-AT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3DF437E-D32A-44F4-9478-740BE4ED3A2E}"/>
              </a:ext>
            </a:extLst>
          </p:cNvPr>
          <p:cNvSpPr/>
          <p:nvPr/>
        </p:nvSpPr>
        <p:spPr>
          <a:xfrm>
            <a:off x="119270" y="101299"/>
            <a:ext cx="9024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WARUM Herbalife ?</a:t>
            </a:r>
          </a:p>
          <a:p>
            <a:pPr algn="ctr"/>
            <a:r>
              <a:rPr lang="de-DE" sz="2800" b="1" dirty="0"/>
              <a:t>Produktsicherheit – Vertrauen - Selbstvertrauen</a:t>
            </a:r>
            <a:endParaRPr lang="de-AT" sz="2800" b="1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E0DEB6A5-6670-4813-8ED9-243FB92868B3}"/>
              </a:ext>
            </a:extLst>
          </p:cNvPr>
          <p:cNvCxnSpPr/>
          <p:nvPr/>
        </p:nvCxnSpPr>
        <p:spPr>
          <a:xfrm>
            <a:off x="0" y="1024134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94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C6A71C90-0D38-4F4A-AC74-F4B97904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2" y="104893"/>
            <a:ext cx="2524125" cy="29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85F3F6-5BED-43D2-ADDB-67049ED4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730"/>
            <a:ext cx="6991350" cy="857250"/>
          </a:xfrm>
        </p:spPr>
        <p:txBody>
          <a:bodyPr/>
          <a:lstStyle/>
          <a:p>
            <a:r>
              <a:rPr lang="de-DE" dirty="0"/>
              <a:t>Nutze die Referenzpunkte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36A5-8DC3-4DD3-B9C0-D493FFE6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721520"/>
            <a:ext cx="7467600" cy="3124200"/>
          </a:xfrm>
        </p:spPr>
        <p:txBody>
          <a:bodyPr/>
          <a:lstStyle/>
          <a:p>
            <a:r>
              <a:rPr lang="de-DE" sz="1800" dirty="0"/>
              <a:t>Seit 39 Jahren am </a:t>
            </a:r>
            <a:r>
              <a:rPr lang="de-DE" sz="1800"/>
              <a:t>Markt in mehr als 90 </a:t>
            </a:r>
            <a:r>
              <a:rPr lang="de-DE" sz="1800" dirty="0"/>
              <a:t>Ländern</a:t>
            </a:r>
          </a:p>
          <a:p>
            <a:r>
              <a:rPr lang="de-DE" sz="1800" dirty="0"/>
              <a:t>Notiert an der New York Stock Exchange </a:t>
            </a:r>
          </a:p>
          <a:p>
            <a:r>
              <a:rPr lang="de-DE" sz="1800" dirty="0"/>
              <a:t>Rund 8 Mrd. Dollar Jahresumsatz – dahinter </a:t>
            </a:r>
            <a:br>
              <a:rPr lang="de-DE" sz="1800" dirty="0"/>
            </a:br>
            <a:r>
              <a:rPr lang="de-DE" sz="1800" dirty="0"/>
              <a:t>stehen Millionen zufriedene Anwender (Gold Standard)</a:t>
            </a:r>
          </a:p>
          <a:p>
            <a:r>
              <a:rPr lang="de-DE" sz="1800" dirty="0"/>
              <a:t>Führendes Wissenschaftler Team aus weltweit </a:t>
            </a:r>
            <a:br>
              <a:rPr lang="de-DE" sz="1800" dirty="0"/>
            </a:br>
            <a:r>
              <a:rPr lang="de-DE" sz="1800" dirty="0"/>
              <a:t>anerkannten Experten. In diesem Team sogar </a:t>
            </a:r>
            <a:br>
              <a:rPr lang="de-DE" sz="1800" dirty="0"/>
            </a:br>
            <a:r>
              <a:rPr lang="de-DE" sz="1800" dirty="0"/>
              <a:t>Nobelpreisträger der Medizin.</a:t>
            </a:r>
          </a:p>
          <a:p>
            <a:r>
              <a:rPr lang="de-DE" sz="1800" dirty="0"/>
              <a:t>Weltmarktführer – jeder 3. Nutrition-Shake der weltweit getrunken wird ist ein Herbalife Shake</a:t>
            </a:r>
          </a:p>
          <a:p>
            <a:r>
              <a:rPr lang="de-DE" sz="1800" dirty="0"/>
              <a:t>Hunderte Profisportler vertrauen den Herbalife Produkten – darunter zum Beispiel auch Christiano Ronaldo</a:t>
            </a:r>
          </a:p>
          <a:p>
            <a:pPr marL="0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8943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1DBE0-B690-4BE0-A738-C991C7E8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0957"/>
            <a:ext cx="7467600" cy="857250"/>
          </a:xfrm>
        </p:spPr>
        <p:txBody>
          <a:bodyPr/>
          <a:lstStyle/>
          <a:p>
            <a:r>
              <a:rPr lang="de-DE" dirty="0"/>
              <a:t>Herbalife &amp; deine Aufgabe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751362-B9D0-4352-93A7-AE9890AB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21" y="1009650"/>
            <a:ext cx="8055769" cy="3124200"/>
          </a:xfrm>
        </p:spPr>
        <p:txBody>
          <a:bodyPr/>
          <a:lstStyle/>
          <a:p>
            <a:r>
              <a:rPr lang="de-DE" dirty="0"/>
              <a:t>DEIN JOB: </a:t>
            </a:r>
            <a:br>
              <a:rPr lang="de-DE" dirty="0"/>
            </a:br>
            <a:r>
              <a:rPr lang="de-DE" dirty="0"/>
              <a:t>Bring Produkte zum Kunden, erzeuge Resultate und ermögliche diesen ebenfalls Produkte weiterzugeben.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WORKFLOW duplizieren.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498980E3-DF7C-4D2F-B41A-7BBF7C5D8067}"/>
              </a:ext>
            </a:extLst>
          </p:cNvPr>
          <p:cNvCxnSpPr/>
          <p:nvPr/>
        </p:nvCxnSpPr>
        <p:spPr>
          <a:xfrm>
            <a:off x="0" y="772343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4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467DB-DDB1-4B9B-A724-CFD024AD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9" y="223275"/>
            <a:ext cx="8559800" cy="602656"/>
          </a:xfrm>
        </p:spPr>
        <p:txBody>
          <a:bodyPr/>
          <a:lstStyle/>
          <a:p>
            <a:pPr algn="ctr"/>
            <a:r>
              <a:rPr lang="de-AT" sz="3200" b="1" dirty="0"/>
              <a:t>WIR SPRECHEN VON DUPLIKATION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08714-AF97-4F1E-9818-EC9652012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12" y="1577010"/>
            <a:ext cx="7812088" cy="1576573"/>
          </a:xfrm>
        </p:spPr>
        <p:txBody>
          <a:bodyPr/>
          <a:lstStyle/>
          <a:p>
            <a:pPr marL="0" indent="0" algn="ctr">
              <a:buNone/>
            </a:pPr>
            <a:r>
              <a:rPr lang="de-AT" dirty="0"/>
              <a:t>DAS EINIZIGE, WAS NICHT KOPIERBAR IST, IST DIE BEZIEHUNG ZWISCHEN DIR UND DEINEN KUNDEN.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04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3333BD-5FE2-441A-A2E7-84A2E67D5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736" y="3433901"/>
            <a:ext cx="7467600" cy="3124200"/>
          </a:xfrm>
        </p:spPr>
        <p:txBody>
          <a:bodyPr/>
          <a:lstStyle/>
          <a:p>
            <a:pPr marL="0" indent="0">
              <a:buNone/>
            </a:pPr>
            <a:r>
              <a:rPr lang="de-AT" dirty="0">
                <a:sym typeface="Wingdings" panose="05000000000000000000" pitchFamily="2" charset="2"/>
              </a:rPr>
              <a:t></a:t>
            </a:r>
            <a:r>
              <a:rPr lang="de-AT" dirty="0"/>
              <a:t>Verlassen der Komfortzone - Adrenalin</a:t>
            </a: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E2DB7C-0876-4AD6-9A9D-2582CC1E8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7" y="54245"/>
            <a:ext cx="7468247" cy="95105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ACF2B03-6996-410C-BCA1-FA13068158E6}"/>
              </a:ext>
            </a:extLst>
          </p:cNvPr>
          <p:cNvSpPr txBox="1"/>
          <p:nvPr/>
        </p:nvSpPr>
        <p:spPr>
          <a:xfrm>
            <a:off x="604892" y="1809289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AT" sz="3200" b="1" dirty="0"/>
              <a:t>Einwände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E0EDDC-63B5-41FD-BE8C-10CE8523F204}"/>
              </a:ext>
            </a:extLst>
          </p:cNvPr>
          <p:cNvSpPr txBox="1"/>
          <p:nvPr/>
        </p:nvSpPr>
        <p:spPr>
          <a:xfrm>
            <a:off x="6639339" y="116745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teuer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9383E3B-A174-4961-A48E-7B88AF1BA0C7}"/>
              </a:ext>
            </a:extLst>
          </p:cNvPr>
          <p:cNvSpPr txBox="1"/>
          <p:nvPr/>
        </p:nvSpPr>
        <p:spPr>
          <a:xfrm>
            <a:off x="1082953" y="1167458"/>
            <a:ext cx="13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künstlich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C5005C-6410-4B8B-A299-33FF3D6E431C}"/>
              </a:ext>
            </a:extLst>
          </p:cNvPr>
          <p:cNvSpPr txBox="1"/>
          <p:nvPr/>
        </p:nvSpPr>
        <p:spPr>
          <a:xfrm>
            <a:off x="3072050" y="2899591"/>
            <a:ext cx="27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Ernähr mich eh gesund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09FF6F-D40F-47E3-A717-CBBF37F45454}"/>
              </a:ext>
            </a:extLst>
          </p:cNvPr>
          <p:cNvSpPr txBox="1"/>
          <p:nvPr/>
        </p:nvSpPr>
        <p:spPr>
          <a:xfrm>
            <a:off x="682487" y="233475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regional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AB01257-8E33-40EE-8FA9-A170D1ABDDDD}"/>
              </a:ext>
            </a:extLst>
          </p:cNvPr>
          <p:cNvSpPr txBox="1"/>
          <p:nvPr/>
        </p:nvSpPr>
        <p:spPr>
          <a:xfrm>
            <a:off x="6970643" y="2133600"/>
            <a:ext cx="1749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Brauch was zum Beißen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2497E09-8BB4-400F-8DC9-F3BF44087D4A}"/>
              </a:ext>
            </a:extLst>
          </p:cNvPr>
          <p:cNvSpPr txBox="1"/>
          <p:nvPr/>
        </p:nvSpPr>
        <p:spPr>
          <a:xfrm>
            <a:off x="159025" y="1722783"/>
            <a:ext cx="201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Pyramidensystem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69D3844-D4CD-4EB5-B31A-54E38A5CDE39}"/>
              </a:ext>
            </a:extLst>
          </p:cNvPr>
          <p:cNvSpPr txBox="1"/>
          <p:nvPr/>
        </p:nvSpPr>
        <p:spPr>
          <a:xfrm>
            <a:off x="3826153" y="1186390"/>
            <a:ext cx="161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Zucker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A95B19B-096F-44B4-BBEB-B30A21F6DD2E}"/>
              </a:ext>
            </a:extLst>
          </p:cNvPr>
          <p:cNvCxnSpPr/>
          <p:nvPr/>
        </p:nvCxnSpPr>
        <p:spPr>
          <a:xfrm>
            <a:off x="0" y="891612"/>
            <a:ext cx="91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66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flanze, Gras enthält.&#10;&#10;Automatisch generierte Beschreibung">
            <a:extLst>
              <a:ext uri="{FF2B5EF4-FFF2-40B4-BE49-F238E27FC236}">
                <a16:creationId xmlns:a16="http://schemas.microsoft.com/office/drawing/2014/main" id="{D60AE2A5-3AAB-4FA8-9A0F-0D2E1A2BD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8369"/>
            <a:ext cx="9144000" cy="132150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5C6EE2-3504-4DF8-A13F-B97BE7A0D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147"/>
            <a:ext cx="7467600" cy="3124200"/>
          </a:xfrm>
        </p:spPr>
        <p:txBody>
          <a:bodyPr/>
          <a:lstStyle/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(z. </a:t>
            </a:r>
            <a:r>
              <a:rPr lang="de-AT" dirty="0" err="1"/>
              <a:t>B.„so</a:t>
            </a:r>
            <a:r>
              <a:rPr lang="de-AT" dirty="0"/>
              <a:t> ein Blödsinn, was du sagst“)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„Einwand beseitigt – Kunde beseitigt </a:t>
            </a:r>
            <a:r>
              <a:rPr lang="de-AT" dirty="0">
                <a:sym typeface="Wingdings" panose="05000000000000000000" pitchFamily="2" charset="2"/>
              </a:rPr>
              <a:t>“</a:t>
            </a:r>
          </a:p>
          <a:p>
            <a:pPr marL="0" indent="0" algn="ctr">
              <a:buNone/>
            </a:pPr>
            <a:r>
              <a:rPr lang="de-AT" dirty="0">
                <a:sym typeface="Wingdings" panose="05000000000000000000" pitchFamily="2" charset="2"/>
              </a:rPr>
              <a:t>Hinterlasse immer ein gutes Gefühl.</a:t>
            </a:r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F652AF1-B121-4239-9F0C-A8190B43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65"/>
            <a:ext cx="7467600" cy="857250"/>
          </a:xfrm>
        </p:spPr>
        <p:txBody>
          <a:bodyPr/>
          <a:lstStyle/>
          <a:p>
            <a:r>
              <a:rPr lang="de-AT" dirty="0"/>
              <a:t>Einwände nie beseitigen</a:t>
            </a:r>
          </a:p>
        </p:txBody>
      </p:sp>
    </p:spTree>
    <p:extLst>
      <p:ext uri="{BB962C8B-B14F-4D97-AF65-F5344CB8AC3E}">
        <p14:creationId xmlns:p14="http://schemas.microsoft.com/office/powerpoint/2010/main" val="67092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254B7-B6BE-4228-8B3B-EA861A1C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26"/>
            <a:ext cx="7467600" cy="857250"/>
          </a:xfrm>
        </p:spPr>
        <p:txBody>
          <a:bodyPr/>
          <a:lstStyle/>
          <a:p>
            <a:r>
              <a:rPr lang="de-DE" dirty="0"/>
              <a:t>MERKE: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CFB1D57-75D5-4270-A464-9B953F9E7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0343"/>
            <a:ext cx="7467600" cy="3124200"/>
          </a:xfrm>
        </p:spPr>
        <p:txBody>
          <a:bodyPr/>
          <a:lstStyle/>
          <a:p>
            <a:r>
              <a:rPr lang="de-DE" dirty="0"/>
              <a:t>90 % Meinungen – 10 % Fakten</a:t>
            </a:r>
          </a:p>
          <a:p>
            <a:r>
              <a:rPr lang="de-DE" dirty="0"/>
              <a:t>Diskussionen kannst du nicht gewinnen</a:t>
            </a:r>
          </a:p>
          <a:p>
            <a:r>
              <a:rPr lang="de-DE" dirty="0"/>
              <a:t>Lass Menschen ausreden &amp; höre gut zu. Jeder will ernst genommen werden.</a:t>
            </a:r>
          </a:p>
          <a:p>
            <a:r>
              <a:rPr lang="de-DE" dirty="0"/>
              <a:t>Erst Einwände helfen dir zu verstehen, was im Kopf deines Gegenüber vorgeht</a:t>
            </a:r>
          </a:p>
          <a:p>
            <a:r>
              <a:rPr lang="de-DE" dirty="0"/>
              <a:t>Nimm Einwände NIIIIIEEE persönlich.</a:t>
            </a:r>
          </a:p>
        </p:txBody>
      </p:sp>
    </p:spTree>
    <p:extLst>
      <p:ext uri="{BB962C8B-B14F-4D97-AF65-F5344CB8AC3E}">
        <p14:creationId xmlns:p14="http://schemas.microsoft.com/office/powerpoint/2010/main" val="35626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453</Words>
  <Application>Microsoft Office PowerPoint</Application>
  <PresentationFormat>Bildschirmpräsentation (16:9)</PresentationFormat>
  <Paragraphs>132</Paragraphs>
  <Slides>26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Arial</vt:lpstr>
      <vt:lpstr>Calibri</vt:lpstr>
      <vt:lpstr>1_Office Theme</vt:lpstr>
      <vt:lpstr>Custom Design</vt:lpstr>
      <vt:lpstr>PowerPoint-Präsentation</vt:lpstr>
      <vt:lpstr>PowerPoint-Präsentation</vt:lpstr>
      <vt:lpstr>PowerPoint-Präsentation</vt:lpstr>
      <vt:lpstr>Nutze die Referenzpunkte</vt:lpstr>
      <vt:lpstr>Herbalife &amp; deine Aufgabe</vt:lpstr>
      <vt:lpstr>WIR SPRECHEN VON DUPLIKATION</vt:lpstr>
      <vt:lpstr>PowerPoint-Präsentation</vt:lpstr>
      <vt:lpstr>Einwände nie beseitigen</vt:lpstr>
      <vt:lpstr>MERKE:</vt:lpstr>
      <vt:lpstr>PANEL</vt:lpstr>
      <vt:lpstr>PowerPoint-Präsentation</vt:lpstr>
      <vt:lpstr>PowerPoint-Präsentation</vt:lpstr>
      <vt:lpstr>PULVER KANN NICHT GESUND SEIN!?</vt:lpstr>
      <vt:lpstr>WAS IST, WENN ICH DAMIT AUFHÖRE?</vt:lpstr>
      <vt:lpstr>PowerPoint-Präsentation</vt:lpstr>
      <vt:lpstr>PowerPoint-Präsentation</vt:lpstr>
      <vt:lpstr>“Regional saisonal Bio ist besser als Pulver”  </vt:lpstr>
      <vt:lpstr>  “In so einem Shake ist total viel Zucker.”  Wie meinst du das kongret?  - Zuckergehalt oder - Angabe am Etikett </vt:lpstr>
      <vt:lpstr>PowerPoint-Präsentation</vt:lpstr>
      <vt:lpstr>PowerPoint-Präsentation</vt:lpstr>
      <vt:lpstr>PowerPoint-Präsentation</vt:lpstr>
      <vt:lpstr>Nutze die Referenzpunkte</vt:lpstr>
      <vt:lpstr>Werkzeuge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 User</dc:creator>
  <cp:lastModifiedBy>Fredi Jahnig</cp:lastModifiedBy>
  <cp:revision>308</cp:revision>
  <cp:lastPrinted>2014-04-08T22:09:19Z</cp:lastPrinted>
  <dcterms:created xsi:type="dcterms:W3CDTF">2010-06-15T17:14:06Z</dcterms:created>
  <dcterms:modified xsi:type="dcterms:W3CDTF">2019-10-29T15:25:26Z</dcterms:modified>
</cp:coreProperties>
</file>