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8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19" r:id="rId1"/>
    <p:sldMasterId id="2147484329" r:id="rId2"/>
  </p:sldMasterIdLst>
  <p:notesMasterIdLst>
    <p:notesMasterId r:id="rId23"/>
  </p:notesMasterIdLst>
  <p:handoutMasterIdLst>
    <p:handoutMasterId r:id="rId24"/>
  </p:handoutMasterIdLst>
  <p:sldIdLst>
    <p:sldId id="259" r:id="rId3"/>
    <p:sldId id="3582" r:id="rId4"/>
    <p:sldId id="258" r:id="rId5"/>
    <p:sldId id="2233" r:id="rId6"/>
    <p:sldId id="3576" r:id="rId7"/>
    <p:sldId id="3578" r:id="rId8"/>
    <p:sldId id="3574" r:id="rId9"/>
    <p:sldId id="3581" r:id="rId10"/>
    <p:sldId id="1841" r:id="rId11"/>
    <p:sldId id="1842" r:id="rId12"/>
    <p:sldId id="1837" r:id="rId13"/>
    <p:sldId id="1006" r:id="rId14"/>
    <p:sldId id="1838" r:id="rId15"/>
    <p:sldId id="3575" r:id="rId16"/>
    <p:sldId id="279" r:id="rId17"/>
    <p:sldId id="283" r:id="rId18"/>
    <p:sldId id="2232" r:id="rId19"/>
    <p:sldId id="3577" r:id="rId20"/>
    <p:sldId id="2236" r:id="rId21"/>
    <p:sldId id="3583" r:id="rId22"/>
  </p:sldIdLst>
  <p:sldSz cx="9144000" cy="5143500" type="screen16x9"/>
  <p:notesSz cx="9144000" cy="6858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96">
          <p15:clr>
            <a:srgbClr val="A4A3A4"/>
          </p15:clr>
        </p15:guide>
        <p15:guide id="2" pos="29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3AF34"/>
    <a:srgbClr val="0092D2"/>
    <a:srgbClr val="3333CC"/>
    <a:srgbClr val="FFFFFF"/>
    <a:srgbClr val="73C1E1"/>
    <a:srgbClr val="2C2927"/>
    <a:srgbClr val="36A7E0"/>
    <a:srgbClr val="D70200"/>
    <a:srgbClr val="EF0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64" autoAdjust="0"/>
    <p:restoredTop sz="94660"/>
  </p:normalViewPr>
  <p:slideViewPr>
    <p:cSldViewPr snapToGrid="0" snapToObjects="1">
      <p:cViewPr>
        <p:scale>
          <a:sx n="66" d="100"/>
          <a:sy n="66" d="100"/>
        </p:scale>
        <p:origin x="1420" y="328"/>
      </p:cViewPr>
      <p:guideLst>
        <p:guide orient="horz" pos="2196"/>
        <p:guide pos="2928"/>
      </p:guideLst>
    </p:cSldViewPr>
  </p:slideViewPr>
  <p:outlineViewPr>
    <p:cViewPr>
      <p:scale>
        <a:sx n="33" d="100"/>
        <a:sy n="33" d="100"/>
      </p:scale>
      <p:origin x="0" y="14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4" d="100"/>
          <a:sy n="114" d="100"/>
        </p:scale>
        <p:origin x="-1722" y="-96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1BED884-6CBC-AC48-9690-D96FFAE3D3E5}" type="datetime1">
              <a:rPr lang="en-US"/>
              <a:pPr>
                <a:defRPr/>
              </a:pPr>
              <a:t>10/25/2019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FFCBF3E-03D2-804C-8F46-18661F62A3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65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F6D829C-0DE0-EF43-BF53-5045AA30A727}" type="datetime1">
              <a:rPr lang="en-US"/>
              <a:pPr>
                <a:defRPr/>
              </a:pPr>
              <a:t>10/25/2019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5A0909E-BC08-9340-8C18-ACF73C5D8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232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A0CB2-25DE-5949-B4F7-4EBFA17294A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4984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A0CB2-25DE-5949-B4F7-4EBFA17294A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8094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A0CB2-25DE-5949-B4F7-4EBFA17294A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9720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B41A6-39D8-BD4E-9033-69737AC7B8E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100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B41A6-39D8-BD4E-9033-69737AC7B8E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37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A0CB2-25DE-5949-B4F7-4EBFA17294A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75830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A0CB2-25DE-5949-B4F7-4EBFA17294A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18967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A0CB2-25DE-5949-B4F7-4EBFA17294A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8234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A0CB2-25DE-5949-B4F7-4EBFA17294A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7769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A0CB2-25DE-5949-B4F7-4EBFA17294A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4397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A0CB2-25DE-5949-B4F7-4EBFA17294A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5388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A0CB2-25DE-5949-B4F7-4EBFA17294A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484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A0CB2-25DE-5949-B4F7-4EBFA17294A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1018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A0CB2-25DE-5949-B4F7-4EBFA17294A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9184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A0CB2-25DE-5949-B4F7-4EBFA17294A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3498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A0CB2-25DE-5949-B4F7-4EBFA17294A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9249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-68263" y="-635000"/>
            <a:ext cx="1841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800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2016 HL-Nutrition LOCK-UP 368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53" y="4442164"/>
            <a:ext cx="1574573" cy="32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39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114800" y="1200153"/>
            <a:ext cx="4191000" cy="3047999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14400" y="1200150"/>
            <a:ext cx="2971800" cy="3048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927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7467600" cy="857250"/>
          </a:xfrm>
        </p:spPr>
        <p:txBody>
          <a:bodyPr/>
          <a:lstStyle>
            <a:lvl1pPr>
              <a:defRPr sz="3400"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114800" y="1200153"/>
            <a:ext cx="4191000" cy="3047999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14404" y="1200152"/>
            <a:ext cx="1404143" cy="1440147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2482061" y="1200152"/>
            <a:ext cx="1404143" cy="144014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914404" y="2808005"/>
            <a:ext cx="1404143" cy="1440147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482061" y="2808005"/>
            <a:ext cx="1404143" cy="1440147"/>
          </a:xfrm>
        </p:spPr>
        <p:txBody>
          <a:bodyPr/>
          <a:lstStyle/>
          <a:p>
            <a:pPr lvl="0"/>
            <a:endParaRPr lang="en-US" noProof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495550"/>
            <a:ext cx="152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992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4410"/>
            <a:ext cx="7467600" cy="2877609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472015"/>
            <a:ext cx="7467600" cy="857250"/>
          </a:xfrm>
        </p:spPr>
        <p:txBody>
          <a:bodyPr/>
          <a:lstStyle>
            <a:lvl1pPr>
              <a:defRPr sz="2800" b="1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842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7467600" cy="857250"/>
          </a:xfrm>
        </p:spPr>
        <p:txBody>
          <a:bodyPr/>
          <a:lstStyle>
            <a:lvl1pPr>
              <a:defRPr sz="3400"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619250" y="1200150"/>
            <a:ext cx="5905500" cy="2590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61980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617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9643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D5543-768B-644A-81D7-C7309EDE7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8F5005-5566-7844-B493-48F351CD4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BCB52-F8A7-0A41-9D34-39E85098C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3F0F3-7469-D543-BEB8-3281D7EDC09A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1D22D-043D-7142-8436-1CCCF0B8D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1B9FA-41ED-6847-96BD-8A7E0F54F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84A5-0DD9-134E-8A33-F8334A140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76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97E7-AAB6-4648-A3D9-C57200633C88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9FB1D-F4A7-44B1-B2E1-DEF4DF9A0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64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97E7-AAB6-4648-A3D9-C57200633C88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9FB1D-F4A7-44B1-B2E1-DEF4DF9A0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631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97E7-AAB6-4648-A3D9-C57200633C88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9FB1D-F4A7-44B1-B2E1-DEF4DF9A0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81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68263" y="-635000"/>
            <a:ext cx="1841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7467600" cy="857250"/>
          </a:xfrm>
        </p:spPr>
        <p:txBody>
          <a:bodyPr/>
          <a:lstStyle>
            <a:lvl1pPr>
              <a:defRPr sz="3400"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00151"/>
            <a:ext cx="7467600" cy="3124200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82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97E7-AAB6-4648-A3D9-C57200633C88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9FB1D-F4A7-44B1-B2E1-DEF4DF9A0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13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97E7-AAB6-4648-A3D9-C57200633C88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9FB1D-F4A7-44B1-B2E1-DEF4DF9A0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539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97E7-AAB6-4648-A3D9-C57200633C88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9FB1D-F4A7-44B1-B2E1-DEF4DF9A0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17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97E7-AAB6-4648-A3D9-C57200633C88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9FB1D-F4A7-44B1-B2E1-DEF4DF9A0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399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97E7-AAB6-4648-A3D9-C57200633C88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9FB1D-F4A7-44B1-B2E1-DEF4DF9A0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1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97E7-AAB6-4648-A3D9-C57200633C88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9FB1D-F4A7-44B1-B2E1-DEF4DF9A0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33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97E7-AAB6-4648-A3D9-C57200633C88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9FB1D-F4A7-44B1-B2E1-DEF4DF9A0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935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97E7-AAB6-4648-A3D9-C57200633C88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9FB1D-F4A7-44B1-B2E1-DEF4DF9A0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8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7467600" cy="857250"/>
          </a:xfrm>
        </p:spPr>
        <p:txBody>
          <a:bodyPr/>
          <a:lstStyle>
            <a:lvl1pPr>
              <a:defRPr sz="3400"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1200151"/>
            <a:ext cx="3657600" cy="3124200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648200" y="1200151"/>
            <a:ext cx="3657600" cy="3124200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5558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7467600" cy="857250"/>
          </a:xfrm>
        </p:spPr>
        <p:txBody>
          <a:bodyPr/>
          <a:lstStyle>
            <a:lvl1pPr>
              <a:defRPr sz="3400"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114800" y="1200153"/>
            <a:ext cx="4191000" cy="3047999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14400" y="1200150"/>
            <a:ext cx="2971800" cy="30480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49599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7467600" cy="857250"/>
          </a:xfrm>
        </p:spPr>
        <p:txBody>
          <a:bodyPr/>
          <a:lstStyle>
            <a:lvl1pPr>
              <a:defRPr sz="3400"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114800" y="1200153"/>
            <a:ext cx="4191000" cy="3047999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14404" y="1200152"/>
            <a:ext cx="1404143" cy="1440147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2482061" y="1200152"/>
            <a:ext cx="1404143" cy="144014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914404" y="2808005"/>
            <a:ext cx="1404143" cy="144014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482061" y="2808005"/>
            <a:ext cx="1404143" cy="144014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7981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4410"/>
            <a:ext cx="7467600" cy="2877609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472015"/>
            <a:ext cx="7467600" cy="857250"/>
          </a:xfrm>
        </p:spPr>
        <p:txBody>
          <a:bodyPr/>
          <a:lstStyle>
            <a:lvl1pPr>
              <a:defRPr sz="2800" b="1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011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7467600" cy="857250"/>
          </a:xfrm>
        </p:spPr>
        <p:txBody>
          <a:bodyPr/>
          <a:lstStyle>
            <a:lvl1pPr>
              <a:defRPr sz="3400"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619250" y="1200150"/>
            <a:ext cx="5905500" cy="2590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52554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3044109" y="-9525"/>
            <a:ext cx="6312325" cy="5153025"/>
          </a:xfrm>
          <a:prstGeom prst="rect">
            <a:avLst/>
          </a:prstGeom>
          <a:gradFill flip="none" rotWithShape="1">
            <a:gsLst>
              <a:gs pos="50000">
                <a:srgbClr val="000066"/>
              </a:gs>
              <a:gs pos="100000">
                <a:srgbClr val="FFFFFF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ounded Rectangle 2"/>
          <p:cNvSpPr/>
          <p:nvPr userDrawn="1"/>
        </p:nvSpPr>
        <p:spPr>
          <a:xfrm>
            <a:off x="-68263" y="-265112"/>
            <a:ext cx="7864855" cy="5408612"/>
          </a:xfrm>
          <a:custGeom>
            <a:avLst/>
            <a:gdLst/>
            <a:ahLst/>
            <a:cxnLst/>
            <a:rect l="l" t="t" r="r" b="b"/>
            <a:pathLst>
              <a:path w="7864855" h="5408612">
                <a:moveTo>
                  <a:pt x="0" y="0"/>
                </a:moveTo>
                <a:lnTo>
                  <a:pt x="2052133" y="0"/>
                </a:lnTo>
                <a:cubicBezTo>
                  <a:pt x="5073546" y="0"/>
                  <a:pt x="7558082" y="2298647"/>
                  <a:pt x="7852360" y="5242563"/>
                </a:cubicBezTo>
                <a:lnTo>
                  <a:pt x="7864855" y="5408612"/>
                </a:lnTo>
                <a:lnTo>
                  <a:pt x="0" y="54086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CF96FA-1581-4706-B095-5E809292F7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1498" y="1701376"/>
            <a:ext cx="3481003" cy="174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24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7467600" cy="857250"/>
          </a:xfrm>
        </p:spPr>
        <p:txBody>
          <a:bodyPr/>
          <a:lstStyle>
            <a:lvl1pPr>
              <a:defRPr sz="3400"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1200151"/>
            <a:ext cx="3657600" cy="3124200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648200" y="1200151"/>
            <a:ext cx="3657600" cy="3124200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F9D1F0-6A57-45B8-8B94-8E93214AC2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1249" y="0"/>
            <a:ext cx="2182751" cy="109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1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8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" y="4281130"/>
            <a:ext cx="7477158" cy="642938"/>
          </a:xfrm>
          <a:prstGeom prst="rect">
            <a:avLst/>
          </a:prstGeom>
          <a:solidFill>
            <a:srgbClr val="63AF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2016_TriHN_Primary_WO.png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53" y="4442165"/>
            <a:ext cx="1574573" cy="320869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7541371" y="4281130"/>
            <a:ext cx="1602629" cy="642938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66700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	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548506" y="4439019"/>
            <a:ext cx="1595494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200" b="1" dirty="0">
                <a:solidFill>
                  <a:schemeClr val="bg1"/>
                </a:solidFill>
              </a:rPr>
              <a:t>LDW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26" r:id="rId8"/>
    <p:sldLayoutId id="2147484319" r:id="rId9"/>
    <p:sldLayoutId id="2147484320" r:id="rId10"/>
    <p:sldLayoutId id="2147484321" r:id="rId11"/>
    <p:sldLayoutId id="2147484322" r:id="rId12"/>
    <p:sldLayoutId id="2147484323" r:id="rId13"/>
    <p:sldLayoutId id="2147484327" r:id="rId14"/>
    <p:sldLayoutId id="2147484328" r:id="rId15"/>
    <p:sldLayoutId id="2147484341" r:id="rId1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D97E7-AAB6-4648-A3D9-C57200633C88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9FB1D-F4A7-44B1-B2E1-DEF4DF9A0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10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0" r:id="rId1"/>
    <p:sldLayoutId id="2147484331" r:id="rId2"/>
    <p:sldLayoutId id="2147484332" r:id="rId3"/>
    <p:sldLayoutId id="2147484333" r:id="rId4"/>
    <p:sldLayoutId id="2147484334" r:id="rId5"/>
    <p:sldLayoutId id="2147484335" r:id="rId6"/>
    <p:sldLayoutId id="2147484336" r:id="rId7"/>
    <p:sldLayoutId id="2147484337" r:id="rId8"/>
    <p:sldLayoutId id="2147484338" r:id="rId9"/>
    <p:sldLayoutId id="2147484339" r:id="rId10"/>
    <p:sldLayoutId id="21474843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tiff"/><Relationship Id="rId3" Type="http://schemas.openxmlformats.org/officeDocument/2006/relationships/image" Target="../media/image13.jpeg"/><Relationship Id="rId7" Type="http://schemas.openxmlformats.org/officeDocument/2006/relationships/image" Target="../media/image17.tiff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tiff"/><Relationship Id="rId11" Type="http://schemas.openxmlformats.org/officeDocument/2006/relationships/image" Target="../media/image21.png"/><Relationship Id="rId5" Type="http://schemas.openxmlformats.org/officeDocument/2006/relationships/image" Target="../media/image15.tiff"/><Relationship Id="rId10" Type="http://schemas.openxmlformats.org/officeDocument/2006/relationships/image" Target="../media/image20.png"/><Relationship Id="rId4" Type="http://schemas.openxmlformats.org/officeDocument/2006/relationships/image" Target="../media/image14.tiff"/><Relationship Id="rId9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80113" y="1639420"/>
            <a:ext cx="1811338" cy="2113430"/>
          </a:xfrm>
          <a:prstGeom prst="rect">
            <a:avLst/>
          </a:prstGeom>
          <a:gradFill>
            <a:gsLst>
              <a:gs pos="29000">
                <a:schemeClr val="accent1">
                  <a:lumMod val="5000"/>
                  <a:lumOff val="95000"/>
                  <a:alpha val="0"/>
                </a:schemeClr>
              </a:gs>
              <a:gs pos="73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81"/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5" y="411512"/>
            <a:ext cx="6192688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B7FAFE-E570-3742-9638-F4BB5C9BD34A}"/>
              </a:ext>
            </a:extLst>
          </p:cNvPr>
          <p:cNvSpPr txBox="1"/>
          <p:nvPr/>
        </p:nvSpPr>
        <p:spPr>
          <a:xfrm>
            <a:off x="891182" y="305591"/>
            <a:ext cx="7361635" cy="3995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dirty="0"/>
              <a:t>WIE MACHE ICH AUS EINEM INTERESSENTEN EINEN KUNDEN?</a:t>
            </a:r>
          </a:p>
          <a:p>
            <a:pPr>
              <a:lnSpc>
                <a:spcPct val="200000"/>
              </a:lnSpc>
            </a:pPr>
            <a:r>
              <a:rPr lang="en-US" sz="1650" dirty="0"/>
              <a:t>- STRATEGIE</a:t>
            </a:r>
          </a:p>
          <a:p>
            <a:pPr>
              <a:lnSpc>
                <a:spcPct val="150000"/>
              </a:lnSpc>
            </a:pPr>
            <a:endParaRPr lang="en-US" sz="1650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50" dirty="0"/>
              <a:t>WOMIT LADE ICH EIN?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50" dirty="0"/>
              <a:t>ZU WAS LADE ICH EIN?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50" dirty="0"/>
              <a:t>HABE ICH EINEN ONLINE UND OFFLINE-PROZESS?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50" dirty="0"/>
              <a:t>BIN ICH FÜR DIE DREI MÄRKTE ATTRAKTIV?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50" dirty="0"/>
              <a:t>KANN ICH DUPLIZIEREN?</a:t>
            </a:r>
          </a:p>
        </p:txBody>
      </p:sp>
    </p:spTree>
    <p:extLst>
      <p:ext uri="{BB962C8B-B14F-4D97-AF65-F5344CB8AC3E}">
        <p14:creationId xmlns:p14="http://schemas.microsoft.com/office/powerpoint/2010/main" val="429392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80113" y="1639420"/>
            <a:ext cx="1811338" cy="2113430"/>
          </a:xfrm>
          <a:prstGeom prst="rect">
            <a:avLst/>
          </a:prstGeom>
          <a:gradFill>
            <a:gsLst>
              <a:gs pos="29000">
                <a:schemeClr val="accent1">
                  <a:lumMod val="5000"/>
                  <a:lumOff val="95000"/>
                  <a:alpha val="0"/>
                </a:schemeClr>
              </a:gs>
              <a:gs pos="73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81"/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5" y="411512"/>
            <a:ext cx="6192688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958FD7-E649-E242-929B-0A55705246D2}"/>
              </a:ext>
            </a:extLst>
          </p:cNvPr>
          <p:cNvSpPr txBox="1"/>
          <p:nvPr/>
        </p:nvSpPr>
        <p:spPr>
          <a:xfrm>
            <a:off x="591505" y="270319"/>
            <a:ext cx="736163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/>
              <a:t>WIE MACHE ICH AUS EINEM KUNDEN EIN MITGLIED?</a:t>
            </a:r>
          </a:p>
          <a:p>
            <a:pPr>
              <a:spcAft>
                <a:spcPts val="600"/>
              </a:spcAft>
            </a:pPr>
            <a:endParaRPr lang="en-US" sz="14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ERGEBNIS-FOKUSSED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BERATERUNTERSCHIED</a:t>
            </a:r>
          </a:p>
          <a:p>
            <a:pPr marL="6858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AUSBILDUNG – WAS BRAUCHT DER KÖRPER</a:t>
            </a:r>
          </a:p>
          <a:p>
            <a:pPr marL="6858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HOHER KONSUM– MESSZAHLEN</a:t>
            </a:r>
          </a:p>
          <a:p>
            <a:pPr marL="6858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WELLNESS COACHING – BEZIEHUNGEN VON PERSON ZU PERSON (HIGH TECH-HIGH TOUCH)</a:t>
            </a:r>
          </a:p>
          <a:p>
            <a:pPr marL="6858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UNTERSTÜTZENDE COMMUNITY – ONLINE/OFFLINE</a:t>
            </a:r>
          </a:p>
          <a:p>
            <a:pPr marL="6858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GESUNDER AKTIVER LEBENSSTIL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WEG ZUR MITGLIEDSCHAFT</a:t>
            </a:r>
          </a:p>
          <a:p>
            <a:pPr lvl="3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WERT VS PREISNACHLASS</a:t>
            </a:r>
          </a:p>
          <a:p>
            <a:pPr lvl="3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ORIENTIERE DICH AM MARKETING PLAN</a:t>
            </a:r>
          </a:p>
          <a:p>
            <a:pPr marL="257175" indent="-2571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DIE EINFÜHRUNG DES HMP MACHT EINEN UNTERSCHIED – ROYALTY AUFBAU</a:t>
            </a:r>
          </a:p>
        </p:txBody>
      </p:sp>
    </p:spTree>
    <p:extLst>
      <p:ext uri="{BB962C8B-B14F-4D97-AF65-F5344CB8AC3E}">
        <p14:creationId xmlns:p14="http://schemas.microsoft.com/office/powerpoint/2010/main" val="132300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144" y="0"/>
            <a:ext cx="9493037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08223" y="194973"/>
            <a:ext cx="5996039" cy="629549"/>
          </a:xfrm>
          <a:prstGeom prst="rect">
            <a:avLst/>
          </a:prstGeom>
          <a:solidFill>
            <a:srgbClr val="62AD00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ea typeface="Abadi MT Condensed Light" charset="0"/>
                <a:cs typeface="Abadi MT Condensed Light" charset="0"/>
              </a:rPr>
              <a:t>UNTERSTÜTZUNG AUF DEINER REISE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67061" y="911642"/>
            <a:ext cx="40781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2882" indent="-192882">
              <a:buFont typeface="Arial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+mn-lt"/>
                <a:ea typeface="Abadi MT Condensed Light" charset="0"/>
                <a:cs typeface="Abadi MT Condensed Light" charset="0"/>
              </a:rPr>
              <a:t>Positive &amp; </a:t>
            </a:r>
            <a:r>
              <a:rPr lang="en-US" sz="2400" dirty="0" err="1">
                <a:solidFill>
                  <a:srgbClr val="FFFFFF"/>
                </a:solidFill>
                <a:latin typeface="+mn-lt"/>
                <a:ea typeface="Abadi MT Condensed Light" charset="0"/>
                <a:cs typeface="Abadi MT Condensed Light" charset="0"/>
              </a:rPr>
              <a:t>unterstützende</a:t>
            </a:r>
            <a:r>
              <a:rPr lang="en-US" sz="2400" dirty="0">
                <a:solidFill>
                  <a:srgbClr val="FFFFFF"/>
                </a:solidFill>
                <a:latin typeface="+mn-lt"/>
                <a:ea typeface="Abadi MT Condensed Light" charset="0"/>
                <a:cs typeface="Abadi MT Condensed Light" charset="0"/>
              </a:rPr>
              <a:t> Community</a:t>
            </a:r>
          </a:p>
          <a:p>
            <a:pPr marL="192882" indent="-192882">
              <a:buFont typeface="Arial" charset="0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+mn-lt"/>
                <a:ea typeface="Abadi MT Condensed Light" charset="0"/>
                <a:cs typeface="Abadi MT Condensed Light" charset="0"/>
              </a:rPr>
              <a:t>Mahlzeitenpläne</a:t>
            </a:r>
            <a:endParaRPr lang="en-US" sz="2400" dirty="0">
              <a:solidFill>
                <a:srgbClr val="FFFFFF"/>
              </a:solidFill>
              <a:latin typeface="+mn-lt"/>
              <a:ea typeface="Abadi MT Condensed Light" charset="0"/>
              <a:cs typeface="Abadi MT Condensed Light" charset="0"/>
            </a:endParaRPr>
          </a:p>
          <a:p>
            <a:pPr marL="192882" indent="-192882">
              <a:buFont typeface="Arial" charset="0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+mn-lt"/>
                <a:ea typeface="Abadi MT Condensed Light" charset="0"/>
                <a:cs typeface="Abadi MT Condensed Light" charset="0"/>
              </a:rPr>
              <a:t>Mahlzeiten</a:t>
            </a:r>
            <a:r>
              <a:rPr lang="en-US" sz="2400" dirty="0">
                <a:solidFill>
                  <a:srgbClr val="FFFFFF"/>
                </a:solidFill>
                <a:latin typeface="+mn-lt"/>
                <a:ea typeface="Abadi MT Condensed Light" charset="0"/>
                <a:cs typeface="Abadi MT Condensed Light" charset="0"/>
              </a:rPr>
              <a:t>- &amp; Shake-</a:t>
            </a:r>
          </a:p>
          <a:p>
            <a:r>
              <a:rPr lang="en-US" sz="2400" dirty="0">
                <a:solidFill>
                  <a:srgbClr val="FFFFFF"/>
                </a:solidFill>
                <a:latin typeface="+mn-lt"/>
                <a:ea typeface="Abadi MT Condensed Light" charset="0"/>
                <a:cs typeface="Abadi MT Condensed Light" charset="0"/>
              </a:rPr>
              <a:t>  </a:t>
            </a:r>
            <a:r>
              <a:rPr lang="en-US" sz="2400" dirty="0" err="1">
                <a:solidFill>
                  <a:srgbClr val="FFFFFF"/>
                </a:solidFill>
                <a:latin typeface="+mn-lt"/>
                <a:ea typeface="Abadi MT Condensed Light" charset="0"/>
                <a:cs typeface="Abadi MT Condensed Light" charset="0"/>
              </a:rPr>
              <a:t>Rezepte</a:t>
            </a:r>
            <a:endParaRPr lang="en-US" sz="2400" dirty="0">
              <a:solidFill>
                <a:srgbClr val="FFFFFF"/>
              </a:solidFill>
              <a:latin typeface="+mn-lt"/>
              <a:ea typeface="Abadi MT Condensed Light" charset="0"/>
              <a:cs typeface="Abadi MT Condensed Light" charset="0"/>
            </a:endParaRPr>
          </a:p>
          <a:p>
            <a:pPr marL="192882" indent="-192882">
              <a:buFont typeface="Arial" charset="0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+mn-lt"/>
                <a:ea typeface="Abadi MT Condensed Light" charset="0"/>
                <a:cs typeface="Abadi MT Condensed Light" charset="0"/>
              </a:rPr>
              <a:t>Resultate</a:t>
            </a:r>
            <a:endParaRPr lang="en-US" sz="2400" dirty="0">
              <a:solidFill>
                <a:srgbClr val="FFFFFF"/>
              </a:solidFill>
              <a:latin typeface="+mn-lt"/>
              <a:ea typeface="Abadi MT Condensed Light" charset="0"/>
              <a:cs typeface="Abadi MT Condensed Light" charset="0"/>
            </a:endParaRPr>
          </a:p>
          <a:p>
            <a:pPr marL="192882" indent="-192882">
              <a:buFont typeface="Arial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+mn-lt"/>
                <a:ea typeface="Abadi MT Condensed Light" charset="0"/>
                <a:cs typeface="Abadi MT Condensed Light" charset="0"/>
              </a:rPr>
              <a:t>Challenges</a:t>
            </a:r>
          </a:p>
          <a:p>
            <a:pPr marL="192882" indent="-192882">
              <a:buFont typeface="Arial" charset="0"/>
              <a:buChar char="•"/>
            </a:pPr>
            <a:endParaRPr lang="en-US" sz="2400" dirty="0">
              <a:solidFill>
                <a:srgbClr val="FFFFFF"/>
              </a:solidFill>
              <a:latin typeface="+mn-lt"/>
              <a:ea typeface="Abadi MT Condensed Light" charset="0"/>
              <a:cs typeface="Abadi MT Condensed Light" charset="0"/>
            </a:endParaRPr>
          </a:p>
          <a:p>
            <a:pPr marL="501492" lvl="1" indent="-192882">
              <a:buFont typeface="Arial" charset="0"/>
              <a:buChar char="•"/>
            </a:pPr>
            <a:endParaRPr lang="en-US" sz="2400" dirty="0">
              <a:solidFill>
                <a:srgbClr val="FFFFFF"/>
              </a:solidFill>
              <a:latin typeface="+mn-lt"/>
              <a:ea typeface="Abadi MT Condensed Light" charset="0"/>
              <a:cs typeface="Abadi MT Condensed Light" charset="0"/>
            </a:endParaRPr>
          </a:p>
          <a:p>
            <a:pPr marL="192882" indent="-192882">
              <a:buFont typeface="Arial" charset="0"/>
              <a:buChar char="•"/>
            </a:pPr>
            <a:endParaRPr lang="en-US" sz="2400" dirty="0">
              <a:solidFill>
                <a:srgbClr val="FFFFFF"/>
              </a:solidFill>
              <a:latin typeface="+mn-lt"/>
              <a:ea typeface="Abadi MT Condensed Light" charset="0"/>
              <a:cs typeface="Abadi MT Condensed Light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55867" y="1258242"/>
            <a:ext cx="1637761" cy="3284621"/>
            <a:chOff x="9211625" y="1533277"/>
            <a:chExt cx="2183681" cy="437949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7958" y="1645571"/>
              <a:ext cx="1900883" cy="411604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11625" y="1533277"/>
              <a:ext cx="2183681" cy="4379494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6398767" y="120247"/>
            <a:ext cx="1852266" cy="1146701"/>
            <a:chOff x="8531689" y="160330"/>
            <a:chExt cx="2469688" cy="152893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913541">
              <a:off x="8531689" y="343200"/>
              <a:ext cx="800850" cy="8008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903011">
              <a:off x="9075058" y="701728"/>
              <a:ext cx="800850" cy="80085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00527" y="656619"/>
              <a:ext cx="800850" cy="80085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913541">
              <a:off x="9685115" y="183077"/>
              <a:ext cx="800850" cy="80085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85779" y="160330"/>
              <a:ext cx="686433" cy="68643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21052">
              <a:off x="9672467" y="817173"/>
              <a:ext cx="686433" cy="68643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39698" y="1002831"/>
              <a:ext cx="686433" cy="686433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5150" t="3281" r="3921" b="4500"/>
          <a:stretch/>
        </p:blipFill>
        <p:spPr>
          <a:xfrm rot="21023612">
            <a:off x="6568265" y="896756"/>
            <a:ext cx="2076741" cy="1647667"/>
          </a:xfrm>
          <a:prstGeom prst="rect">
            <a:avLst/>
          </a:prstGeom>
          <a:ln>
            <a:solidFill>
              <a:srgbClr val="7ABC49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2738">
            <a:off x="7533994" y="2324744"/>
            <a:ext cx="1475798" cy="1300413"/>
          </a:xfrm>
          <a:prstGeom prst="rect">
            <a:avLst/>
          </a:prstGeom>
          <a:ln>
            <a:solidFill>
              <a:srgbClr val="7ABC49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10789"/>
          <a:stretch/>
        </p:blipFill>
        <p:spPr>
          <a:xfrm rot="21315706">
            <a:off x="5688108" y="2272414"/>
            <a:ext cx="1767115" cy="1313398"/>
          </a:xfrm>
          <a:prstGeom prst="rect">
            <a:avLst/>
          </a:prstGeom>
          <a:ln>
            <a:solidFill>
              <a:srgbClr val="7ABC49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623" y="3560207"/>
            <a:ext cx="1265653" cy="1519842"/>
          </a:xfrm>
          <a:prstGeom prst="rect">
            <a:avLst/>
          </a:prstGeom>
          <a:ln>
            <a:solidFill>
              <a:srgbClr val="7ABC49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689" y="3560207"/>
            <a:ext cx="1065585" cy="1509579"/>
          </a:xfrm>
          <a:prstGeom prst="rect">
            <a:avLst/>
          </a:prstGeom>
          <a:ln>
            <a:solidFill>
              <a:srgbClr val="7ABC49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558" y="3565364"/>
            <a:ext cx="1208797" cy="1506699"/>
          </a:xfrm>
          <a:prstGeom prst="rect">
            <a:avLst/>
          </a:prstGeom>
          <a:ln>
            <a:solidFill>
              <a:srgbClr val="7ABC49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04386" y="3760006"/>
            <a:ext cx="2740453" cy="1109981"/>
          </a:xfrm>
          <a:prstGeom prst="rect">
            <a:avLst/>
          </a:prstGeom>
          <a:ln>
            <a:solidFill>
              <a:srgbClr val="7ABC49"/>
            </a:solidFill>
          </a:ln>
        </p:spPr>
      </p:pic>
    </p:spTree>
    <p:extLst>
      <p:ext uri="{BB962C8B-B14F-4D97-AF65-F5344CB8AC3E}">
        <p14:creationId xmlns:p14="http://schemas.microsoft.com/office/powerpoint/2010/main" val="330312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80113" y="1639420"/>
            <a:ext cx="1811338" cy="2113430"/>
          </a:xfrm>
          <a:prstGeom prst="rect">
            <a:avLst/>
          </a:prstGeom>
          <a:gradFill>
            <a:gsLst>
              <a:gs pos="29000">
                <a:schemeClr val="accent1">
                  <a:lumMod val="5000"/>
                  <a:lumOff val="95000"/>
                  <a:alpha val="0"/>
                </a:schemeClr>
              </a:gs>
              <a:gs pos="73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81"/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5" y="411512"/>
            <a:ext cx="6192688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56A20E-94F2-5C4E-BEC0-E80DBC062D3A}"/>
              </a:ext>
            </a:extLst>
          </p:cNvPr>
          <p:cNvSpPr txBox="1"/>
          <p:nvPr/>
        </p:nvSpPr>
        <p:spPr>
          <a:xfrm>
            <a:off x="374796" y="139690"/>
            <a:ext cx="8254374" cy="3832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000" dirty="0"/>
              <a:t>WIE MACHE ICH AUS EINEM MITGLIED EIN AKTIVES MITGLIED?</a:t>
            </a:r>
          </a:p>
          <a:p>
            <a:pPr marL="685800" lvl="1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QUALIFIZIERTER BERATER FOKUS / 500 X 3 + 2</a:t>
            </a:r>
          </a:p>
          <a:p>
            <a:pPr marL="685800" lvl="1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HALTE DIE COACH/KUNDEN-BEZIEHUNG AUFRECHT</a:t>
            </a:r>
          </a:p>
          <a:p>
            <a:pPr marL="1028700" lvl="2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EIN HMP MACHT DEINEN KUNDEN NICHT SELBSTSTÄNDIG</a:t>
            </a:r>
          </a:p>
          <a:p>
            <a:pPr marL="685800" lvl="1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KENNE DIE ZIELE, ABSICHTEN UND DAS WARUM DEINER MITGLIEDER</a:t>
            </a:r>
          </a:p>
          <a:p>
            <a:pPr marL="685800" lvl="1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ARBEITE MIT DEM UMFELD DEINER MITGLIEDER – WEN KENNEN SIE?</a:t>
            </a:r>
          </a:p>
        </p:txBody>
      </p:sp>
    </p:spTree>
    <p:extLst>
      <p:ext uri="{BB962C8B-B14F-4D97-AF65-F5344CB8AC3E}">
        <p14:creationId xmlns:p14="http://schemas.microsoft.com/office/powerpoint/2010/main" val="325039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80113" y="1639420"/>
            <a:ext cx="1811338" cy="2113430"/>
          </a:xfrm>
          <a:prstGeom prst="rect">
            <a:avLst/>
          </a:prstGeom>
          <a:gradFill>
            <a:gsLst>
              <a:gs pos="29000">
                <a:schemeClr val="accent1">
                  <a:lumMod val="5000"/>
                  <a:lumOff val="95000"/>
                  <a:alpha val="0"/>
                </a:schemeClr>
              </a:gs>
              <a:gs pos="73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81"/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5" y="411512"/>
            <a:ext cx="6192688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56A20E-94F2-5C4E-BEC0-E80DBC062D3A}"/>
              </a:ext>
            </a:extLst>
          </p:cNvPr>
          <p:cNvSpPr txBox="1"/>
          <p:nvPr/>
        </p:nvSpPr>
        <p:spPr>
          <a:xfrm>
            <a:off x="510126" y="216530"/>
            <a:ext cx="8387984" cy="358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/>
              <a:t>5 SCHRITTE ZUM ERFOLG:</a:t>
            </a:r>
          </a:p>
          <a:p>
            <a:endParaRPr lang="en-US" sz="2100" dirty="0"/>
          </a:p>
          <a:p>
            <a:pPr marL="685800" lvl="1" indent="-342900" eaLnBrk="0" hangingPunct="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en-US" dirty="0">
                <a:latin typeface="+mj-lt"/>
                <a:ea typeface="Times New Roman" panose="02020603050405020304" pitchFamily="18" charset="0"/>
              </a:rPr>
              <a:t>RELEVANTE FACEBOOK GRUPPEN</a:t>
            </a:r>
            <a:endParaRPr lang="en-US" altLang="en-US" dirty="0">
              <a:latin typeface="+mj-lt"/>
            </a:endParaRPr>
          </a:p>
          <a:p>
            <a:pPr marL="685800" lvl="1" indent="-342900" eaLnBrk="0" hangingPunct="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en-US" dirty="0">
                <a:latin typeface="+mj-lt"/>
                <a:ea typeface="Times New Roman" panose="02020603050405020304" pitchFamily="18" charset="0"/>
              </a:rPr>
              <a:t>ICH HAB MEIN PROGRAMM BESTELLT</a:t>
            </a:r>
            <a:endParaRPr lang="en-US" altLang="en-US" dirty="0">
              <a:latin typeface="+mj-lt"/>
            </a:endParaRPr>
          </a:p>
          <a:p>
            <a:pPr marL="685800" lvl="1" indent="-342900" eaLnBrk="0" hangingPunct="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en-US" dirty="0">
                <a:latin typeface="+mj-lt"/>
              </a:rPr>
              <a:t>CHALLENGE REGISTRIERUNG</a:t>
            </a:r>
          </a:p>
          <a:p>
            <a:pPr marL="685800" lvl="1" indent="-342900" eaLnBrk="0" hangingPunct="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en-US" dirty="0">
                <a:latin typeface="+mj-lt"/>
                <a:ea typeface="Times New Roman" panose="02020603050405020304" pitchFamily="18" charset="0"/>
              </a:rPr>
              <a:t>NÄCHSTES EVENT TICKET</a:t>
            </a:r>
            <a:endParaRPr lang="en-US" altLang="en-US" dirty="0">
              <a:latin typeface="+mj-lt"/>
            </a:endParaRPr>
          </a:p>
          <a:p>
            <a:pPr marL="685800" lvl="1" indent="-342900" eaLnBrk="0" hangingPunct="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en-US" dirty="0">
                <a:latin typeface="+mj-lt"/>
                <a:ea typeface="Times New Roman" panose="02020603050405020304" pitchFamily="18" charset="0"/>
              </a:rPr>
              <a:t>VERSTEHE WIE DU SV ERREICHST – 500x3+2</a:t>
            </a:r>
          </a:p>
        </p:txBody>
      </p:sp>
    </p:spTree>
    <p:extLst>
      <p:ext uri="{BB962C8B-B14F-4D97-AF65-F5344CB8AC3E}">
        <p14:creationId xmlns:p14="http://schemas.microsoft.com/office/powerpoint/2010/main" val="202038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9E7C648F-2EC9-F549-B039-90A37EE3D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848" y="29328"/>
            <a:ext cx="4897551" cy="4224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Aft>
                <a:spcPts val="0"/>
              </a:spcAft>
            </a:pPr>
            <a:r>
              <a:rPr lang="en-US" altLang="en-US" sz="1000" b="1" dirty="0">
                <a:latin typeface="Calibri Light" panose="020F0302020204030204" pitchFamily="34" charset="0"/>
                <a:ea typeface="Times New Roman" panose="02020603050405020304" pitchFamily="18" charset="0"/>
              </a:rPr>
              <a:t>WAS IST DEIN PRIMÄRES ZIEL IN HERBALIFE?</a:t>
            </a:r>
            <a:endParaRPr lang="en-US" altLang="en-US" sz="1000" b="1" dirty="0"/>
          </a:p>
          <a:p>
            <a:pPr marL="342900" lvl="1" defTabSz="685800">
              <a:spcAft>
                <a:spcPts val="0"/>
              </a:spcAft>
              <a:buFont typeface="Symbol" pitchFamily="2" charset="2"/>
              <a:buChar char=""/>
            </a:pPr>
            <a:r>
              <a:rPr lang="en-US" altLang="en-US" sz="1000" dirty="0">
                <a:latin typeface="Calibri Light" panose="020F0302020204030204" pitchFamily="34" charset="0"/>
                <a:ea typeface="Times New Roman" panose="02020603050405020304" pitchFamily="18" charset="0"/>
              </a:rPr>
              <a:t>GESUNDHEITLICHE RESULTATE</a:t>
            </a:r>
          </a:p>
          <a:p>
            <a:pPr marL="342900" lvl="1" defTabSz="685800">
              <a:spcAft>
                <a:spcPts val="0"/>
              </a:spcAft>
              <a:buFont typeface="Symbol" pitchFamily="2" charset="2"/>
              <a:buChar char=""/>
            </a:pPr>
            <a:r>
              <a:rPr lang="en-US" altLang="en-US" sz="1000" dirty="0">
                <a:latin typeface="Calibri Light" panose="020F0302020204030204" pitchFamily="34" charset="0"/>
                <a:ea typeface="Times New Roman" panose="02020603050405020304" pitchFamily="18" charset="0"/>
              </a:rPr>
              <a:t>UNTERSTÜTZE EINIGE FREUNDE DABEI</a:t>
            </a:r>
          </a:p>
          <a:p>
            <a:pPr marL="342900" lvl="1" defTabSz="685800">
              <a:spcAft>
                <a:spcPts val="0"/>
              </a:spcAft>
              <a:buFont typeface="Symbol" pitchFamily="2" charset="2"/>
              <a:buChar char=""/>
            </a:pPr>
            <a:r>
              <a:rPr lang="en-US" altLang="en-US" sz="1000" dirty="0">
                <a:latin typeface="Calibri Light" panose="020F0302020204030204" pitchFamily="34" charset="0"/>
                <a:ea typeface="Times New Roman" panose="02020603050405020304" pitchFamily="18" charset="0"/>
              </a:rPr>
              <a:t>ERREICHE EIN NEBENEINKOMMEN –  200-500€ PRO MONAT</a:t>
            </a:r>
          </a:p>
          <a:p>
            <a:pPr marL="342900" lvl="1" defTabSz="685800">
              <a:spcAft>
                <a:spcPts val="0"/>
              </a:spcAft>
              <a:buFont typeface="Symbol" pitchFamily="2" charset="2"/>
              <a:buChar char=""/>
            </a:pPr>
            <a:r>
              <a:rPr lang="en-US" altLang="en-US" sz="1000" dirty="0">
                <a:latin typeface="Calibri Light" panose="020F0302020204030204" pitchFamily="34" charset="0"/>
                <a:ea typeface="Times New Roman" panose="02020603050405020304" pitchFamily="18" charset="0"/>
              </a:rPr>
              <a:t>ERREICHE EIN NEBENEINKOMMEN – 500-1000€ PRO MONAT</a:t>
            </a:r>
          </a:p>
          <a:p>
            <a:pPr marL="342900" lvl="1" defTabSz="685800">
              <a:spcAft>
                <a:spcPts val="0"/>
              </a:spcAft>
              <a:buFont typeface="Symbol" pitchFamily="2" charset="2"/>
              <a:buChar char=""/>
            </a:pPr>
            <a:r>
              <a:rPr lang="en-US" altLang="en-US" sz="1000" dirty="0">
                <a:latin typeface="Calibri Light" panose="020F0302020204030204" pitchFamily="34" charset="0"/>
                <a:ea typeface="Times New Roman" panose="02020603050405020304" pitchFamily="18" charset="0"/>
              </a:rPr>
              <a:t>ERREICHE EIN NEBENEINKOMMEN  - 1000-2000€ PRO MONAT</a:t>
            </a:r>
          </a:p>
          <a:p>
            <a:pPr marL="342900" lvl="1" defTabSz="685800">
              <a:spcAft>
                <a:spcPts val="0"/>
              </a:spcAft>
              <a:buFont typeface="Symbol" pitchFamily="2" charset="2"/>
              <a:buChar char=""/>
            </a:pPr>
            <a:r>
              <a:rPr lang="en-US" altLang="en-US" sz="1000" dirty="0">
                <a:latin typeface="Calibri Light" panose="020F0302020204030204" pitchFamily="34" charset="0"/>
                <a:ea typeface="Times New Roman" panose="02020603050405020304" pitchFamily="18" charset="0"/>
              </a:rPr>
              <a:t>BAUE EINE KARRIERE AUF</a:t>
            </a:r>
          </a:p>
          <a:p>
            <a:pPr marL="342900" lvl="1" defTabSz="685800">
              <a:spcAft>
                <a:spcPts val="0"/>
              </a:spcAft>
              <a:buFont typeface="Symbol" pitchFamily="2" charset="2"/>
              <a:buChar char=""/>
            </a:pPr>
            <a:r>
              <a:rPr lang="en-US" altLang="en-US" sz="1000" dirty="0">
                <a:latin typeface="Calibri Light" panose="020F0302020204030204" pitchFamily="34" charset="0"/>
                <a:ea typeface="Times New Roman" panose="02020603050405020304" pitchFamily="18" charset="0"/>
              </a:rPr>
              <a:t>ERSCHAFFE EINEN LIFESTYLE OHNE LIMITS</a:t>
            </a:r>
          </a:p>
          <a:p>
            <a:pPr marL="342900" lvl="1" defTabSz="685800">
              <a:spcAft>
                <a:spcPts val="0"/>
              </a:spcAft>
            </a:pPr>
            <a:endParaRPr lang="en-US" altLang="en-US" sz="1000" dirty="0"/>
          </a:p>
          <a:p>
            <a:pPr defTabSz="685800">
              <a:spcAft>
                <a:spcPts val="0"/>
              </a:spcAft>
            </a:pPr>
            <a:r>
              <a:rPr lang="en-US" altLang="en-US" sz="1000" b="1" dirty="0">
                <a:latin typeface="Calibri Light" panose="020F0302020204030204" pitchFamily="34" charset="0"/>
                <a:ea typeface="Times New Roman" panose="02020603050405020304" pitchFamily="18" charset="0"/>
              </a:rPr>
              <a:t>WAS MOTIVIERT DICH AM MEISTEN? (NUMMERIERE VON 1-6)</a:t>
            </a:r>
            <a:endParaRPr lang="en-US" altLang="en-US" sz="1000" b="1" dirty="0"/>
          </a:p>
          <a:p>
            <a:pPr marL="342900" lvl="1" defTabSz="685800">
              <a:spcAft>
                <a:spcPts val="0"/>
              </a:spcAft>
              <a:buFont typeface="Symbol" pitchFamily="2" charset="2"/>
              <a:buChar char=""/>
            </a:pPr>
            <a:r>
              <a:rPr lang="en-US" altLang="en-US" sz="1000" dirty="0">
                <a:latin typeface="Calibri Light" panose="020F0302020204030204" pitchFamily="34" charset="0"/>
                <a:ea typeface="Times New Roman" panose="02020603050405020304" pitchFamily="18" charset="0"/>
              </a:rPr>
              <a:t>ANDEREN ZU HELFEN</a:t>
            </a:r>
          </a:p>
          <a:p>
            <a:pPr marL="342900" lvl="1" defTabSz="685800">
              <a:spcAft>
                <a:spcPts val="0"/>
              </a:spcAft>
              <a:buFont typeface="Symbol" pitchFamily="2" charset="2"/>
              <a:buChar char=""/>
            </a:pPr>
            <a:r>
              <a:rPr lang="en-US" altLang="en-US" sz="1000" dirty="0">
                <a:latin typeface="Calibri Light" panose="020F0302020204030204" pitchFamily="34" charset="0"/>
                <a:ea typeface="Times New Roman" panose="02020603050405020304" pitchFamily="18" charset="0"/>
              </a:rPr>
              <a:t>ANERKENNUNG &amp; SELBSTWERT</a:t>
            </a:r>
          </a:p>
          <a:p>
            <a:pPr marL="342900" lvl="1" defTabSz="685800">
              <a:spcAft>
                <a:spcPts val="0"/>
              </a:spcAft>
              <a:buFont typeface="Symbol" pitchFamily="2" charset="2"/>
              <a:buChar char=""/>
            </a:pPr>
            <a:r>
              <a:rPr lang="en-US" altLang="en-US" sz="1000" dirty="0">
                <a:latin typeface="Calibri Light" panose="020F0302020204030204" pitchFamily="34" charset="0"/>
                <a:ea typeface="Times New Roman" panose="02020603050405020304" pitchFamily="18" charset="0"/>
              </a:rPr>
              <a:t>EINKOMMEN &amp; LIFESTYLE </a:t>
            </a:r>
          </a:p>
          <a:p>
            <a:pPr marL="342900" lvl="1" defTabSz="685800">
              <a:spcAft>
                <a:spcPts val="0"/>
              </a:spcAft>
              <a:buFont typeface="Symbol" pitchFamily="2" charset="2"/>
              <a:buChar char=""/>
            </a:pPr>
            <a:r>
              <a:rPr lang="en-US" altLang="en-US" sz="1000" dirty="0">
                <a:latin typeface="Calibri Light" panose="020F0302020204030204" pitchFamily="34" charset="0"/>
                <a:ea typeface="Times New Roman" panose="02020603050405020304" pitchFamily="18" charset="0"/>
              </a:rPr>
              <a:t>FREUNDSCHAFTEN &amp; COMMUNITY </a:t>
            </a:r>
          </a:p>
          <a:p>
            <a:pPr marL="342900" lvl="1" defTabSz="685800">
              <a:spcAft>
                <a:spcPts val="0"/>
              </a:spcAft>
              <a:buFont typeface="Symbol" pitchFamily="2" charset="2"/>
              <a:buChar char=""/>
            </a:pPr>
            <a:r>
              <a:rPr lang="en-US" altLang="en-US" sz="1000" dirty="0">
                <a:latin typeface="Calibri Light" panose="020F0302020204030204" pitchFamily="34" charset="0"/>
                <a:ea typeface="Times New Roman" panose="02020603050405020304" pitchFamily="18" charset="0"/>
              </a:rPr>
              <a:t>ZURÜCK GEBEN/ CHARITY</a:t>
            </a:r>
          </a:p>
          <a:p>
            <a:pPr marL="342900" lvl="1" defTabSz="685800">
              <a:spcAft>
                <a:spcPts val="0"/>
              </a:spcAft>
              <a:buFont typeface="Symbol" pitchFamily="2" charset="2"/>
              <a:buChar char=""/>
            </a:pPr>
            <a:r>
              <a:rPr lang="en-US" altLang="en-US" sz="1000" dirty="0">
                <a:latin typeface="Calibri Light" panose="020F0302020204030204" pitchFamily="34" charset="0"/>
                <a:ea typeface="Times New Roman" panose="02020603050405020304" pitchFamily="18" charset="0"/>
              </a:rPr>
              <a:t>UNTERNEHMERTUM</a:t>
            </a:r>
          </a:p>
          <a:p>
            <a:pPr defTabSz="685800">
              <a:spcAft>
                <a:spcPts val="0"/>
              </a:spcAft>
            </a:pPr>
            <a:br>
              <a:rPr lang="en-US" altLang="en-US" sz="10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en-US" sz="10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WARUM BIST DU HERBALIFE BEIGETRETEN?</a:t>
            </a:r>
          </a:p>
          <a:p>
            <a:pPr defTabSz="685800">
              <a:spcAft>
                <a:spcPts val="0"/>
              </a:spcAft>
            </a:pPr>
            <a:r>
              <a:rPr lang="en-US" altLang="en-US" sz="1000" dirty="0">
                <a:latin typeface="Calibri Light" panose="020F0302020204030204" pitchFamily="34" charset="0"/>
                <a:ea typeface="Times New Roman" panose="02020603050405020304" pitchFamily="18" charset="0"/>
              </a:rPr>
              <a:t>AUF EINER SKALA VON 1-10 </a:t>
            </a:r>
            <a:br>
              <a:rPr lang="en-US" altLang="en-US" sz="1000" dirty="0">
                <a:latin typeface="Calibri Light" panose="020F0302020204030204" pitchFamily="34" charset="0"/>
                <a:ea typeface="Times New Roman" panose="02020603050405020304" pitchFamily="18" charset="0"/>
              </a:rPr>
            </a:br>
            <a:r>
              <a:rPr lang="en-US" altLang="en-US" sz="1000" dirty="0">
                <a:latin typeface="Calibri Light" panose="020F0302020204030204" pitchFamily="34" charset="0"/>
                <a:ea typeface="Times New Roman" panose="02020603050405020304" pitchFamily="18" charset="0"/>
              </a:rPr>
              <a:t>WIE BEREIT BIST DU FÜR DIESE GELEGENHEIT?</a:t>
            </a:r>
            <a:br>
              <a:rPr lang="en-US" altLang="en-US" sz="1000" dirty="0">
                <a:latin typeface="Calibri Light" panose="020F0302020204030204" pitchFamily="34" charset="0"/>
                <a:ea typeface="Times New Roman" panose="02020603050405020304" pitchFamily="18" charset="0"/>
              </a:rPr>
            </a:br>
            <a:r>
              <a:rPr lang="en-US" altLang="en-US" sz="1000" dirty="0">
                <a:latin typeface="Calibri Light" panose="020F0302020204030204" pitchFamily="34" charset="0"/>
                <a:ea typeface="Times New Roman" panose="02020603050405020304" pitchFamily="18" charset="0"/>
              </a:rPr>
              <a:t>10 ICH MACH ALLES WAS ES BENÖTIGT……..1 ICH WERDE MIT EIN PAAR MENSCHEN SPRECHEN UND SCHAUEN WAS RAUS KOMMT</a:t>
            </a:r>
            <a:endParaRPr lang="en-US" altLang="en-US" sz="1000" dirty="0">
              <a:latin typeface="Calibri Light" panose="020F0302020204030204" pitchFamily="34" charset="0"/>
            </a:endParaRPr>
          </a:p>
          <a:p>
            <a:pPr algn="ctr" defTabSz="685800">
              <a:spcAft>
                <a:spcPts val="0"/>
              </a:spcAft>
            </a:pPr>
            <a:endParaRPr lang="en-US" altLang="en-US" sz="1000" dirty="0">
              <a:latin typeface="Calibri Light" panose="020F0302020204030204" pitchFamily="34" charset="0"/>
            </a:endParaRPr>
          </a:p>
          <a:p>
            <a:pPr defTabSz="685800">
              <a:spcAft>
                <a:spcPts val="0"/>
              </a:spcAft>
            </a:pPr>
            <a:r>
              <a:rPr lang="en-US" altLang="en-US" sz="1000" b="1" dirty="0">
                <a:latin typeface="Calibri Light" panose="020F0302020204030204" pitchFamily="34" charset="0"/>
              </a:rPr>
              <a:t>WIE SCHNELL WILLST DU MIT DEINEM BUSINESSPLAN VORAN KOMMEN?</a:t>
            </a:r>
            <a:endParaRPr lang="en-US" altLang="en-US" sz="1000" b="1" dirty="0"/>
          </a:p>
          <a:p>
            <a:pPr marL="342900" lvl="1" defTabSz="685800">
              <a:spcAft>
                <a:spcPts val="0"/>
              </a:spcAft>
              <a:buFont typeface="Symbol" pitchFamily="2" charset="2"/>
              <a:buChar char=""/>
            </a:pPr>
            <a:r>
              <a:rPr lang="en-US" altLang="en-US" sz="1000" dirty="0">
                <a:latin typeface="Calibri Light" panose="020F0302020204030204" pitchFamily="34" charset="0"/>
                <a:ea typeface="Times New Roman" panose="02020603050405020304" pitchFamily="18" charset="0"/>
              </a:rPr>
              <a:t>LANGSAM &amp; KONSERVATIV</a:t>
            </a:r>
          </a:p>
          <a:p>
            <a:pPr marL="342900" lvl="1" defTabSz="685800">
              <a:spcAft>
                <a:spcPts val="0"/>
              </a:spcAft>
              <a:buFont typeface="Symbol" pitchFamily="2" charset="2"/>
              <a:buChar char=""/>
            </a:pPr>
            <a:r>
              <a:rPr lang="en-US" altLang="en-US" sz="1000" dirty="0">
                <a:latin typeface="Calibri Light" panose="020F0302020204030204" pitchFamily="34" charset="0"/>
                <a:ea typeface="Times New Roman" panose="02020603050405020304" pitchFamily="18" charset="0"/>
              </a:rPr>
              <a:t>ICH MÖCHTE RELATIV SCHNELL ERSTE ERGEBNISSE SEHEN</a:t>
            </a:r>
          </a:p>
          <a:p>
            <a:pPr marL="342900" lvl="1" defTabSz="685800">
              <a:spcAft>
                <a:spcPts val="0"/>
              </a:spcAft>
              <a:buFont typeface="Symbol" pitchFamily="2" charset="2"/>
              <a:buChar char=""/>
            </a:pPr>
            <a:r>
              <a:rPr lang="en-US" altLang="en-US" sz="1000" dirty="0">
                <a:latin typeface="Calibri Light" panose="020F0302020204030204" pitchFamily="34" charset="0"/>
                <a:ea typeface="Times New Roman" panose="02020603050405020304" pitchFamily="18" charset="0"/>
              </a:rPr>
              <a:t>ICH MÖCHTE SO SCHNELL WIE MÖGLICH VORAN KOMMEN </a:t>
            </a:r>
            <a:endParaRPr lang="en-US" altLang="en-US" sz="1000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8DC55CE-1C02-8347-A4C5-1D8AD956C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05" y="3322377"/>
            <a:ext cx="4394839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Aft>
                <a:spcPts val="0"/>
              </a:spcAft>
            </a:pPr>
            <a:br>
              <a:rPr lang="en-US" altLang="en-US" sz="750" dirty="0"/>
            </a:br>
            <a:endParaRPr lang="en-US" altLang="en-US" sz="750" dirty="0"/>
          </a:p>
          <a:p>
            <a:pPr defTabSz="685800">
              <a:spcAft>
                <a:spcPts val="0"/>
              </a:spcAft>
            </a:pPr>
            <a:endParaRPr lang="en-US" altLang="en-US" sz="750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04AF0DBD-8021-AD43-AD16-87FAE6D04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740" y="4195328"/>
            <a:ext cx="3209902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Aft>
                <a:spcPts val="0"/>
              </a:spcAft>
            </a:pPr>
            <a:br>
              <a:rPr lang="en-US" altLang="en-US" sz="750" dirty="0"/>
            </a:br>
            <a:endParaRPr lang="en-US" altLang="en-US" sz="7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E5B8C1-F73E-2743-8BB4-B50FE2D4D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293" y="168067"/>
            <a:ext cx="3826963" cy="393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82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D83AB-C2B9-4843-A506-640306594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519" y="990234"/>
            <a:ext cx="2617370" cy="25022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5679FE-0FD4-4F46-BE1F-280BCC76A35C}"/>
              </a:ext>
            </a:extLst>
          </p:cNvPr>
          <p:cNvSpPr txBox="1"/>
          <p:nvPr/>
        </p:nvSpPr>
        <p:spPr>
          <a:xfrm>
            <a:off x="265111" y="310052"/>
            <a:ext cx="5928980" cy="3832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GESCHÄFTS-START</a:t>
            </a:r>
          </a:p>
          <a:p>
            <a:pPr>
              <a:lnSpc>
                <a:spcPct val="150000"/>
              </a:lnSpc>
            </a:pPr>
            <a:endParaRPr lang="en-GB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600" dirty="0"/>
              <a:t>SOCIAL MEDIA/PERSÖNLICHE VERWENDUNG – KONSERVATIVE ERÖFFNUNG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GB" sz="1600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600" dirty="0"/>
              <a:t>SOCIAL MEDIA UND DEINE “LISTE LEUTE” (</a:t>
            </a:r>
            <a:r>
              <a:rPr lang="en-GB" sz="1600" dirty="0" err="1"/>
              <a:t>Freundesliste</a:t>
            </a:r>
            <a:r>
              <a:rPr lang="en-GB" sz="1600" dirty="0"/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GB" sz="1600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600" dirty="0"/>
              <a:t>MACH EINEN ERÖFFNUNGSABEND – FAMILIE UND FREUNDE etc. </a:t>
            </a:r>
          </a:p>
        </p:txBody>
      </p:sp>
    </p:spTree>
    <p:extLst>
      <p:ext uri="{BB962C8B-B14F-4D97-AF65-F5344CB8AC3E}">
        <p14:creationId xmlns:p14="http://schemas.microsoft.com/office/powerpoint/2010/main" val="2087322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EBBF5B76-6C10-7047-9C10-658D905D2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094" y="251548"/>
            <a:ext cx="1318022" cy="1379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ABF86CF-5839-5249-8029-E68C814D2F89}"/>
              </a:ext>
            </a:extLst>
          </p:cNvPr>
          <p:cNvGrpSpPr/>
          <p:nvPr/>
        </p:nvGrpSpPr>
        <p:grpSpPr>
          <a:xfrm>
            <a:off x="919344" y="251548"/>
            <a:ext cx="3402167" cy="3847643"/>
            <a:chOff x="7027738" y="1166046"/>
            <a:chExt cx="3371893" cy="351272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694B699-2F23-0543-B5E6-AAACC2E4E6E9}"/>
                </a:ext>
              </a:extLst>
            </p:cNvPr>
            <p:cNvSpPr/>
            <p:nvPr/>
          </p:nvSpPr>
          <p:spPr>
            <a:xfrm>
              <a:off x="8303884" y="3265415"/>
              <a:ext cx="866996" cy="82295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2D8AF5-877B-7242-8E69-1811FE28D6B7}"/>
                </a:ext>
              </a:extLst>
            </p:cNvPr>
            <p:cNvSpPr txBox="1"/>
            <p:nvPr/>
          </p:nvSpPr>
          <p:spPr>
            <a:xfrm>
              <a:off x="8256490" y="3499814"/>
              <a:ext cx="950229" cy="526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/>
                  </a:solidFill>
                  <a:latin typeface="+mj-lt"/>
                </a:rPr>
                <a:t>TEAM</a:t>
              </a:r>
            </a:p>
            <a:p>
              <a:pPr algn="ctr"/>
              <a:r>
                <a:rPr lang="en-US" sz="1050" b="1" dirty="0">
                  <a:solidFill>
                    <a:schemeClr val="bg1"/>
                  </a:solidFill>
                  <a:latin typeface="+mj-lt"/>
                </a:rPr>
                <a:t>MEMBER</a:t>
              </a:r>
            </a:p>
            <a:p>
              <a:pPr algn="ctr"/>
              <a:r>
                <a:rPr lang="en-US" sz="1050" b="1" dirty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7C15FBA-CB1E-3D41-B1F5-73316EE139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82045" y="2528085"/>
              <a:ext cx="1255338" cy="737330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7DA578-1186-454B-8FFA-ED45903893FF}"/>
                </a:ext>
              </a:extLst>
            </p:cNvPr>
            <p:cNvCxnSpPr>
              <a:cxnSpLocks/>
              <a:endCxn id="5" idx="0"/>
            </p:cNvCxnSpPr>
            <p:nvPr/>
          </p:nvCxnSpPr>
          <p:spPr>
            <a:xfrm>
              <a:off x="8737383" y="2528085"/>
              <a:ext cx="0" cy="7373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B541842-32A6-C243-A894-7D9E36EB15D8}"/>
                </a:ext>
              </a:extLst>
            </p:cNvPr>
            <p:cNvCxnSpPr>
              <a:cxnSpLocks/>
            </p:cNvCxnSpPr>
            <p:nvPr/>
          </p:nvCxnSpPr>
          <p:spPr>
            <a:xfrm>
              <a:off x="8737383" y="2528085"/>
              <a:ext cx="1207942" cy="735005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836615C-FDE8-564B-B684-CD7BB5A1217E}"/>
                </a:ext>
              </a:extLst>
            </p:cNvPr>
            <p:cNvSpPr txBox="1"/>
            <p:nvPr/>
          </p:nvSpPr>
          <p:spPr>
            <a:xfrm>
              <a:off x="8261406" y="1536670"/>
              <a:ext cx="908613" cy="37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+mj-lt"/>
                </a:rPr>
                <a:t>5-10 </a:t>
              </a:r>
              <a:r>
                <a:rPr lang="en-US" sz="1050" dirty="0" err="1">
                  <a:latin typeface="+mj-lt"/>
                </a:rPr>
                <a:t>Kunden</a:t>
              </a:r>
              <a:endParaRPr lang="en-US" sz="1050" dirty="0">
                <a:latin typeface="+mj-lt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0B0C5F-E273-6A47-818B-6A3477CEFE2D}"/>
                </a:ext>
              </a:extLst>
            </p:cNvPr>
            <p:cNvSpPr txBox="1"/>
            <p:nvPr/>
          </p:nvSpPr>
          <p:spPr>
            <a:xfrm>
              <a:off x="7027738" y="4215909"/>
              <a:ext cx="908613" cy="37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+mj-lt"/>
                </a:rPr>
                <a:t>5-10 </a:t>
              </a:r>
              <a:r>
                <a:rPr lang="en-US" sz="1050" dirty="0" err="1">
                  <a:latin typeface="+mj-lt"/>
                </a:rPr>
                <a:t>Kunden</a:t>
              </a:r>
              <a:endParaRPr lang="en-US" sz="1050" dirty="0">
                <a:latin typeface="+mj-lt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B2F42E6-2CEB-A847-855E-30CCE74F1691}"/>
                </a:ext>
              </a:extLst>
            </p:cNvPr>
            <p:cNvSpPr txBox="1"/>
            <p:nvPr/>
          </p:nvSpPr>
          <p:spPr>
            <a:xfrm>
              <a:off x="9491018" y="4299442"/>
              <a:ext cx="908613" cy="37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+mj-lt"/>
                </a:rPr>
                <a:t>5-10 </a:t>
              </a:r>
              <a:r>
                <a:rPr lang="en-US" sz="1050" dirty="0" err="1">
                  <a:latin typeface="+mj-lt"/>
                </a:rPr>
                <a:t>Kunden</a:t>
              </a:r>
              <a:endParaRPr lang="en-US" sz="1050" dirty="0"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E190CF9-F3E8-3E4A-86EB-0A361DBEB4B2}"/>
                </a:ext>
              </a:extLst>
            </p:cNvPr>
            <p:cNvSpPr txBox="1"/>
            <p:nvPr/>
          </p:nvSpPr>
          <p:spPr>
            <a:xfrm>
              <a:off x="8262267" y="4112504"/>
              <a:ext cx="908613" cy="231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err="1">
                  <a:solidFill>
                    <a:srgbClr val="FF0000"/>
                  </a:solidFill>
                  <a:latin typeface="+mj-lt"/>
                </a:rPr>
                <a:t>Nicht</a:t>
              </a:r>
              <a:r>
                <a:rPr lang="en-US" sz="105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1050" b="1" dirty="0" err="1">
                  <a:solidFill>
                    <a:srgbClr val="FF0000"/>
                  </a:solidFill>
                  <a:latin typeface="+mj-lt"/>
                </a:rPr>
                <a:t>aktiv</a:t>
              </a:r>
              <a:endParaRPr lang="en-US" sz="105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01A1D0-725C-D541-A5B2-A49ADE9BBC8E}"/>
                </a:ext>
              </a:extLst>
            </p:cNvPr>
            <p:cNvSpPr txBox="1"/>
            <p:nvPr/>
          </p:nvSpPr>
          <p:spPr>
            <a:xfrm>
              <a:off x="8009271" y="1166046"/>
              <a:ext cx="1456220" cy="337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>
                  <a:latin typeface="+mj-lt"/>
                </a:rPr>
                <a:t>3</a:t>
              </a:r>
              <a:r>
                <a:rPr lang="en-US" b="1" dirty="0">
                  <a:latin typeface="+mj-lt"/>
                </a:rPr>
                <a:t> MONAT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1D7A97B5-313C-5D4F-A78B-2AE920F2103B}"/>
              </a:ext>
            </a:extLst>
          </p:cNvPr>
          <p:cNvSpPr/>
          <p:nvPr/>
        </p:nvSpPr>
        <p:spPr>
          <a:xfrm>
            <a:off x="2129988" y="1068339"/>
            <a:ext cx="1028700" cy="10668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>
              <a:latin typeface="+mj-lt"/>
            </a:endParaRPr>
          </a:p>
        </p:txBody>
      </p:sp>
      <p:sp>
        <p:nvSpPr>
          <p:cNvPr id="24" name="TextBox 90">
            <a:extLst>
              <a:ext uri="{FF2B5EF4-FFF2-40B4-BE49-F238E27FC236}">
                <a16:creationId xmlns:a16="http://schemas.microsoft.com/office/drawing/2014/main" id="{6C0A850D-0037-5A46-B575-70722D110DD5}"/>
              </a:ext>
            </a:extLst>
          </p:cNvPr>
          <p:cNvSpPr txBox="1"/>
          <p:nvPr/>
        </p:nvSpPr>
        <p:spPr>
          <a:xfrm>
            <a:off x="2081411" y="1430290"/>
            <a:ext cx="1127284" cy="2386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050" b="1" dirty="0">
                <a:solidFill>
                  <a:srgbClr val="FFFF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DU</a:t>
            </a:r>
            <a:endParaRPr lang="en-GB" sz="9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46FC526-50BB-344B-A264-3346C1CC46B0}"/>
              </a:ext>
            </a:extLst>
          </p:cNvPr>
          <p:cNvSpPr/>
          <p:nvPr/>
        </p:nvSpPr>
        <p:spPr>
          <a:xfrm>
            <a:off x="2462411" y="2001789"/>
            <a:ext cx="276225" cy="2857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latin typeface="+mj-lt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3AB22A4-DA26-3C48-8137-3A4C8106FB87}"/>
              </a:ext>
            </a:extLst>
          </p:cNvPr>
          <p:cNvSpPr/>
          <p:nvPr/>
        </p:nvSpPr>
        <p:spPr>
          <a:xfrm>
            <a:off x="2738636" y="1944639"/>
            <a:ext cx="276225" cy="2857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latin typeface="+mj-lt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1A079BD-6DD6-354A-9013-B6F4B504A449}"/>
              </a:ext>
            </a:extLst>
          </p:cNvPr>
          <p:cNvSpPr/>
          <p:nvPr/>
        </p:nvSpPr>
        <p:spPr>
          <a:xfrm>
            <a:off x="2932469" y="1716039"/>
            <a:ext cx="276225" cy="2857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latin typeface="+mj-lt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309D382-A200-8B4F-94FA-43FCE7B76A02}"/>
              </a:ext>
            </a:extLst>
          </p:cNvPr>
          <p:cNvSpPr/>
          <p:nvPr/>
        </p:nvSpPr>
        <p:spPr>
          <a:xfrm>
            <a:off x="3014861" y="1430289"/>
            <a:ext cx="276225" cy="2857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latin typeface="+mj-lt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9C4EBF9-CB37-0342-B082-985143C12A35}"/>
              </a:ext>
            </a:extLst>
          </p:cNvPr>
          <p:cNvSpPr/>
          <p:nvPr/>
        </p:nvSpPr>
        <p:spPr>
          <a:xfrm>
            <a:off x="2932469" y="1144539"/>
            <a:ext cx="276225" cy="2857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latin typeface="+mj-lt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70EB121-62FF-BD4E-ADE6-DD41F3FD3473}"/>
              </a:ext>
            </a:extLst>
          </p:cNvPr>
          <p:cNvSpPr/>
          <p:nvPr/>
        </p:nvSpPr>
        <p:spPr>
          <a:xfrm>
            <a:off x="2129036" y="1897014"/>
            <a:ext cx="276225" cy="2857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latin typeface="+mj-lt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20AF9A9-E4B3-DD40-8AFC-6EDCF877220C}"/>
              </a:ext>
            </a:extLst>
          </p:cNvPr>
          <p:cNvSpPr/>
          <p:nvPr/>
        </p:nvSpPr>
        <p:spPr>
          <a:xfrm>
            <a:off x="842299" y="2412132"/>
            <a:ext cx="1028700" cy="10668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>
              <a:latin typeface="+mj-lt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9D91AFC-200F-9C49-B49C-0B3E96A725BB}"/>
              </a:ext>
            </a:extLst>
          </p:cNvPr>
          <p:cNvSpPr/>
          <p:nvPr/>
        </p:nvSpPr>
        <p:spPr>
          <a:xfrm>
            <a:off x="1174721" y="3345582"/>
            <a:ext cx="276225" cy="2857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latin typeface="+mj-lt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F0D996A-B24A-FC4F-9ACC-32DF7C79D60E}"/>
              </a:ext>
            </a:extLst>
          </p:cNvPr>
          <p:cNvSpPr/>
          <p:nvPr/>
        </p:nvSpPr>
        <p:spPr>
          <a:xfrm>
            <a:off x="1450946" y="3288432"/>
            <a:ext cx="276225" cy="2857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latin typeface="+mj-lt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8420625-E355-5843-B134-E9813704FB6F}"/>
              </a:ext>
            </a:extLst>
          </p:cNvPr>
          <p:cNvSpPr/>
          <p:nvPr/>
        </p:nvSpPr>
        <p:spPr>
          <a:xfrm>
            <a:off x="1644780" y="3059832"/>
            <a:ext cx="276225" cy="2857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latin typeface="+mj-lt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E33A313-5A8F-7E4F-8819-0F171DC84183}"/>
              </a:ext>
            </a:extLst>
          </p:cNvPr>
          <p:cNvSpPr/>
          <p:nvPr/>
        </p:nvSpPr>
        <p:spPr>
          <a:xfrm>
            <a:off x="1727171" y="2774082"/>
            <a:ext cx="276225" cy="2857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latin typeface="+mj-lt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65ACB7E-E363-7643-AFB1-E23C8BE5B0B1}"/>
              </a:ext>
            </a:extLst>
          </p:cNvPr>
          <p:cNvSpPr/>
          <p:nvPr/>
        </p:nvSpPr>
        <p:spPr>
          <a:xfrm>
            <a:off x="1644780" y="2488332"/>
            <a:ext cx="276225" cy="2857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latin typeface="+mj-lt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4FA83C0-35E6-9745-918D-0BAE57CB8B9E}"/>
              </a:ext>
            </a:extLst>
          </p:cNvPr>
          <p:cNvSpPr/>
          <p:nvPr/>
        </p:nvSpPr>
        <p:spPr>
          <a:xfrm>
            <a:off x="841346" y="3240807"/>
            <a:ext cx="276225" cy="2857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latin typeface="+mj-l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8F2177A-B76E-BA41-BE22-AAB8C485D705}"/>
              </a:ext>
            </a:extLst>
          </p:cNvPr>
          <p:cNvSpPr txBox="1"/>
          <p:nvPr/>
        </p:nvSpPr>
        <p:spPr>
          <a:xfrm>
            <a:off x="860341" y="2622114"/>
            <a:ext cx="95876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+mj-lt"/>
              </a:rPr>
              <a:t>TEAM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  <a:latin typeface="+mj-lt"/>
              </a:rPr>
              <a:t>MEMBER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DBF7F8D-2372-B64A-B0F0-71963C4208C9}"/>
              </a:ext>
            </a:extLst>
          </p:cNvPr>
          <p:cNvSpPr/>
          <p:nvPr/>
        </p:nvSpPr>
        <p:spPr>
          <a:xfrm>
            <a:off x="3335008" y="2472941"/>
            <a:ext cx="1028700" cy="10668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>
              <a:latin typeface="+mj-lt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7CBD1E7-F67E-004A-9690-C6BE420F2006}"/>
              </a:ext>
            </a:extLst>
          </p:cNvPr>
          <p:cNvSpPr/>
          <p:nvPr/>
        </p:nvSpPr>
        <p:spPr>
          <a:xfrm>
            <a:off x="3667430" y="3406391"/>
            <a:ext cx="276225" cy="2857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latin typeface="+mj-lt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6084EE5-A1B8-C749-B058-AD2FB592BA6B}"/>
              </a:ext>
            </a:extLst>
          </p:cNvPr>
          <p:cNvSpPr/>
          <p:nvPr/>
        </p:nvSpPr>
        <p:spPr>
          <a:xfrm>
            <a:off x="3943655" y="3349241"/>
            <a:ext cx="276225" cy="2857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latin typeface="+mj-lt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624E087-858C-AE4C-9300-EBCF2ACC6588}"/>
              </a:ext>
            </a:extLst>
          </p:cNvPr>
          <p:cNvSpPr/>
          <p:nvPr/>
        </p:nvSpPr>
        <p:spPr>
          <a:xfrm>
            <a:off x="4137489" y="3120641"/>
            <a:ext cx="276225" cy="2857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latin typeface="+mj-lt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40A4D1F-0A5E-9C43-ACC4-F5456C9DDBF9}"/>
              </a:ext>
            </a:extLst>
          </p:cNvPr>
          <p:cNvSpPr/>
          <p:nvPr/>
        </p:nvSpPr>
        <p:spPr>
          <a:xfrm>
            <a:off x="4219880" y="2834891"/>
            <a:ext cx="276225" cy="2857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latin typeface="+mj-lt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9E83521-DD88-D149-9A1C-789C39505709}"/>
              </a:ext>
            </a:extLst>
          </p:cNvPr>
          <p:cNvSpPr/>
          <p:nvPr/>
        </p:nvSpPr>
        <p:spPr>
          <a:xfrm>
            <a:off x="4137489" y="2549141"/>
            <a:ext cx="276225" cy="2857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latin typeface="+mj-lt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44C24DF-0F20-294C-8C71-EDD5FF1F24FA}"/>
              </a:ext>
            </a:extLst>
          </p:cNvPr>
          <p:cNvSpPr/>
          <p:nvPr/>
        </p:nvSpPr>
        <p:spPr>
          <a:xfrm>
            <a:off x="3334055" y="3301616"/>
            <a:ext cx="276225" cy="2857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latin typeface="+mj-lt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8CE70FF-4210-2846-89EC-A680D850C025}"/>
              </a:ext>
            </a:extLst>
          </p:cNvPr>
          <p:cNvSpPr txBox="1"/>
          <p:nvPr/>
        </p:nvSpPr>
        <p:spPr>
          <a:xfrm>
            <a:off x="3353050" y="2682923"/>
            <a:ext cx="95876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+mj-lt"/>
              </a:rPr>
              <a:t>TEAM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  <a:latin typeface="+mj-lt"/>
              </a:rPr>
              <a:t>MEMBER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pic>
        <p:nvPicPr>
          <p:cNvPr id="55" name="Picture 5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AEECD7E-75AC-184E-974F-D859A9A5749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935" y="636576"/>
            <a:ext cx="3589216" cy="302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45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80113" y="1639420"/>
            <a:ext cx="1811338" cy="2113430"/>
          </a:xfrm>
          <a:prstGeom prst="rect">
            <a:avLst/>
          </a:prstGeom>
          <a:gradFill>
            <a:gsLst>
              <a:gs pos="29000">
                <a:schemeClr val="accent1">
                  <a:lumMod val="5000"/>
                  <a:lumOff val="95000"/>
                  <a:alpha val="0"/>
                </a:schemeClr>
              </a:gs>
              <a:gs pos="73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81"/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5" y="411512"/>
            <a:ext cx="6192688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56A20E-94F2-5C4E-BEC0-E80DBC062D3A}"/>
              </a:ext>
            </a:extLst>
          </p:cNvPr>
          <p:cNvSpPr txBox="1"/>
          <p:nvPr/>
        </p:nvSpPr>
        <p:spPr>
          <a:xfrm>
            <a:off x="231006" y="139690"/>
            <a:ext cx="8739739" cy="375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dirty="0"/>
              <a:t>WIE WIRD EIN AKTIVES MITGLIED EIN GESCHÄFTSAUFBAUER?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NÄCHSTER PIN – ANFORDERUNGEN &amp; STRUKTUR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90 TAGES PLAN – ARBEITE VON MEETING ZU MEETING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MONATLICHE ZIELSETZUNGEN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ZAHLEN TRACKEN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TÄGLICHE DISZIPLINEN</a:t>
            </a:r>
          </a:p>
        </p:txBody>
      </p:sp>
    </p:spTree>
    <p:extLst>
      <p:ext uri="{BB962C8B-B14F-4D97-AF65-F5344CB8AC3E}">
        <p14:creationId xmlns:p14="http://schemas.microsoft.com/office/powerpoint/2010/main" val="1490777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80113" y="1639420"/>
            <a:ext cx="1811338" cy="2113430"/>
          </a:xfrm>
          <a:prstGeom prst="rect">
            <a:avLst/>
          </a:prstGeom>
          <a:gradFill>
            <a:gsLst>
              <a:gs pos="29000">
                <a:schemeClr val="accent1">
                  <a:lumMod val="5000"/>
                  <a:lumOff val="95000"/>
                  <a:alpha val="0"/>
                </a:schemeClr>
              </a:gs>
              <a:gs pos="73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81"/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5" y="411512"/>
            <a:ext cx="6192688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314DC2-FEBC-B743-BE1E-4728FFC438D0}"/>
              </a:ext>
            </a:extLst>
          </p:cNvPr>
          <p:cNvSpPr txBox="1"/>
          <p:nvPr/>
        </p:nvSpPr>
        <p:spPr>
          <a:xfrm>
            <a:off x="346288" y="123227"/>
            <a:ext cx="665164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b="1" dirty="0"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ZAHLEN &amp; GEWOHNHEITEN</a:t>
            </a:r>
            <a:endParaRPr lang="en-US" sz="1500" dirty="0"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defTabSz="68580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500" dirty="0"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PERSÖNLICHE ZAHLEN</a:t>
            </a:r>
          </a:p>
          <a:p>
            <a:pPr marL="428625" indent="-428625" defTabSz="685800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sz="1500" dirty="0"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MEIN PPV</a:t>
            </a:r>
          </a:p>
          <a:p>
            <a:pPr marL="771525" lvl="1" indent="-428625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sz="1500" dirty="0"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NEUE KUNDEN</a:t>
            </a:r>
          </a:p>
          <a:p>
            <a:pPr marL="428625" indent="-428625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sz="1500" dirty="0"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MEIN DLV</a:t>
            </a:r>
          </a:p>
          <a:p>
            <a:pPr marL="771525" lvl="1" indent="-428625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sz="1500" dirty="0"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NEUE 1</a:t>
            </a:r>
            <a:r>
              <a:rPr lang="en-US" sz="1500" baseline="30000" dirty="0"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ST</a:t>
            </a:r>
            <a:r>
              <a:rPr lang="en-US" sz="1500" dirty="0"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LINE</a:t>
            </a:r>
          </a:p>
          <a:p>
            <a:pPr marL="771525" lvl="1" indent="-428625">
              <a:spcAft>
                <a:spcPts val="600"/>
              </a:spcAft>
              <a:buFont typeface="Wingdings" pitchFamily="2" charset="2"/>
              <a:buChar char="Ø"/>
              <a:defRPr/>
            </a:pPr>
            <a:endParaRPr lang="en-US" sz="1500" dirty="0"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1500" dirty="0"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ORGANISATIONS ZAHLEN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sz="1500" dirty="0"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VOLUMEN PUNKTE - ALLE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sz="1500" dirty="0"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NEUE TEAM MEMBERS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sz="1500" dirty="0"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NEUE PIN VERÄNDERUNGEN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sz="1500" dirty="0"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WIEVIELE HABEN 500PPV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244185-3423-404D-88A1-5A7F074D0E4F}"/>
              </a:ext>
            </a:extLst>
          </p:cNvPr>
          <p:cNvSpPr txBox="1"/>
          <p:nvPr/>
        </p:nvSpPr>
        <p:spPr>
          <a:xfrm>
            <a:off x="5333242" y="1230410"/>
            <a:ext cx="3268723" cy="212705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b="1" dirty="0">
                <a:solidFill>
                  <a:schemeClr val="bg1"/>
                </a:solidFill>
              </a:rPr>
              <a:t>LEBE NICHT IN BIZZWORKS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bg1"/>
                </a:solidFill>
              </a:rPr>
              <a:t>VERFOLGE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bg1"/>
                </a:solidFill>
              </a:rPr>
              <a:t>ERKENNE JEDEN AN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bg1"/>
                </a:solidFill>
              </a:rPr>
              <a:t>NUTZE DIE PROMOTIONS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bg1"/>
                </a:solidFill>
              </a:rPr>
              <a:t>PROMOTE DAS NÄCHSTE MEETING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8E5E5F-B68C-364F-BA28-7B10D5F680E5}"/>
              </a:ext>
            </a:extLst>
          </p:cNvPr>
          <p:cNvSpPr txBox="1"/>
          <p:nvPr/>
        </p:nvSpPr>
        <p:spPr>
          <a:xfrm>
            <a:off x="3388447" y="1403144"/>
            <a:ext cx="1527862" cy="346249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</a:rPr>
              <a:t>ARBEITE AN DEINEM BUSINESS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A843A7-EFA2-9D4B-A6EA-420510DA982A}"/>
              </a:ext>
            </a:extLst>
          </p:cNvPr>
          <p:cNvSpPr txBox="1"/>
          <p:nvPr/>
        </p:nvSpPr>
        <p:spPr>
          <a:xfrm>
            <a:off x="3388447" y="2913555"/>
            <a:ext cx="1527862" cy="346249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</a:rPr>
              <a:t>ARBEITE IN DEINEM BUSINESS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474462-3582-8845-8D53-4147CE2001BF}"/>
              </a:ext>
            </a:extLst>
          </p:cNvPr>
          <p:cNvSpPr txBox="1"/>
          <p:nvPr/>
        </p:nvSpPr>
        <p:spPr>
          <a:xfrm>
            <a:off x="3435567" y="1832274"/>
            <a:ext cx="1433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80%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9EF8B9-716C-C24D-9577-F7CE68B5FB90}"/>
              </a:ext>
            </a:extLst>
          </p:cNvPr>
          <p:cNvSpPr txBox="1"/>
          <p:nvPr/>
        </p:nvSpPr>
        <p:spPr>
          <a:xfrm>
            <a:off x="3435045" y="3295732"/>
            <a:ext cx="1433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20%</a:t>
            </a:r>
          </a:p>
        </p:txBody>
      </p:sp>
    </p:spTree>
    <p:extLst>
      <p:ext uri="{BB962C8B-B14F-4D97-AF65-F5344CB8AC3E}">
        <p14:creationId xmlns:p14="http://schemas.microsoft.com/office/powerpoint/2010/main" val="335700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7705" y="411512"/>
            <a:ext cx="6192688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13BE84-7B5D-4413-B706-7FB2C5512360}"/>
              </a:ext>
            </a:extLst>
          </p:cNvPr>
          <p:cNvSpPr txBox="1"/>
          <p:nvPr/>
        </p:nvSpPr>
        <p:spPr>
          <a:xfrm>
            <a:off x="3846468" y="1786184"/>
            <a:ext cx="4505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CHARLOTTE &amp; GARRY RICHARDS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PRESIDENTS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ED101A-909A-4825-862B-7F07DD354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56" y="205756"/>
            <a:ext cx="3234812" cy="404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76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7705" y="411512"/>
            <a:ext cx="6192688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13BE84-7B5D-4413-B706-7FB2C5512360}"/>
              </a:ext>
            </a:extLst>
          </p:cNvPr>
          <p:cNvSpPr txBox="1"/>
          <p:nvPr/>
        </p:nvSpPr>
        <p:spPr>
          <a:xfrm>
            <a:off x="3846468" y="1786184"/>
            <a:ext cx="4505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CHARLOTTE &amp; GARRY RICHARDS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PRESIDENTS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ED101A-909A-4825-862B-7F07DD354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56" y="205756"/>
            <a:ext cx="3234812" cy="404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351473" y="0"/>
            <a:ext cx="969264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548640" y="-1"/>
            <a:ext cx="9692640" cy="5476603"/>
          </a:xfrm>
          <a:custGeom>
            <a:avLst/>
            <a:gdLst/>
            <a:ahLst/>
            <a:cxnLst/>
            <a:rect l="l" t="t" r="r" b="b"/>
            <a:pathLst>
              <a:path w="12192000" h="5887720">
                <a:moveTo>
                  <a:pt x="0" y="5887212"/>
                </a:moveTo>
                <a:lnTo>
                  <a:pt x="12191999" y="5887212"/>
                </a:lnTo>
                <a:lnTo>
                  <a:pt x="12192000" y="0"/>
                </a:lnTo>
                <a:lnTo>
                  <a:pt x="0" y="0"/>
                </a:lnTo>
                <a:lnTo>
                  <a:pt x="0" y="5887212"/>
                </a:lnTo>
                <a:close/>
              </a:path>
            </a:pathLst>
          </a:custGeom>
          <a:solidFill>
            <a:srgbClr val="F1F1F1">
              <a:alpha val="72155"/>
            </a:srgbClr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47236" y="574779"/>
            <a:ext cx="7649528" cy="425116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b="0" spc="-8" dirty="0">
                <a:solidFill>
                  <a:schemeClr val="accent6">
                    <a:lumMod val="50000"/>
                  </a:schemeClr>
                </a:solidFill>
                <a:latin typeface="Arial Black"/>
                <a:cs typeface="Arial Black"/>
              </a:rPr>
              <a:t>Herbalife </a:t>
            </a:r>
            <a:r>
              <a:rPr sz="2700" b="0" spc="-4" dirty="0">
                <a:solidFill>
                  <a:schemeClr val="accent6">
                    <a:lumMod val="50000"/>
                  </a:schemeClr>
                </a:solidFill>
                <a:latin typeface="Arial Black"/>
                <a:cs typeface="Arial Black"/>
              </a:rPr>
              <a:t>Nutrition</a:t>
            </a:r>
            <a:endParaRPr sz="2700" dirty="0">
              <a:solidFill>
                <a:schemeClr val="accent6">
                  <a:lumMod val="50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7428" y="2902347"/>
            <a:ext cx="8277701" cy="15716"/>
          </a:xfrm>
          <a:custGeom>
            <a:avLst/>
            <a:gdLst/>
            <a:ahLst/>
            <a:cxnLst/>
            <a:rect l="l" t="t" r="r" b="b"/>
            <a:pathLst>
              <a:path w="11036935" h="20954">
                <a:moveTo>
                  <a:pt x="0" y="0"/>
                </a:moveTo>
                <a:lnTo>
                  <a:pt x="11036427" y="2057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56432" y="2233422"/>
            <a:ext cx="0" cy="720089"/>
          </a:xfrm>
          <a:custGeom>
            <a:avLst/>
            <a:gdLst/>
            <a:ahLst/>
            <a:cxnLst/>
            <a:rect l="l" t="t" r="r" b="b"/>
            <a:pathLst>
              <a:path h="960120">
                <a:moveTo>
                  <a:pt x="0" y="0"/>
                </a:moveTo>
                <a:lnTo>
                  <a:pt x="0" y="960119"/>
                </a:lnTo>
              </a:path>
            </a:pathLst>
          </a:custGeom>
          <a:ln w="6096">
            <a:solidFill>
              <a:srgbClr val="005D6C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612130" y="2233422"/>
            <a:ext cx="0" cy="720089"/>
          </a:xfrm>
          <a:custGeom>
            <a:avLst/>
            <a:gdLst/>
            <a:ahLst/>
            <a:cxnLst/>
            <a:rect l="l" t="t" r="r" b="b"/>
            <a:pathLst>
              <a:path h="960120">
                <a:moveTo>
                  <a:pt x="0" y="0"/>
                </a:moveTo>
                <a:lnTo>
                  <a:pt x="0" y="960119"/>
                </a:lnTo>
              </a:path>
            </a:pathLst>
          </a:custGeom>
          <a:ln w="6096">
            <a:solidFill>
              <a:srgbClr val="005D6C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6420" y="1226534"/>
            <a:ext cx="7628573" cy="1671131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655796" defTabSz="685800" fontAlgn="auto">
              <a:spcBef>
                <a:spcPts val="71"/>
              </a:spcBef>
              <a:spcAft>
                <a:spcPts val="0"/>
              </a:spcAft>
              <a:defRPr/>
            </a:pPr>
            <a:r>
              <a:rPr lang="de-DE" sz="2100" b="1" spc="-19" dirty="0">
                <a:latin typeface="Arial"/>
                <a:ea typeface="+mn-ea"/>
                <a:cs typeface="Arial"/>
              </a:rPr>
              <a:t>Zielrichtung auf drei Hauptgruppen basierend auf die Kundenziele</a:t>
            </a:r>
            <a:r>
              <a:rPr sz="2100" b="1" spc="-4" dirty="0">
                <a:latin typeface="Arial"/>
                <a:ea typeface="+mn-ea"/>
                <a:cs typeface="Arial"/>
              </a:rPr>
              <a:t>:</a:t>
            </a:r>
            <a:endParaRPr sz="2325" dirty="0">
              <a:latin typeface="Times New Roman"/>
              <a:ea typeface="+mn-ea"/>
              <a:cs typeface="Times New Roman"/>
            </a:endParaRPr>
          </a:p>
          <a:p>
            <a:pPr marL="9525" defTabSz="685800" fontAlgn="auto">
              <a:spcBef>
                <a:spcPts val="1777"/>
              </a:spcBef>
              <a:spcAft>
                <a:spcPts val="0"/>
              </a:spcAft>
              <a:tabLst>
                <a:tab pos="3203734" algn="l"/>
                <a:tab pos="5274944" algn="l"/>
              </a:tabLst>
              <a:defRPr/>
            </a:pPr>
            <a:r>
              <a:rPr lang="de-DE" sz="3600" spc="-5" baseline="2314" dirty="0">
                <a:latin typeface="Arial Black"/>
                <a:ea typeface="+mn-ea"/>
                <a:cs typeface="Arial Black"/>
              </a:rPr>
              <a:t>Gesundes </a:t>
            </a:r>
            <a:br>
              <a:rPr lang="de-DE" sz="3600" spc="-5" baseline="2314" dirty="0">
                <a:latin typeface="Arial Black"/>
                <a:ea typeface="+mn-ea"/>
                <a:cs typeface="Arial Black"/>
              </a:rPr>
            </a:br>
            <a:r>
              <a:rPr lang="de-DE" sz="3600" spc="-5" baseline="2314" dirty="0">
                <a:latin typeface="Arial Black"/>
                <a:ea typeface="+mn-ea"/>
                <a:cs typeface="Arial Black"/>
              </a:rPr>
              <a:t>Gewicht</a:t>
            </a:r>
            <a:r>
              <a:rPr sz="4050" spc="-17" baseline="2314" dirty="0">
                <a:latin typeface="Arial Black"/>
                <a:ea typeface="+mn-ea"/>
                <a:cs typeface="Arial Black"/>
              </a:rPr>
              <a:t>	</a:t>
            </a:r>
            <a:r>
              <a:rPr sz="2400" spc="-11" dirty="0">
                <a:latin typeface="Arial Black"/>
                <a:ea typeface="+mn-ea"/>
                <a:cs typeface="Arial Black"/>
              </a:rPr>
              <a:t>Wellness</a:t>
            </a:r>
            <a:r>
              <a:rPr sz="2700" spc="-11" dirty="0">
                <a:latin typeface="Arial Black"/>
                <a:ea typeface="+mn-ea"/>
                <a:cs typeface="Arial Black"/>
              </a:rPr>
              <a:t>	</a:t>
            </a:r>
            <a:r>
              <a:rPr sz="2700" dirty="0">
                <a:latin typeface="Arial Black"/>
                <a:ea typeface="+mn-ea"/>
                <a:cs typeface="Arial Black"/>
              </a:rPr>
              <a:t>Fit &amp;</a:t>
            </a:r>
            <a:r>
              <a:rPr sz="2700" spc="-49" dirty="0">
                <a:latin typeface="Arial Black"/>
                <a:ea typeface="+mn-ea"/>
                <a:cs typeface="Arial Black"/>
              </a:rPr>
              <a:t> </a:t>
            </a:r>
            <a:r>
              <a:rPr sz="2700" spc="-15" dirty="0">
                <a:latin typeface="Arial Black"/>
                <a:ea typeface="+mn-ea"/>
                <a:cs typeface="Arial Black"/>
              </a:rPr>
              <a:t>A</a:t>
            </a:r>
            <a:r>
              <a:rPr lang="de-DE" sz="2700" spc="-15" dirty="0">
                <a:latin typeface="Arial Black"/>
                <a:ea typeface="+mn-ea"/>
                <a:cs typeface="Arial Black"/>
              </a:rPr>
              <a:t>k</a:t>
            </a:r>
            <a:r>
              <a:rPr sz="2700" spc="-15" dirty="0" err="1">
                <a:latin typeface="Arial Black"/>
                <a:ea typeface="+mn-ea"/>
                <a:cs typeface="Arial Black"/>
              </a:rPr>
              <a:t>tiv</a:t>
            </a:r>
            <a:endParaRPr sz="2700" dirty="0">
              <a:latin typeface="Arial Black"/>
              <a:ea typeface="+mn-ea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3447" y="2902314"/>
            <a:ext cx="2441258" cy="111713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algn="ctr" defTabSz="685800" fontAlgn="auto">
              <a:spcBef>
                <a:spcPts val="71"/>
              </a:spcBef>
              <a:spcAft>
                <a:spcPts val="0"/>
              </a:spcAft>
              <a:defRPr/>
            </a:pPr>
            <a:r>
              <a:rPr lang="de-DE" dirty="0"/>
              <a:t>Suchen Produkte, die die Aufrechterhaltung eines gesunden Gewichts ermöglichen</a:t>
            </a:r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3456432" y="2902314"/>
            <a:ext cx="2154738" cy="1225945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-2381" algn="ctr" defTabSz="685800" fontAlgn="auto">
              <a:lnSpc>
                <a:spcPct val="100600"/>
              </a:lnSpc>
              <a:spcBef>
                <a:spcPts val="71"/>
              </a:spcBef>
              <a:spcAft>
                <a:spcPts val="0"/>
              </a:spcAft>
              <a:defRPr/>
            </a:pPr>
            <a:r>
              <a:rPr lang="de-DE" sz="1988" dirty="0">
                <a:latin typeface="Arial"/>
                <a:ea typeface="+mn-ea"/>
                <a:cs typeface="Arial"/>
              </a:rPr>
              <a:t>Suchen Produkte, die über Gewichtsreduktion hinausgehen</a:t>
            </a:r>
            <a:endParaRPr sz="1988" dirty="0"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08346" y="2902314"/>
            <a:ext cx="2448401" cy="1224983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9049" marR="3810" indent="-476" algn="ctr" defTabSz="685800" fontAlgn="auto">
              <a:lnSpc>
                <a:spcPct val="100800"/>
              </a:lnSpc>
              <a:spcBef>
                <a:spcPts val="64"/>
              </a:spcBef>
              <a:spcAft>
                <a:spcPts val="0"/>
              </a:spcAft>
              <a:defRPr/>
            </a:pPr>
            <a:r>
              <a:rPr lang="de-DE" sz="1988" dirty="0">
                <a:latin typeface="Arial"/>
                <a:ea typeface="+mn-ea"/>
                <a:cs typeface="Arial"/>
              </a:rPr>
              <a:t>Suchen Produkte, die einen aktiven Lebensstil unterstützen</a:t>
            </a:r>
            <a:endParaRPr sz="1988" dirty="0"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947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80113" y="1639420"/>
            <a:ext cx="1811338" cy="2113430"/>
          </a:xfrm>
          <a:prstGeom prst="rect">
            <a:avLst/>
          </a:prstGeom>
          <a:gradFill>
            <a:gsLst>
              <a:gs pos="29000">
                <a:schemeClr val="accent1">
                  <a:lumMod val="5000"/>
                  <a:lumOff val="95000"/>
                  <a:alpha val="0"/>
                </a:schemeClr>
              </a:gs>
              <a:gs pos="73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81"/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5" y="411512"/>
            <a:ext cx="6192688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314DC2-FEBC-B743-BE1E-4728FFC438D0}"/>
              </a:ext>
            </a:extLst>
          </p:cNvPr>
          <p:cNvSpPr txBox="1"/>
          <p:nvPr/>
        </p:nvSpPr>
        <p:spPr>
          <a:xfrm>
            <a:off x="430465" y="381042"/>
            <a:ext cx="7554968" cy="3436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000" b="1" dirty="0"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BUSINESS MODELL</a:t>
            </a:r>
          </a:p>
          <a:p>
            <a:pPr defTabSz="685800" fontAlgn="auto">
              <a:spcBef>
                <a:spcPts val="0"/>
              </a:spcBef>
              <a:spcAft>
                <a:spcPts val="800"/>
              </a:spcAft>
              <a:defRPr/>
            </a:pPr>
            <a:endParaRPr lang="en-US" sz="1600" dirty="0"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marL="428625" indent="-428625" defTabSz="685800" fontAlgn="auto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DU WILLST ABNEHMEN…. LASS’ MICH ES DIR ZEIGEN!!</a:t>
            </a:r>
          </a:p>
          <a:p>
            <a:pPr marL="428625" indent="-428625" defTabSz="685800" fontAlgn="auto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lang="en-US" sz="1600" dirty="0"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marL="428625" indent="-428625" defTabSz="685800" fontAlgn="auto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DU WILLST DICH SPORT &amp; FITNESS-MÄSSIG STEIGERN…. LASS’ MICH ES DIR ZEIGEN!!</a:t>
            </a:r>
          </a:p>
          <a:p>
            <a:pPr marL="428625" indent="-428625" defTabSz="685800" fontAlgn="auto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lang="en-US" sz="1600" dirty="0"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marL="428625" indent="-428625" defTabSz="685800" fontAlgn="auto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DU WILLST DICH BESSER FÜHLEN…. LASS’ MICH ES DIR ZEIGEN!!</a:t>
            </a:r>
          </a:p>
          <a:p>
            <a:pPr marL="428625" indent="-428625" defTabSz="685800" fontAlgn="auto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lang="en-US" sz="1600" dirty="0"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marL="428625" indent="-428625" defTabSz="685800" fontAlgn="auto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DU WILLST GELD VERDIENEN…. LASS’ MICH ES DIR ZEIGEN!!</a:t>
            </a:r>
          </a:p>
        </p:txBody>
      </p:sp>
    </p:spTree>
    <p:extLst>
      <p:ext uri="{BB962C8B-B14F-4D97-AF65-F5344CB8AC3E}">
        <p14:creationId xmlns:p14="http://schemas.microsoft.com/office/powerpoint/2010/main" val="3172149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80113" y="1639420"/>
            <a:ext cx="1811338" cy="2113430"/>
          </a:xfrm>
          <a:prstGeom prst="rect">
            <a:avLst/>
          </a:prstGeom>
          <a:gradFill>
            <a:gsLst>
              <a:gs pos="29000">
                <a:schemeClr val="accent1">
                  <a:lumMod val="5000"/>
                  <a:lumOff val="95000"/>
                  <a:alpha val="0"/>
                </a:schemeClr>
              </a:gs>
              <a:gs pos="73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81"/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620FEF-DF0D-F94A-8408-0DD30EDB2D97}"/>
              </a:ext>
            </a:extLst>
          </p:cNvPr>
          <p:cNvSpPr txBox="1"/>
          <p:nvPr/>
        </p:nvSpPr>
        <p:spPr>
          <a:xfrm>
            <a:off x="239232" y="529630"/>
            <a:ext cx="354861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DREI DINGE MÜSSEN WIR IMMER RICHTIG MACHEN…..</a:t>
            </a:r>
          </a:p>
          <a:p>
            <a:endParaRPr lang="en-US" sz="2100" b="1" dirty="0"/>
          </a:p>
          <a:p>
            <a:pPr marL="257175" indent="-257175">
              <a:buFont typeface="+mj-lt"/>
              <a:buAutoNum type="arabicPeriod"/>
            </a:pPr>
            <a:r>
              <a:rPr lang="en-US" sz="2100" b="1" dirty="0"/>
              <a:t>USE</a:t>
            </a:r>
          </a:p>
          <a:p>
            <a:pPr marL="257175" indent="-257175">
              <a:buFont typeface="+mj-lt"/>
              <a:buAutoNum type="arabicPeriod"/>
            </a:pPr>
            <a:endParaRPr lang="en-US" sz="2100" b="1" dirty="0"/>
          </a:p>
          <a:p>
            <a:pPr marL="257175" indent="-257175">
              <a:buFont typeface="+mj-lt"/>
              <a:buAutoNum type="arabicPeriod"/>
            </a:pPr>
            <a:r>
              <a:rPr lang="en-US" sz="2100" b="1" dirty="0"/>
              <a:t>WEAR </a:t>
            </a:r>
          </a:p>
          <a:p>
            <a:pPr marL="257175" indent="-257175">
              <a:buFont typeface="+mj-lt"/>
              <a:buAutoNum type="arabicPeriod"/>
            </a:pPr>
            <a:endParaRPr lang="en-US" sz="2100" b="1" dirty="0"/>
          </a:p>
          <a:p>
            <a:pPr marL="257175" indent="-257175">
              <a:buFont typeface="+mj-lt"/>
              <a:buAutoNum type="arabicPeriod"/>
            </a:pPr>
            <a:r>
              <a:rPr lang="en-US" sz="2100" b="1" dirty="0"/>
              <a:t>TALK</a:t>
            </a:r>
          </a:p>
          <a:p>
            <a:endParaRPr lang="en-US" sz="21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2C144-D80F-7A46-AE61-8B1D08BC3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6D1954-AC6C-4D09-9D9C-B2F935FFEBDB}"/>
              </a:ext>
            </a:extLst>
          </p:cNvPr>
          <p:cNvSpPr txBox="1"/>
          <p:nvPr/>
        </p:nvSpPr>
        <p:spPr>
          <a:xfrm>
            <a:off x="6073541" y="1501542"/>
            <a:ext cx="3156887" cy="129266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92D050"/>
                </a:solidFill>
              </a:rPr>
              <a:t>„</a:t>
            </a:r>
            <a:r>
              <a:rPr lang="de-DE" dirty="0">
                <a:solidFill>
                  <a:schemeClr val="bg1"/>
                </a:solidFill>
              </a:rPr>
              <a:t>Wenn du dich mit jemanden messen willst, dann mach das mit dir selbst. Werde die beste Version deiner selbst</a:t>
            </a:r>
            <a:r>
              <a:rPr lang="de-DE" sz="2400" b="1" dirty="0">
                <a:solidFill>
                  <a:srgbClr val="92D050"/>
                </a:solidFill>
              </a:rPr>
              <a:t>“</a:t>
            </a:r>
            <a:endParaRPr lang="en-US" sz="24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979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80113" y="1639420"/>
            <a:ext cx="1811338" cy="2113430"/>
          </a:xfrm>
          <a:prstGeom prst="rect">
            <a:avLst/>
          </a:prstGeom>
          <a:gradFill>
            <a:gsLst>
              <a:gs pos="29000">
                <a:schemeClr val="accent1">
                  <a:lumMod val="5000"/>
                  <a:lumOff val="95000"/>
                  <a:alpha val="0"/>
                </a:schemeClr>
              </a:gs>
              <a:gs pos="73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81"/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5" y="411512"/>
            <a:ext cx="6192688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97BE28-0836-FE4C-8D15-290D3365E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980" y="467289"/>
            <a:ext cx="3444040" cy="336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11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80113" y="1639420"/>
            <a:ext cx="1811338" cy="2113430"/>
          </a:xfrm>
          <a:prstGeom prst="rect">
            <a:avLst/>
          </a:prstGeom>
          <a:gradFill>
            <a:gsLst>
              <a:gs pos="29000">
                <a:schemeClr val="accent1">
                  <a:lumMod val="5000"/>
                  <a:lumOff val="95000"/>
                  <a:alpha val="0"/>
                </a:schemeClr>
              </a:gs>
              <a:gs pos="73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81"/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5" y="411512"/>
            <a:ext cx="6192688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314DC2-FEBC-B743-BE1E-4728FFC438D0}"/>
              </a:ext>
            </a:extLst>
          </p:cNvPr>
          <p:cNvSpPr txBox="1"/>
          <p:nvPr/>
        </p:nvSpPr>
        <p:spPr>
          <a:xfrm>
            <a:off x="80367" y="1175978"/>
            <a:ext cx="898326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UNSER MARKETING RICHTET SICH IMMER AN DIE 98%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 dirty="0"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 dirty="0"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ALLES DREHT SICH UM %</a:t>
            </a:r>
          </a:p>
        </p:txBody>
      </p:sp>
    </p:spTree>
    <p:extLst>
      <p:ext uri="{BB962C8B-B14F-4D97-AF65-F5344CB8AC3E}">
        <p14:creationId xmlns:p14="http://schemas.microsoft.com/office/powerpoint/2010/main" val="344570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80113" y="1639420"/>
            <a:ext cx="1811338" cy="2113430"/>
          </a:xfrm>
          <a:prstGeom prst="rect">
            <a:avLst/>
          </a:prstGeom>
          <a:gradFill>
            <a:gsLst>
              <a:gs pos="29000">
                <a:schemeClr val="accent1">
                  <a:lumMod val="5000"/>
                  <a:lumOff val="95000"/>
                  <a:alpha val="0"/>
                </a:schemeClr>
              </a:gs>
              <a:gs pos="73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81"/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5" y="411512"/>
            <a:ext cx="6192688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7F0046-B4E0-3643-B6C9-B8CD14BFC77A}"/>
              </a:ext>
            </a:extLst>
          </p:cNvPr>
          <p:cNvSpPr txBox="1"/>
          <p:nvPr/>
        </p:nvSpPr>
        <p:spPr>
          <a:xfrm>
            <a:off x="318837" y="245889"/>
            <a:ext cx="536734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/>
              <a:t>DIE GRUNDSTEINE UNSERES GESCHÄFTS</a:t>
            </a:r>
          </a:p>
          <a:p>
            <a:pPr>
              <a:spcAft>
                <a:spcPts val="600"/>
              </a:spcAft>
            </a:pPr>
            <a:endParaRPr lang="en-US" sz="1600" dirty="0"/>
          </a:p>
          <a:p>
            <a:pPr marL="128588" indent="-1285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PERSÖNLICHE PRODUKTRESULTATE</a:t>
            </a:r>
          </a:p>
          <a:p>
            <a:pPr marL="128588" indent="-1285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PERSÖNLICHE PRODUKTION</a:t>
            </a:r>
          </a:p>
          <a:p>
            <a:pPr marL="128588" indent="-1285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LOKALE UNTERSTÜTZUGSSTRUKTUR– REKRUTIEREN &amp; AUSBILDEN</a:t>
            </a:r>
          </a:p>
          <a:p>
            <a:pPr marL="128588" indent="-1285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ONLINE TRAINING STRUKTUR – REKRUTIEREN &amp; AUSBILDEN</a:t>
            </a:r>
          </a:p>
          <a:p>
            <a:pPr marL="128588" indent="-1285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NATIONALE EVENTSTRUKTUR</a:t>
            </a:r>
          </a:p>
          <a:p>
            <a:pPr marL="128588" indent="-1285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PROMOTIONEN – BINDE DEN MARKETING PLAN EIN – VON MEETING ZU MEETING</a:t>
            </a:r>
          </a:p>
          <a:p>
            <a:pPr marL="128588" indent="-1285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UNTERSTÜTZENDE, INFORMATIVE AND INSPIRIERENDE KUNDEN-COMMUNITY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624197-0232-6847-8BE8-5BB2AD9239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00" r="8323"/>
          <a:stretch/>
        </p:blipFill>
        <p:spPr>
          <a:xfrm>
            <a:off x="5563240" y="1056724"/>
            <a:ext cx="3319502" cy="257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8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80113" y="1639420"/>
            <a:ext cx="1811338" cy="2113430"/>
          </a:xfrm>
          <a:prstGeom prst="rect">
            <a:avLst/>
          </a:prstGeom>
          <a:gradFill>
            <a:gsLst>
              <a:gs pos="29000">
                <a:schemeClr val="accent1">
                  <a:lumMod val="5000"/>
                  <a:lumOff val="95000"/>
                  <a:alpha val="0"/>
                </a:schemeClr>
              </a:gs>
              <a:gs pos="73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81"/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5" y="411512"/>
            <a:ext cx="6192688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ECDB32-75DE-0E48-AC12-B2F85F2F6B44}"/>
              </a:ext>
            </a:extLst>
          </p:cNvPr>
          <p:cNvSpPr txBox="1"/>
          <p:nvPr/>
        </p:nvSpPr>
        <p:spPr>
          <a:xfrm>
            <a:off x="558998" y="525974"/>
            <a:ext cx="8026004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WIE MACHE ICH AUS EINEM INTERESSENTEN EINEN KUNDEN?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WIE MACHE ICH AUS EINEM KUNDEN EIN MITGLIED?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WIE MACHE ICH AUS EINEM MITGLIED EIN AKTIVES MITGLIED?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WIE MACHE ICH AUS EINEM AKTIVEN MITGLIED EINEN BUSINESS BUILDER/GESCHÄFTSAUFBAUER?</a:t>
            </a:r>
          </a:p>
        </p:txBody>
      </p:sp>
    </p:spTree>
    <p:extLst>
      <p:ext uri="{BB962C8B-B14F-4D97-AF65-F5344CB8AC3E}">
        <p14:creationId xmlns:p14="http://schemas.microsoft.com/office/powerpoint/2010/main" val="150784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3044</TotalTime>
  <Words>656</Words>
  <Application>Microsoft Office PowerPoint</Application>
  <PresentationFormat>On-screen Show (16:9)</PresentationFormat>
  <Paragraphs>179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Symbol</vt:lpstr>
      <vt:lpstr>Times New Roman</vt:lpstr>
      <vt:lpstr>Wingdings</vt:lpstr>
      <vt:lpstr>1_Office Theme</vt:lpstr>
      <vt:lpstr>Custom Design</vt:lpstr>
      <vt:lpstr>PowerPoint Presentation</vt:lpstr>
      <vt:lpstr>PowerPoint Presentation</vt:lpstr>
      <vt:lpstr>Herbalife Nutrition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Mac User</dc:creator>
  <cp:lastModifiedBy>Alecia Jäger</cp:lastModifiedBy>
  <cp:revision>292</cp:revision>
  <cp:lastPrinted>2014-04-08T22:09:19Z</cp:lastPrinted>
  <dcterms:created xsi:type="dcterms:W3CDTF">2010-06-15T17:14:06Z</dcterms:created>
  <dcterms:modified xsi:type="dcterms:W3CDTF">2019-10-25T12:19:40Z</dcterms:modified>
</cp:coreProperties>
</file>