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9" r:id="rId1"/>
    <p:sldMasterId id="2147484329" r:id="rId2"/>
  </p:sldMasterIdLst>
  <p:notesMasterIdLst>
    <p:notesMasterId r:id="rId17"/>
  </p:notesMasterIdLst>
  <p:handoutMasterIdLst>
    <p:handoutMasterId r:id="rId18"/>
  </p:handoutMasterIdLst>
  <p:sldIdLst>
    <p:sldId id="297" r:id="rId3"/>
    <p:sldId id="290" r:id="rId4"/>
    <p:sldId id="293" r:id="rId5"/>
    <p:sldId id="295" r:id="rId6"/>
    <p:sldId id="292" r:id="rId7"/>
    <p:sldId id="294" r:id="rId8"/>
    <p:sldId id="296" r:id="rId9"/>
    <p:sldId id="286" r:id="rId10"/>
    <p:sldId id="280" r:id="rId11"/>
    <p:sldId id="281" r:id="rId12"/>
    <p:sldId id="282" r:id="rId13"/>
    <p:sldId id="283" r:id="rId14"/>
    <p:sldId id="284" r:id="rId15"/>
    <p:sldId id="285" r:id="rId16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63AF34"/>
    <a:srgbClr val="3333CC"/>
    <a:srgbClr val="FFFFFF"/>
    <a:srgbClr val="73C1E1"/>
    <a:srgbClr val="2C2927"/>
    <a:srgbClr val="36A7E0"/>
    <a:srgbClr val="D70200"/>
    <a:srgbClr val="EF0200"/>
    <a:srgbClr val="C4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754" y="82"/>
      </p:cViewPr>
      <p:guideLst>
        <p:guide orient="horz" pos="2196"/>
        <p:guide pos="2928"/>
      </p:guideLst>
    </p:cSldViewPr>
  </p:slideViewPr>
  <p:outlineViewPr>
    <p:cViewPr>
      <p:scale>
        <a:sx n="33" d="100"/>
        <a:sy n="33" d="100"/>
      </p:scale>
      <p:origin x="0" y="1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1722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i Jahnig" userId="6cb008882bc1984b" providerId="LiveId" clId="{5F1A6AC8-39B3-4866-A392-E3EDBFEE19B7}"/>
    <pc:docChg chg="delSld">
      <pc:chgData name="Fredi Jahnig" userId="6cb008882bc1984b" providerId="LiveId" clId="{5F1A6AC8-39B3-4866-A392-E3EDBFEE19B7}" dt="2019-01-30T11:40:54.757" v="4" actId="2696"/>
      <pc:docMkLst>
        <pc:docMk/>
      </pc:docMkLst>
      <pc:sldChg chg="del">
        <pc:chgData name="Fredi Jahnig" userId="6cb008882bc1984b" providerId="LiveId" clId="{5F1A6AC8-39B3-4866-A392-E3EDBFEE19B7}" dt="2019-01-30T11:40:54.631" v="0" actId="2696"/>
        <pc:sldMkLst>
          <pc:docMk/>
          <pc:sldMk cId="0" sldId="271"/>
        </pc:sldMkLst>
      </pc:sldChg>
      <pc:sldChg chg="del">
        <pc:chgData name="Fredi Jahnig" userId="6cb008882bc1984b" providerId="LiveId" clId="{5F1A6AC8-39B3-4866-A392-E3EDBFEE19B7}" dt="2019-01-30T11:40:54.646" v="2" actId="2696"/>
        <pc:sldMkLst>
          <pc:docMk/>
          <pc:sldMk cId="3234711104" sldId="287"/>
        </pc:sldMkLst>
      </pc:sldChg>
      <pc:sldChg chg="del">
        <pc:chgData name="Fredi Jahnig" userId="6cb008882bc1984b" providerId="LiveId" clId="{5F1A6AC8-39B3-4866-A392-E3EDBFEE19B7}" dt="2019-01-30T11:40:54.639" v="1" actId="2696"/>
        <pc:sldMkLst>
          <pc:docMk/>
          <pc:sldMk cId="991814855" sldId="288"/>
        </pc:sldMkLst>
      </pc:sldChg>
      <pc:sldChg chg="del">
        <pc:chgData name="Fredi Jahnig" userId="6cb008882bc1984b" providerId="LiveId" clId="{5F1A6AC8-39B3-4866-A392-E3EDBFEE19B7}" dt="2019-01-30T11:40:54.654" v="3" actId="2696"/>
        <pc:sldMkLst>
          <pc:docMk/>
          <pc:sldMk cId="215454436" sldId="289"/>
        </pc:sldMkLst>
      </pc:sldChg>
      <pc:sldChg chg="del">
        <pc:chgData name="Fredi Jahnig" userId="6cb008882bc1984b" providerId="LiveId" clId="{5F1A6AC8-39B3-4866-A392-E3EDBFEE19B7}" dt="2019-01-30T11:40:54.757" v="4" actId="2696"/>
        <pc:sldMkLst>
          <pc:docMk/>
          <pc:sldMk cId="4237691455" sldId="2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BED884-6CBC-AC48-9690-D96FFAE3D3E5}" type="datetime1">
              <a:rPr lang="en-US"/>
              <a:pPr>
                <a:defRPr/>
              </a:pPr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FCBF3E-03D2-804C-8F46-18661F62A32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65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6D829C-0DE0-EF43-BF53-5045AA30A727}" type="datetime1">
              <a:rPr lang="en-US"/>
              <a:pPr>
                <a:defRPr/>
              </a:pPr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A0909E-BC08-9340-8C18-ACF73C5D8E6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3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6F7B97-C518-4B36-B852-AD36895B33A3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i="1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76872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6F7B97-C518-4B36-B852-AD36895B33A3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i="1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5501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0909E-BC08-9340-8C18-ACF73C5D8E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5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-68263" y="-635000"/>
            <a:ext cx="1841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16 HL-Nutrition LOCK-UP 36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3" y="4442164"/>
            <a:ext cx="1574573" cy="3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3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14800" y="1200153"/>
            <a:ext cx="4191000" cy="304799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14404" y="1200152"/>
            <a:ext cx="1404143" cy="144014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82061" y="1200152"/>
            <a:ext cx="1404143" cy="144014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14404" y="2808005"/>
            <a:ext cx="1404143" cy="144014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482061" y="2808005"/>
            <a:ext cx="1404143" cy="1440147"/>
          </a:xfrm>
        </p:spPr>
        <p:txBody>
          <a:bodyPr/>
          <a:lstStyle/>
          <a:p>
            <a:pPr lvl="0"/>
            <a:endParaRPr lang="en-US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9555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99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410"/>
            <a:ext cx="7467600" cy="287760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472015"/>
            <a:ext cx="7467600" cy="857250"/>
          </a:xfrm>
        </p:spPr>
        <p:txBody>
          <a:bodyPr/>
          <a:lstStyle>
            <a:lvl1pPr>
              <a:defRPr sz="28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42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619250" y="1200150"/>
            <a:ext cx="5905500" cy="2590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61980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617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964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77" y="205978"/>
            <a:ext cx="8301018" cy="857250"/>
          </a:xfrm>
        </p:spPr>
        <p:txBody>
          <a:bodyPr>
            <a:normAutofit/>
          </a:bodyPr>
          <a:lstStyle>
            <a:lvl1pPr>
              <a:lnSpc>
                <a:spcPct val="200000"/>
              </a:lnSpc>
              <a:defRPr sz="21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0069" y="1207296"/>
            <a:ext cx="8063508" cy="3498056"/>
          </a:xfrm>
        </p:spPr>
        <p:txBody>
          <a:bodyPr lIns="201158" tIns="201158" rIns="201158" bIns="201158">
            <a:normAutofit/>
          </a:bodyPr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25075" y="4767266"/>
            <a:ext cx="2133600" cy="274637"/>
          </a:xfrm>
          <a:prstGeom prst="rect">
            <a:avLst/>
          </a:prstGeom>
        </p:spPr>
        <p:txBody>
          <a:bodyPr vert="horz" lIns="107284" tIns="53641" rIns="107284" bIns="5364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FBFF-2550-4878-9CC2-EC7571CB19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20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77" y="205978"/>
            <a:ext cx="8301018" cy="857250"/>
          </a:xfrm>
        </p:spPr>
        <p:txBody>
          <a:bodyPr>
            <a:normAutofit/>
          </a:bodyPr>
          <a:lstStyle>
            <a:lvl1pPr>
              <a:lnSpc>
                <a:spcPct val="200000"/>
              </a:lnSpc>
              <a:defRPr sz="21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0069" y="1207296"/>
            <a:ext cx="8063508" cy="3498056"/>
          </a:xfrm>
        </p:spPr>
        <p:txBody>
          <a:bodyPr lIns="201158" tIns="201158" rIns="201158" bIns="201158">
            <a:normAutofit/>
          </a:bodyPr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25075" y="4767266"/>
            <a:ext cx="2133600" cy="274637"/>
          </a:xfrm>
          <a:prstGeom prst="rect">
            <a:avLst/>
          </a:prstGeom>
        </p:spPr>
        <p:txBody>
          <a:bodyPr vert="horz" lIns="107284" tIns="53641" rIns="107284" bIns="5364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FBFF-2550-4878-9CC2-EC7571CB19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77" y="205978"/>
            <a:ext cx="8301018" cy="857250"/>
          </a:xfrm>
        </p:spPr>
        <p:txBody>
          <a:bodyPr>
            <a:normAutofit/>
          </a:bodyPr>
          <a:lstStyle>
            <a:lvl1pPr>
              <a:lnSpc>
                <a:spcPct val="200000"/>
              </a:lnSpc>
              <a:defRPr sz="21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0069" y="1207296"/>
            <a:ext cx="8063508" cy="3498056"/>
          </a:xfrm>
        </p:spPr>
        <p:txBody>
          <a:bodyPr lIns="201158" tIns="201158" rIns="201158" bIns="201158">
            <a:normAutofit/>
          </a:bodyPr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25075" y="4767266"/>
            <a:ext cx="2133600" cy="274637"/>
          </a:xfrm>
          <a:prstGeom prst="rect">
            <a:avLst/>
          </a:prstGeom>
        </p:spPr>
        <p:txBody>
          <a:bodyPr vert="horz" lIns="107284" tIns="53641" rIns="107284" bIns="5364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FBFF-2550-4878-9CC2-EC7571CB19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28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77" y="205978"/>
            <a:ext cx="8301018" cy="857250"/>
          </a:xfrm>
        </p:spPr>
        <p:txBody>
          <a:bodyPr>
            <a:normAutofit/>
          </a:bodyPr>
          <a:lstStyle>
            <a:lvl1pPr>
              <a:lnSpc>
                <a:spcPct val="200000"/>
              </a:lnSpc>
              <a:defRPr sz="21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0069" y="1207296"/>
            <a:ext cx="8063508" cy="3498056"/>
          </a:xfrm>
        </p:spPr>
        <p:txBody>
          <a:bodyPr lIns="201158" tIns="201158" rIns="201158" bIns="201158">
            <a:normAutofit/>
          </a:bodyPr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25075" y="4767266"/>
            <a:ext cx="2133600" cy="274637"/>
          </a:xfrm>
          <a:prstGeom prst="rect">
            <a:avLst/>
          </a:prstGeom>
        </p:spPr>
        <p:txBody>
          <a:bodyPr vert="horz" lIns="107284" tIns="53641" rIns="107284" bIns="5364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FBFF-2550-4878-9CC2-EC7571CB19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32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77" y="205978"/>
            <a:ext cx="8301018" cy="857250"/>
          </a:xfrm>
        </p:spPr>
        <p:txBody>
          <a:bodyPr>
            <a:normAutofit/>
          </a:bodyPr>
          <a:lstStyle>
            <a:lvl1pPr>
              <a:lnSpc>
                <a:spcPct val="200000"/>
              </a:lnSpc>
              <a:defRPr sz="21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0069" y="1207296"/>
            <a:ext cx="8063508" cy="3498056"/>
          </a:xfrm>
        </p:spPr>
        <p:txBody>
          <a:bodyPr lIns="201158" tIns="201158" rIns="201158" bIns="201158">
            <a:normAutofit/>
          </a:bodyPr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25075" y="4767266"/>
            <a:ext cx="2133600" cy="274637"/>
          </a:xfrm>
          <a:prstGeom prst="rect">
            <a:avLst/>
          </a:prstGeom>
        </p:spPr>
        <p:txBody>
          <a:bodyPr vert="horz" lIns="107284" tIns="53641" rIns="107284" bIns="5364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FBFF-2550-4878-9CC2-EC7571CB19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4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-68263" y="-635000"/>
            <a:ext cx="1841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7467600" cy="3124200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77" y="205978"/>
            <a:ext cx="8301018" cy="857250"/>
          </a:xfrm>
        </p:spPr>
        <p:txBody>
          <a:bodyPr>
            <a:normAutofit/>
          </a:bodyPr>
          <a:lstStyle>
            <a:lvl1pPr>
              <a:lnSpc>
                <a:spcPct val="200000"/>
              </a:lnSpc>
              <a:defRPr sz="21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0069" y="1207296"/>
            <a:ext cx="8063508" cy="3498056"/>
          </a:xfrm>
        </p:spPr>
        <p:txBody>
          <a:bodyPr lIns="201158" tIns="201158" rIns="201158" bIns="201158">
            <a:normAutofit/>
          </a:bodyPr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25075" y="4767266"/>
            <a:ext cx="2133600" cy="274637"/>
          </a:xfrm>
          <a:prstGeom prst="rect">
            <a:avLst/>
          </a:prstGeom>
        </p:spPr>
        <p:txBody>
          <a:bodyPr vert="horz" lIns="107284" tIns="53641" rIns="107284" bIns="5364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FBFF-2550-4878-9CC2-EC7571CB19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0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43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63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05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75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47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39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94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4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3657600" cy="3124200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8200" y="1200151"/>
            <a:ext cx="3657600" cy="3124200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5558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39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39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56A-29F2-4A79-B513-AC9E82293B1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6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14800" y="1200153"/>
            <a:ext cx="4191000" cy="304799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4400" y="1200150"/>
            <a:ext cx="2971800" cy="30480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4959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14800" y="1200153"/>
            <a:ext cx="4191000" cy="304799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14404" y="1200152"/>
            <a:ext cx="1404143" cy="144014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82061" y="1200152"/>
            <a:ext cx="1404143" cy="144014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14404" y="2808005"/>
            <a:ext cx="1404143" cy="144014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482061" y="2808005"/>
            <a:ext cx="1404143" cy="144014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798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410"/>
            <a:ext cx="7467600" cy="287760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472015"/>
            <a:ext cx="7467600" cy="857250"/>
          </a:xfrm>
        </p:spPr>
        <p:txBody>
          <a:bodyPr/>
          <a:lstStyle>
            <a:lvl1pPr>
              <a:defRPr sz="28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1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619250" y="1200150"/>
            <a:ext cx="5905500" cy="2590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5255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3657600" cy="3124200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8200" y="1200151"/>
            <a:ext cx="3657600" cy="3124200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7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14800" y="1200153"/>
            <a:ext cx="4191000" cy="304799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4400" y="1200150"/>
            <a:ext cx="2971800" cy="3048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92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" y="4281130"/>
            <a:ext cx="7477158" cy="642938"/>
          </a:xfrm>
          <a:prstGeom prst="rect">
            <a:avLst/>
          </a:prstGeom>
          <a:solidFill>
            <a:srgbClr val="63AF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2016_TriHN_Primary_WO.pn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3" y="4442165"/>
            <a:ext cx="1574573" cy="320869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7541371" y="4281130"/>
            <a:ext cx="1602629" cy="642938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67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	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548506" y="4439019"/>
            <a:ext cx="159549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b="1" dirty="0">
                <a:solidFill>
                  <a:schemeClr val="bg1"/>
                </a:solidFill>
              </a:rPr>
              <a:t>KICKOFF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7" r:id="rId13"/>
    <p:sldLayoutId id="2147484328" r:id="rId14"/>
    <p:sldLayoutId id="2147484343" r:id="rId15"/>
    <p:sldLayoutId id="2147484344" r:id="rId16"/>
    <p:sldLayoutId id="2147484345" r:id="rId17"/>
    <p:sldLayoutId id="2147484346" r:id="rId18"/>
    <p:sldLayoutId id="2147484347" r:id="rId19"/>
    <p:sldLayoutId id="2147484348" r:id="rId2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C156A-29F2-4A79-B513-AC9E82293B1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5C76-C2F0-4532-8335-6A1A452C75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  <p:sldLayoutId id="21474843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MPCGSA@herbalife.com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gruenderservice.at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direktvertrieb.a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hlfaustria.info/" TargetMode="External"/><Relationship Id="rId4" Type="http://schemas.openxmlformats.org/officeDocument/2006/relationships/hyperlink" Target="http://www.gruenderservice.a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hlfaustria.info/at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10960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/>
              <a:t>Gewerbe, </a:t>
            </a:r>
            <a:r>
              <a:rPr lang="de-AT" sz="4000" dirty="0" err="1"/>
              <a:t>Steuern,Datenschutz</a:t>
            </a:r>
            <a:r>
              <a:rPr lang="de-AT" sz="4000" dirty="0"/>
              <a:t> &amp; Ethik</a:t>
            </a:r>
          </a:p>
        </p:txBody>
      </p:sp>
    </p:spTree>
    <p:extLst>
      <p:ext uri="{BB962C8B-B14F-4D97-AF65-F5344CB8AC3E}">
        <p14:creationId xmlns:p14="http://schemas.microsoft.com/office/powerpoint/2010/main" val="316751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550069" y="756465"/>
            <a:ext cx="8063508" cy="3498056"/>
          </a:xfrm>
        </p:spPr>
        <p:txBody>
          <a:bodyPr>
            <a:normAutofit fontScale="92500" lnSpcReduction="20000"/>
          </a:bodyPr>
          <a:lstStyle/>
          <a:p>
            <a:r>
              <a:rPr lang="nl-NL" sz="1600" dirty="0"/>
              <a:t>Wir folgen der Philosophie vom Gründer Mark Hughes</a:t>
            </a:r>
          </a:p>
          <a:p>
            <a:endParaRPr lang="nl-NL" sz="1600" dirty="0"/>
          </a:p>
          <a:p>
            <a:r>
              <a:rPr lang="nl-NL" sz="1600" dirty="0"/>
              <a:t>Wir nutzen Ansichten und Meinungen der Führungskräfte-Member Leadership</a:t>
            </a:r>
          </a:p>
          <a:p>
            <a:endParaRPr lang="nl-NL" sz="1600" dirty="0"/>
          </a:p>
          <a:p>
            <a:r>
              <a:rPr lang="nl-NL" sz="1600" dirty="0"/>
              <a:t>Best Practices und Vorschriften innerhalb der Branche/ Direktvertriebsunternehmen</a:t>
            </a:r>
          </a:p>
          <a:p>
            <a:endParaRPr lang="nl-NL" sz="1600" dirty="0"/>
          </a:p>
          <a:p>
            <a:r>
              <a:rPr lang="nl-NL" sz="1600" dirty="0"/>
              <a:t>Richtlinien und Vorgaben durch (Gesundheits-) Ministerien und Ämtern</a:t>
            </a:r>
          </a:p>
          <a:p>
            <a:endParaRPr lang="nl-NL" sz="1600" dirty="0"/>
          </a:p>
          <a:p>
            <a:r>
              <a:rPr lang="en-US" sz="1600" dirty="0"/>
              <a:t>Das </a:t>
            </a:r>
            <a:r>
              <a:rPr lang="en-US" sz="1600" dirty="0" err="1"/>
              <a:t>Unternehmen</a:t>
            </a:r>
            <a:r>
              <a:rPr lang="en-US" sz="1600" dirty="0"/>
              <a:t> und seine </a:t>
            </a:r>
            <a:r>
              <a:rPr lang="en-US" sz="1600" dirty="0" err="1"/>
              <a:t>Führungskräfte</a:t>
            </a:r>
            <a:r>
              <a:rPr lang="en-US" sz="1600" dirty="0"/>
              <a:t> </a:t>
            </a:r>
            <a:r>
              <a:rPr lang="en-US" sz="1600" dirty="0" err="1"/>
              <a:t>müssen</a:t>
            </a:r>
            <a:r>
              <a:rPr lang="en-US" sz="1600" dirty="0"/>
              <a:t> </a:t>
            </a:r>
            <a:r>
              <a:rPr lang="en-US" sz="1600" dirty="0" err="1"/>
              <a:t>dafür</a:t>
            </a:r>
            <a:r>
              <a:rPr lang="en-US" sz="1600" dirty="0"/>
              <a:t> </a:t>
            </a:r>
            <a:r>
              <a:rPr lang="en-US" sz="1600" dirty="0" err="1"/>
              <a:t>sorgen</a:t>
            </a:r>
            <a:r>
              <a:rPr lang="en-US" sz="1600" dirty="0"/>
              <a:t>, </a:t>
            </a:r>
            <a:r>
              <a:rPr lang="en-US" sz="1600" dirty="0" err="1"/>
              <a:t>dass</a:t>
            </a:r>
            <a:r>
              <a:rPr lang="en-US" sz="1600" dirty="0"/>
              <a:t> die </a:t>
            </a:r>
            <a:r>
              <a:rPr lang="en-US" sz="1600" dirty="0" err="1"/>
              <a:t>zukünftigen</a:t>
            </a:r>
            <a:r>
              <a:rPr lang="en-US" sz="1600" dirty="0"/>
              <a:t> </a:t>
            </a:r>
            <a:r>
              <a:rPr lang="en-US" sz="1600" dirty="0" err="1"/>
              <a:t>Generationen</a:t>
            </a:r>
            <a:r>
              <a:rPr lang="en-US" sz="1600" dirty="0"/>
              <a:t> </a:t>
            </a:r>
            <a:r>
              <a:rPr lang="en-US" sz="1600" dirty="0" err="1"/>
              <a:t>geschützt</a:t>
            </a:r>
            <a:r>
              <a:rPr lang="en-US" sz="1600" dirty="0"/>
              <a:t> </a:t>
            </a:r>
            <a:r>
              <a:rPr lang="en-US" sz="1600" dirty="0" err="1"/>
              <a:t>werden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err="1"/>
              <a:t>Langfristiges</a:t>
            </a:r>
            <a:r>
              <a:rPr lang="en-US" sz="1600" dirty="0"/>
              <a:t> und stabiles </a:t>
            </a:r>
            <a:r>
              <a:rPr lang="en-US" sz="1600" dirty="0" err="1"/>
              <a:t>Geschäft</a:t>
            </a:r>
            <a:endParaRPr lang="en-US" sz="1600" dirty="0"/>
          </a:p>
          <a:p>
            <a:pPr marL="0" indent="0">
              <a:buNone/>
            </a:pPr>
            <a:br>
              <a:rPr lang="nl-NL" dirty="0"/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6964" y="58921"/>
            <a:ext cx="7309718" cy="465029"/>
          </a:xfrm>
        </p:spPr>
        <p:txBody>
          <a:bodyPr>
            <a:noAutofit/>
          </a:bodyPr>
          <a:lstStyle/>
          <a:p>
            <a:r>
              <a:rPr lang="en-US" sz="2800" dirty="0" err="1"/>
              <a:t>Entwicklung</a:t>
            </a:r>
            <a:r>
              <a:rPr lang="en-US" sz="2800" dirty="0"/>
              <a:t> der </a:t>
            </a:r>
            <a:r>
              <a:rPr lang="en-US" sz="2800" dirty="0" err="1"/>
              <a:t>Regeln</a:t>
            </a:r>
            <a:r>
              <a:rPr lang="en-US" sz="2800" dirty="0"/>
              <a:t> und </a:t>
            </a:r>
            <a:r>
              <a:rPr lang="en-US" sz="2800" dirty="0" err="1"/>
              <a:t>Richtlinien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04" y="2973509"/>
            <a:ext cx="1471613" cy="117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01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569195" y="970991"/>
            <a:ext cx="8063508" cy="3498056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  <a:p>
            <a:endParaRPr lang="en-US" sz="3675" dirty="0"/>
          </a:p>
          <a:p>
            <a:endParaRPr lang="en-US" sz="4800" dirty="0"/>
          </a:p>
          <a:p>
            <a:r>
              <a:rPr lang="en-US" sz="4900" dirty="0" err="1"/>
              <a:t>Verschiedene</a:t>
            </a:r>
            <a:r>
              <a:rPr lang="en-US" sz="4900" dirty="0"/>
              <a:t> </a:t>
            </a:r>
            <a:r>
              <a:rPr lang="en-US" sz="4900" dirty="0" err="1"/>
              <a:t>Perspektiven</a:t>
            </a:r>
            <a:r>
              <a:rPr lang="en-US" sz="4900" dirty="0"/>
              <a:t> </a:t>
            </a:r>
            <a:r>
              <a:rPr lang="en-US" sz="4900" dirty="0" err="1"/>
              <a:t>werden</a:t>
            </a:r>
            <a:r>
              <a:rPr lang="en-US" sz="4900" dirty="0"/>
              <a:t> </a:t>
            </a:r>
            <a:r>
              <a:rPr lang="en-US" sz="4900" dirty="0" err="1"/>
              <a:t>betrachtet</a:t>
            </a:r>
            <a:r>
              <a:rPr lang="en-US" sz="4900" dirty="0"/>
              <a:t>, </a:t>
            </a:r>
            <a:r>
              <a:rPr lang="en-US" sz="4900" dirty="0" err="1"/>
              <a:t>gemäß</a:t>
            </a:r>
            <a:r>
              <a:rPr lang="en-US" sz="4900" dirty="0"/>
              <a:t> den </a:t>
            </a:r>
            <a:r>
              <a:rPr lang="en-US" sz="4900" dirty="0" err="1"/>
              <a:t>Gesetzen</a:t>
            </a:r>
            <a:r>
              <a:rPr lang="en-US" sz="4900" dirty="0"/>
              <a:t> des </a:t>
            </a:r>
            <a:r>
              <a:rPr lang="en-US" sz="4900" dirty="0" err="1"/>
              <a:t>jeweiligen</a:t>
            </a:r>
            <a:r>
              <a:rPr lang="en-US" sz="4900" dirty="0"/>
              <a:t> </a:t>
            </a:r>
            <a:r>
              <a:rPr lang="en-US" sz="4900" dirty="0" err="1"/>
              <a:t>Landes</a:t>
            </a:r>
            <a:endParaRPr lang="nl-NL" sz="4900" dirty="0"/>
          </a:p>
          <a:p>
            <a:endParaRPr lang="nl-NL" sz="4900" dirty="0"/>
          </a:p>
          <a:p>
            <a:r>
              <a:rPr lang="nl-NL" sz="4900" dirty="0"/>
              <a:t>Balance: Die Regeln sind so erstellt, dass sie innerhalb des Geschäftes sinnvoll umzusetzen sind und den erforderlichen Schutz der Gesetze des jeweiligen Landes entsprechen</a:t>
            </a:r>
          </a:p>
          <a:p>
            <a:endParaRPr lang="nl-NL" sz="4900" dirty="0"/>
          </a:p>
          <a:p>
            <a:r>
              <a:rPr lang="nl-NL" sz="4900" dirty="0"/>
              <a:t>Zusammenarbeit der internen Bereiche: Sales und Marketing, Legal und anderen Abteilungen</a:t>
            </a:r>
            <a:br>
              <a:rPr lang="nl-NL" sz="4900" dirty="0"/>
            </a:br>
            <a:endParaRPr lang="nl-NL" sz="4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6090" y="291436"/>
            <a:ext cx="7309718" cy="465029"/>
          </a:xfrm>
        </p:spPr>
        <p:txBody>
          <a:bodyPr>
            <a:noAutofit/>
          </a:bodyPr>
          <a:lstStyle/>
          <a:p>
            <a:r>
              <a:rPr lang="en-US" sz="2800" dirty="0" err="1"/>
              <a:t>Entwicklung</a:t>
            </a:r>
            <a:r>
              <a:rPr lang="en-US" sz="2800" dirty="0"/>
              <a:t> der </a:t>
            </a:r>
            <a:r>
              <a:rPr lang="en-US" sz="2800" dirty="0" err="1"/>
              <a:t>Regeln</a:t>
            </a:r>
            <a:r>
              <a:rPr lang="en-US" sz="2800" dirty="0"/>
              <a:t> und </a:t>
            </a:r>
            <a:r>
              <a:rPr lang="en-US" sz="2800" dirty="0" err="1"/>
              <a:t>Richtlinien</a:t>
            </a:r>
            <a:endParaRPr lang="en-US" sz="28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59993" y="1109156"/>
            <a:ext cx="7681913" cy="300038"/>
          </a:xfrm>
          <a:prstGeom prst="rect">
            <a:avLst/>
          </a:prstGeom>
          <a:solidFill>
            <a:srgbClr val="03C519"/>
          </a:solidFill>
          <a:ln>
            <a:noFill/>
          </a:ln>
          <a:extLst/>
        </p:spPr>
        <p:txBody>
          <a:bodyPr lIns="137160" tIns="171450" bIns="171450" anchor="ctr"/>
          <a:lstStyle/>
          <a:p>
            <a:pPr marL="115491" indent="-115491" algn="ctr">
              <a:lnSpc>
                <a:spcPct val="75000"/>
              </a:lnSpc>
              <a:spcAft>
                <a:spcPct val="20000"/>
              </a:spcAft>
            </a:pPr>
            <a:r>
              <a:rPr lang="en-US" altLang="ja-JP" sz="1600" dirty="0" err="1">
                <a:solidFill>
                  <a:schemeClr val="bg1"/>
                </a:solidFill>
              </a:rPr>
              <a:t>Regeln</a:t>
            </a:r>
            <a:r>
              <a:rPr lang="en-US" altLang="ja-JP" sz="1600" dirty="0">
                <a:solidFill>
                  <a:schemeClr val="bg1"/>
                </a:solidFill>
              </a:rPr>
              <a:t> und </a:t>
            </a:r>
            <a:r>
              <a:rPr lang="en-US" altLang="ja-JP" sz="1600" dirty="0" err="1">
                <a:solidFill>
                  <a:schemeClr val="bg1"/>
                </a:solidFill>
              </a:rPr>
              <a:t>Richtlinien</a:t>
            </a:r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en-US" altLang="ja-JP" sz="1600" dirty="0" err="1">
                <a:solidFill>
                  <a:schemeClr val="bg1"/>
                </a:solidFill>
              </a:rPr>
              <a:t>werden</a:t>
            </a:r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en-US" altLang="ja-JP" sz="1600" dirty="0" err="1">
                <a:solidFill>
                  <a:schemeClr val="bg1"/>
                </a:solidFill>
              </a:rPr>
              <a:t>mit</a:t>
            </a:r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en-US" altLang="ja-JP" sz="1600" dirty="0" err="1">
                <a:solidFill>
                  <a:schemeClr val="bg1"/>
                </a:solidFill>
              </a:rPr>
              <a:t>Sorgfalt</a:t>
            </a:r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en-US" altLang="ja-JP" sz="1600" dirty="0" err="1">
                <a:solidFill>
                  <a:schemeClr val="bg1"/>
                </a:solidFill>
              </a:rPr>
              <a:t>erstellt</a:t>
            </a:r>
            <a:r>
              <a:rPr lang="en-US" altLang="ja-JP" sz="1600" dirty="0">
                <a:solidFill>
                  <a:schemeClr val="bg1"/>
                </a:solidFill>
              </a:rPr>
              <a:t>. 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1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550069" y="1073732"/>
            <a:ext cx="8063508" cy="3498056"/>
          </a:xfrm>
        </p:spPr>
        <p:txBody>
          <a:bodyPr>
            <a:normAutofit/>
          </a:bodyPr>
          <a:lstStyle/>
          <a:p>
            <a:r>
              <a:rPr lang="en-US" sz="1600" dirty="0" err="1"/>
              <a:t>Mitglieder</a:t>
            </a:r>
            <a:r>
              <a:rPr lang="en-US" sz="1600" dirty="0"/>
              <a:t> und das </a:t>
            </a:r>
            <a:r>
              <a:rPr lang="en-US" sz="1600" dirty="0" err="1"/>
              <a:t>Unternehmen</a:t>
            </a:r>
            <a:r>
              <a:rPr lang="en-US" sz="1600" dirty="0"/>
              <a:t> </a:t>
            </a:r>
            <a:r>
              <a:rPr lang="en-US" sz="1600" dirty="0" err="1"/>
              <a:t>wählen</a:t>
            </a:r>
            <a:r>
              <a:rPr lang="en-US" sz="1600" dirty="0"/>
              <a:t> </a:t>
            </a:r>
            <a:r>
              <a:rPr lang="en-US" sz="1600" dirty="0" err="1"/>
              <a:t>neue</a:t>
            </a:r>
            <a:r>
              <a:rPr lang="en-US" sz="1600" dirty="0"/>
              <a:t> </a:t>
            </a:r>
            <a:r>
              <a:rPr lang="en-US" sz="1600" dirty="0" err="1"/>
              <a:t>Wege</a:t>
            </a:r>
            <a:r>
              <a:rPr lang="en-US" sz="1600" dirty="0"/>
              <a:t>, um </a:t>
            </a:r>
            <a:r>
              <a:rPr lang="en-US" sz="1600" dirty="0" err="1"/>
              <a:t>ihre</a:t>
            </a:r>
            <a:r>
              <a:rPr lang="en-US" sz="1600" dirty="0"/>
              <a:t> </a:t>
            </a:r>
            <a:r>
              <a:rPr lang="en-US" sz="1600" dirty="0" err="1"/>
              <a:t>Tätigkeit</a:t>
            </a:r>
            <a:r>
              <a:rPr lang="en-US" sz="1600" dirty="0"/>
              <a:t> </a:t>
            </a:r>
            <a:r>
              <a:rPr lang="en-US" sz="1600" dirty="0" err="1"/>
              <a:t>auszuüben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 err="1"/>
              <a:t>Zum</a:t>
            </a:r>
            <a:r>
              <a:rPr lang="en-US" sz="1600" b="1" dirty="0"/>
              <a:t> </a:t>
            </a:r>
            <a:r>
              <a:rPr lang="en-US" sz="1600" b="1" dirty="0" err="1"/>
              <a:t>Beispiel</a:t>
            </a:r>
            <a:r>
              <a:rPr lang="en-US" sz="1600" b="1" dirty="0"/>
              <a:t>:</a:t>
            </a:r>
          </a:p>
          <a:p>
            <a:endParaRPr lang="en-US" sz="1600" dirty="0"/>
          </a:p>
          <a:p>
            <a:r>
              <a:rPr lang="en-US" sz="1600" dirty="0"/>
              <a:t>Internet</a:t>
            </a:r>
          </a:p>
          <a:p>
            <a:r>
              <a:rPr lang="en-US" sz="1600" dirty="0"/>
              <a:t>Social Media</a:t>
            </a:r>
          </a:p>
          <a:p>
            <a:r>
              <a:rPr lang="en-US" sz="1600" dirty="0"/>
              <a:t>Weight Loss Challenges, Nutrition Clubs etc.</a:t>
            </a:r>
          </a:p>
          <a:p>
            <a:r>
              <a:rPr lang="en-US" sz="1600" dirty="0" err="1"/>
              <a:t>Neue</a:t>
            </a:r>
            <a:r>
              <a:rPr lang="en-US" sz="1600" dirty="0"/>
              <a:t> </a:t>
            </a:r>
            <a:r>
              <a:rPr lang="en-US" sz="1600" dirty="0" err="1"/>
              <a:t>staatliche</a:t>
            </a:r>
            <a:r>
              <a:rPr lang="en-US" sz="1600" dirty="0"/>
              <a:t> </a:t>
            </a:r>
            <a:r>
              <a:rPr lang="en-US" sz="1600" dirty="0" err="1"/>
              <a:t>Gesetze</a:t>
            </a:r>
            <a:r>
              <a:rPr lang="en-US" sz="1600" dirty="0"/>
              <a:t> </a:t>
            </a:r>
            <a:r>
              <a:rPr lang="en-US" sz="1600" dirty="0" err="1"/>
              <a:t>können</a:t>
            </a:r>
            <a:r>
              <a:rPr lang="en-US" sz="1600" dirty="0"/>
              <a:t> </a:t>
            </a:r>
            <a:r>
              <a:rPr lang="en-US" sz="1600" dirty="0" err="1"/>
              <a:t>sich</a:t>
            </a:r>
            <a:r>
              <a:rPr lang="en-US" sz="1600" dirty="0"/>
              <a:t> auf </a:t>
            </a:r>
            <a:r>
              <a:rPr lang="en-US" sz="1600" dirty="0" err="1"/>
              <a:t>unsere</a:t>
            </a:r>
            <a:r>
              <a:rPr lang="en-US" sz="1600" dirty="0"/>
              <a:t> </a:t>
            </a:r>
            <a:r>
              <a:rPr lang="en-US" sz="1600" dirty="0" err="1"/>
              <a:t>Regeln</a:t>
            </a:r>
            <a:r>
              <a:rPr lang="en-US" sz="1600" dirty="0"/>
              <a:t> und </a:t>
            </a:r>
            <a:r>
              <a:rPr lang="en-US" sz="1600" dirty="0" err="1"/>
              <a:t>Richtlinien</a:t>
            </a:r>
            <a:r>
              <a:rPr lang="en-US" sz="1600" dirty="0"/>
              <a:t> </a:t>
            </a:r>
            <a:r>
              <a:rPr lang="en-US" sz="1600" dirty="0" err="1"/>
              <a:t>auswirken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2853" y="291436"/>
            <a:ext cx="7309718" cy="465029"/>
          </a:xfrm>
        </p:spPr>
        <p:txBody>
          <a:bodyPr>
            <a:noAutofit/>
          </a:bodyPr>
          <a:lstStyle/>
          <a:p>
            <a:r>
              <a:rPr lang="en-US" sz="2800" dirty="0" err="1"/>
              <a:t>Entwicklung</a:t>
            </a:r>
            <a:r>
              <a:rPr lang="en-US" sz="2800" dirty="0"/>
              <a:t> der </a:t>
            </a:r>
            <a:r>
              <a:rPr lang="en-US" sz="2800" dirty="0" err="1"/>
              <a:t>Regeln</a:t>
            </a:r>
            <a:r>
              <a:rPr lang="en-US" sz="2800" dirty="0"/>
              <a:t> und </a:t>
            </a:r>
            <a:r>
              <a:rPr lang="en-US" sz="2800" dirty="0" err="1"/>
              <a:t>Richtlinien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394" y="1803024"/>
            <a:ext cx="2492723" cy="12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76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52119" y="892081"/>
            <a:ext cx="4895234" cy="3498056"/>
          </a:xfrm>
        </p:spPr>
        <p:txBody>
          <a:bodyPr>
            <a:normAutofit lnSpcReduction="10000"/>
          </a:bodyPr>
          <a:lstStyle/>
          <a:p>
            <a:r>
              <a:rPr lang="en-US" sz="1800" dirty="0" err="1"/>
              <a:t>Schule</a:t>
            </a:r>
            <a:r>
              <a:rPr lang="en-US" sz="1800" dirty="0"/>
              <a:t> </a:t>
            </a:r>
            <a:r>
              <a:rPr lang="en-US" sz="1800" dirty="0" err="1"/>
              <a:t>deine</a:t>
            </a:r>
            <a:r>
              <a:rPr lang="en-US" sz="1800" dirty="0"/>
              <a:t> Downline</a:t>
            </a:r>
          </a:p>
          <a:p>
            <a:endParaRPr lang="en-US" sz="1800" dirty="0"/>
          </a:p>
          <a:p>
            <a:r>
              <a:rPr lang="en-US" sz="1800" dirty="0"/>
              <a:t>Tue </a:t>
            </a:r>
            <a:r>
              <a:rPr lang="en-US" sz="1800" dirty="0" err="1"/>
              <a:t>immer</a:t>
            </a:r>
            <a:r>
              <a:rPr lang="en-US" sz="1800" dirty="0"/>
              <a:t> das </a:t>
            </a:r>
            <a:r>
              <a:rPr lang="en-US" sz="1800" dirty="0" err="1"/>
              <a:t>Richtige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Arbeite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dem</a:t>
            </a:r>
            <a:r>
              <a:rPr lang="en-US" sz="1800" dirty="0"/>
              <a:t> </a:t>
            </a:r>
            <a:r>
              <a:rPr lang="en-US" sz="1800" dirty="0" err="1"/>
              <a:t>lokalen</a:t>
            </a:r>
            <a:r>
              <a:rPr lang="en-US" sz="1800" dirty="0"/>
              <a:t> MPC Team </a:t>
            </a:r>
            <a:r>
              <a:rPr lang="en-US" sz="1800" dirty="0" err="1"/>
              <a:t>zusammen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Teile</a:t>
            </a:r>
            <a:r>
              <a:rPr lang="en-US" sz="1800" dirty="0"/>
              <a:t> </a:t>
            </a:r>
            <a:r>
              <a:rPr lang="en-US" sz="1800" dirty="0" err="1"/>
              <a:t>deine</a:t>
            </a:r>
            <a:r>
              <a:rPr lang="en-US" sz="1800" dirty="0"/>
              <a:t> </a:t>
            </a:r>
            <a:r>
              <a:rPr lang="en-US" sz="1800" dirty="0" err="1"/>
              <a:t>Bedenken</a:t>
            </a:r>
            <a:r>
              <a:rPr lang="en-US" sz="1800" dirty="0"/>
              <a:t>/ </a:t>
            </a:r>
            <a:r>
              <a:rPr lang="en-US" sz="1800" dirty="0" err="1"/>
              <a:t>Verstöße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uns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Gehe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gutem</a:t>
            </a:r>
            <a:r>
              <a:rPr lang="en-US" sz="1800" dirty="0"/>
              <a:t> </a:t>
            </a:r>
            <a:r>
              <a:rPr lang="en-US" sz="1800" dirty="0" err="1"/>
              <a:t>Beispiel</a:t>
            </a:r>
            <a:r>
              <a:rPr lang="en-US" sz="1800" dirty="0"/>
              <a:t> </a:t>
            </a:r>
            <a:r>
              <a:rPr lang="en-US" sz="1800" dirty="0" err="1"/>
              <a:t>voran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347"/>
            <a:ext cx="9144000" cy="857250"/>
          </a:xfrm>
        </p:spPr>
        <p:txBody>
          <a:bodyPr>
            <a:noAutofit/>
          </a:bodyPr>
          <a:lstStyle/>
          <a:p>
            <a:r>
              <a:rPr lang="en-US" sz="2800" dirty="0" err="1"/>
              <a:t>Teamarbeit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3" y="1044058"/>
            <a:ext cx="3793626" cy="22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684052" y="960716"/>
            <a:ext cx="8063508" cy="34980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2100" dirty="0">
                <a:hlinkClick r:id="rId2"/>
              </a:rPr>
              <a:t>MPCGSA@herbalife.com</a:t>
            </a: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500" b="1" dirty="0"/>
              <a:t>Kitty </a:t>
            </a:r>
            <a:r>
              <a:rPr lang="en-US" sz="2500" b="1" dirty="0" err="1"/>
              <a:t>Vermij</a:t>
            </a:r>
            <a:r>
              <a:rPr lang="en-US" sz="2500" b="1" dirty="0"/>
              <a:t>, </a:t>
            </a:r>
          </a:p>
          <a:p>
            <a:pPr marL="0" indent="0">
              <a:buNone/>
            </a:pPr>
            <a:r>
              <a:rPr lang="en-US" sz="2500" b="1" dirty="0"/>
              <a:t>Manager Member Business Practices and Compliance NL/BE/GSA/France</a:t>
            </a:r>
          </a:p>
          <a:p>
            <a:pPr marL="0" indent="0">
              <a:buNone/>
            </a:pPr>
            <a:r>
              <a:rPr lang="en-US" sz="2500" b="1" dirty="0"/>
              <a:t>+31 30 299 5308</a:t>
            </a:r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r>
              <a:rPr lang="en-US" sz="2500" b="1" dirty="0"/>
              <a:t>Viktorija Goldberg, </a:t>
            </a:r>
          </a:p>
          <a:p>
            <a:pPr marL="0" indent="0">
              <a:buNone/>
            </a:pPr>
            <a:r>
              <a:rPr lang="en-US" sz="2500" b="1" dirty="0"/>
              <a:t>Advisor Member Business Practices and Compliance GSA</a:t>
            </a:r>
          </a:p>
          <a:p>
            <a:pPr marL="0" indent="0">
              <a:buNone/>
            </a:pPr>
            <a:r>
              <a:rPr lang="en-US" sz="2500" b="1" dirty="0"/>
              <a:t>+49 6151 5005-525</a:t>
            </a:r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r>
              <a:rPr lang="en-US" sz="2500" b="1" dirty="0"/>
              <a:t>Deborah Onorato</a:t>
            </a:r>
          </a:p>
          <a:p>
            <a:pPr marL="0" indent="0">
              <a:buNone/>
            </a:pPr>
            <a:r>
              <a:rPr lang="en-US" sz="2500" b="1" dirty="0"/>
              <a:t>Advisor Member Business Practices and Compliance GSA</a:t>
            </a:r>
          </a:p>
          <a:p>
            <a:pPr marL="0" indent="0">
              <a:buNone/>
            </a:pPr>
            <a:r>
              <a:rPr lang="en-US" sz="2500" b="1" dirty="0"/>
              <a:t>+49 6151 5005106</a:t>
            </a:r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r>
              <a:rPr lang="en-US" sz="2500" b="1" dirty="0"/>
              <a:t>Vanessa Zorn</a:t>
            </a:r>
          </a:p>
          <a:p>
            <a:pPr marL="0" indent="0">
              <a:buNone/>
            </a:pPr>
            <a:r>
              <a:rPr lang="en-US" sz="2500" b="1" dirty="0"/>
              <a:t>Advisor Member Business Practices and Compliance GSA</a:t>
            </a:r>
          </a:p>
          <a:p>
            <a:pPr marL="0" indent="0">
              <a:buNone/>
            </a:pPr>
            <a:r>
              <a:rPr lang="en-US" sz="2500" b="1" dirty="0"/>
              <a:t>+49 6151 5005710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541"/>
            <a:ext cx="9144000" cy="760379"/>
          </a:xfrm>
        </p:spPr>
        <p:txBody>
          <a:bodyPr>
            <a:noAutofit/>
          </a:bodyPr>
          <a:lstStyle/>
          <a:p>
            <a:r>
              <a:rPr lang="en-US" sz="2800" dirty="0" err="1"/>
              <a:t>Trete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uns</a:t>
            </a:r>
            <a:r>
              <a:rPr lang="en-US" sz="2800" dirty="0"/>
              <a:t> in </a:t>
            </a:r>
            <a:r>
              <a:rPr lang="en-US" sz="2800" dirty="0" err="1"/>
              <a:t>Kontakt</a:t>
            </a:r>
            <a:r>
              <a:rPr lang="en-US" sz="2800" dirty="0"/>
              <a:t> und </a:t>
            </a:r>
            <a:r>
              <a:rPr lang="en-US" sz="2800" dirty="0" err="1"/>
              <a:t>wir</a:t>
            </a:r>
            <a:r>
              <a:rPr lang="en-US" sz="2800" dirty="0"/>
              <a:t> </a:t>
            </a:r>
            <a:r>
              <a:rPr lang="en-US" sz="2800" dirty="0" err="1"/>
              <a:t>helfen</a:t>
            </a:r>
            <a:r>
              <a:rPr lang="en-US" sz="2800" dirty="0"/>
              <a:t> </a:t>
            </a:r>
            <a:r>
              <a:rPr lang="en-US" sz="2800" dirty="0" err="1"/>
              <a:t>dir</a:t>
            </a:r>
            <a:r>
              <a:rPr lang="en-US" sz="2800" dirty="0"/>
              <a:t>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93709"/>
            <a:ext cx="2609850" cy="20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010766"/>
            <a:ext cx="540544" cy="405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6" y="1613490"/>
            <a:ext cx="594308" cy="44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1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93C1DC6-273E-4432-8042-0BC908D37369}"/>
              </a:ext>
            </a:extLst>
          </p:cNvPr>
          <p:cNvSpPr txBox="1"/>
          <p:nvPr/>
        </p:nvSpPr>
        <p:spPr>
          <a:xfrm>
            <a:off x="142513" y="3224711"/>
            <a:ext cx="8486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Ansprechpartner: Gründerservice Wirtschaftskammer </a:t>
            </a:r>
            <a:r>
              <a:rPr lang="de-AT" b="1" dirty="0">
                <a:hlinkClick r:id="rId2"/>
              </a:rPr>
              <a:t>www.gruenderservice.at</a:t>
            </a:r>
            <a:r>
              <a:rPr lang="de-AT" b="1" dirty="0"/>
              <a:t> </a:t>
            </a:r>
          </a:p>
          <a:p>
            <a:pPr algn="ctr"/>
            <a:r>
              <a:rPr lang="de-AT" b="1" dirty="0"/>
              <a:t>Gewerbe </a:t>
            </a:r>
            <a:r>
              <a:rPr lang="de-AT" b="1" dirty="0">
                <a:sym typeface="Wingdings" panose="05000000000000000000" pitchFamily="2" charset="2"/>
              </a:rPr>
              <a:t> </a:t>
            </a:r>
            <a:r>
              <a:rPr lang="de-AT" b="1" dirty="0"/>
              <a:t>Handel mit Waren aller Art – 309 Direktvertrieb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7FE4AEF-2137-400D-950B-1D34535764A1}"/>
              </a:ext>
            </a:extLst>
          </p:cNvPr>
          <p:cNvSpPr txBox="1"/>
          <p:nvPr/>
        </p:nvSpPr>
        <p:spPr>
          <a:xfrm>
            <a:off x="2945219" y="689857"/>
            <a:ext cx="57471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Als selbständiger Unternehmer benötigst Du eine Gewerbeberechtigung:</a:t>
            </a:r>
          </a:p>
          <a:p>
            <a:pPr marL="285750" indent="-285750">
              <a:buFontTx/>
              <a:buChar char="-"/>
            </a:pPr>
            <a:endParaRPr lang="de-AT" dirty="0"/>
          </a:p>
          <a:p>
            <a:r>
              <a:rPr lang="de-AT" altLang="de-DE" sz="1600" b="1" dirty="0">
                <a:ea typeface="ＭＳ Ｐゴシック" panose="020B0600070205080204" pitchFamily="34" charset="-128"/>
              </a:rPr>
              <a:t>WANN MUSS ICH EINEN GEWERBESCHEIN LÖSEN? </a:t>
            </a:r>
          </a:p>
          <a:p>
            <a:endParaRPr lang="de-AT" altLang="de-DE" sz="1600" dirty="0">
              <a:ea typeface="ＭＳ Ｐゴシック" panose="020B0600070205080204" pitchFamily="34" charset="-128"/>
            </a:endParaRPr>
          </a:p>
          <a:p>
            <a:pPr marL="454025" lvl="1" indent="0">
              <a:buFont typeface="Arial" panose="020B0604020202020204" pitchFamily="34" charset="0"/>
              <a:buNone/>
            </a:pPr>
            <a:r>
              <a:rPr lang="de-AT" altLang="de-DE" sz="1600" dirty="0">
                <a:ea typeface="ＭＳ Ｐゴシック" panose="020B0600070205080204" pitchFamily="34" charset="-128"/>
              </a:rPr>
              <a:t>Wenn Sie Ihre Tätigkeit </a:t>
            </a:r>
            <a:r>
              <a:rPr lang="de-AT" altLang="de-DE" sz="1600" b="1" i="1" dirty="0">
                <a:ea typeface="ＭＳ Ｐゴシック" panose="020B0600070205080204" pitchFamily="34" charset="-128"/>
              </a:rPr>
              <a:t>selbständig</a:t>
            </a:r>
            <a:r>
              <a:rPr lang="de-AT" altLang="de-DE" sz="1600" b="1" dirty="0">
                <a:ea typeface="ＭＳ Ｐゴシック" panose="020B0600070205080204" pitchFamily="34" charset="-128"/>
              </a:rPr>
              <a:t>, </a:t>
            </a:r>
            <a:r>
              <a:rPr lang="de-AT" altLang="de-DE" sz="1600" b="1" i="1" dirty="0">
                <a:ea typeface="ＭＳ Ｐゴシック" panose="020B0600070205080204" pitchFamily="34" charset="-128"/>
              </a:rPr>
              <a:t>regelmäßig </a:t>
            </a:r>
            <a:r>
              <a:rPr lang="de-AT" altLang="de-DE" sz="1600" dirty="0">
                <a:ea typeface="ＭＳ Ｐゴシック" panose="020B0600070205080204" pitchFamily="34" charset="-128"/>
              </a:rPr>
              <a:t>und </a:t>
            </a:r>
            <a:br>
              <a:rPr lang="de-AT" altLang="de-DE" sz="1600" dirty="0">
                <a:ea typeface="ＭＳ Ｐゴシック" panose="020B0600070205080204" pitchFamily="34" charset="-128"/>
              </a:rPr>
            </a:br>
            <a:r>
              <a:rPr lang="de-AT" altLang="de-DE" sz="1600" dirty="0">
                <a:ea typeface="ＭＳ Ｐゴシック" panose="020B0600070205080204" pitchFamily="34" charset="-128"/>
              </a:rPr>
              <a:t>mit </a:t>
            </a:r>
            <a:r>
              <a:rPr lang="de-AT" altLang="de-DE" sz="1600" b="1" i="1" dirty="0">
                <a:ea typeface="ＭＳ Ｐゴシック" panose="020B0600070205080204" pitchFamily="34" charset="-128"/>
              </a:rPr>
              <a:t>Gewinnerzielungsabsicht</a:t>
            </a:r>
            <a:r>
              <a:rPr lang="de-AT" altLang="de-DE" sz="1600" i="1" dirty="0">
                <a:ea typeface="ＭＳ Ｐゴシック" panose="020B0600070205080204" pitchFamily="34" charset="-128"/>
              </a:rPr>
              <a:t> </a:t>
            </a:r>
            <a:r>
              <a:rPr lang="de-AT" altLang="de-DE" sz="1600" dirty="0">
                <a:ea typeface="ＭＳ Ｐゴシック" panose="020B0600070205080204" pitchFamily="34" charset="-128"/>
              </a:rPr>
              <a:t>ausüben.</a:t>
            </a:r>
            <a:br>
              <a:rPr lang="de-AT" altLang="de-DE" sz="1600" dirty="0">
                <a:ea typeface="ＭＳ Ｐゴシック" panose="020B0600070205080204" pitchFamily="34" charset="-128"/>
              </a:rPr>
            </a:br>
            <a:endParaRPr lang="de-AT" dirty="0"/>
          </a:p>
          <a:p>
            <a:pPr marL="285750" indent="-285750">
              <a:buFontTx/>
              <a:buChar char="-"/>
            </a:pP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F16A51-D51E-448A-9354-9439D6A6FB82}"/>
              </a:ext>
            </a:extLst>
          </p:cNvPr>
          <p:cNvSpPr txBox="1"/>
          <p:nvPr/>
        </p:nvSpPr>
        <p:spPr>
          <a:xfrm>
            <a:off x="191386" y="15007"/>
            <a:ext cx="838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dirty="0"/>
              <a:t>GEWERBEBERECHTIGUNG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E4A6101-ADD7-43AD-959C-632E7B96692C}"/>
              </a:ext>
            </a:extLst>
          </p:cNvPr>
          <p:cNvSpPr txBox="1"/>
          <p:nvPr/>
        </p:nvSpPr>
        <p:spPr>
          <a:xfrm>
            <a:off x="285029" y="2443017"/>
            <a:ext cx="848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  <a:p>
            <a:r>
              <a:rPr lang="de-AT" dirty="0"/>
              <a:t>Gewerbeberechtigung: kostenfrei und unbürokratisch über die Wirtschaftskammer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" y="995590"/>
            <a:ext cx="2569791" cy="15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/>
          </p:nvPr>
        </p:nvSpPr>
        <p:spPr>
          <a:xfrm>
            <a:off x="0" y="129592"/>
            <a:ext cx="9143999" cy="602456"/>
          </a:xfrm>
        </p:spPr>
        <p:txBody>
          <a:bodyPr>
            <a:noAutofit/>
          </a:bodyPr>
          <a:lstStyle/>
          <a:p>
            <a:pPr eaLnBrk="1" hangingPunct="1"/>
            <a:r>
              <a:rPr lang="de-DE" sz="2800" dirty="0">
                <a:ea typeface="ＭＳ Ｐゴシック"/>
                <a:cs typeface="ＭＳ Ｐゴシック"/>
              </a:rPr>
              <a:t>Belegerteilungs- &amp; Registrierkassenpflicht</a:t>
            </a:r>
            <a:endParaRPr lang="en-US" sz="2800" dirty="0">
              <a:ea typeface="ＭＳ Ｐゴシック"/>
              <a:cs typeface="ＭＳ Ｐゴシック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148855" y="1666528"/>
            <a:ext cx="8846289" cy="89077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Die </a:t>
            </a:r>
            <a:r>
              <a:rPr lang="de-DE" sz="2400" b="1" dirty="0"/>
              <a:t>Belegerteilungspflicht gilt ab dem ersten Barumsatz </a:t>
            </a:r>
            <a:r>
              <a:rPr lang="de-DE" sz="2400" dirty="0"/>
              <a:t>– unabhängig davon, ob eine Registrierkassenpflicht besteht oder nicht – für jeden Unternehmer </a:t>
            </a:r>
            <a:r>
              <a:rPr lang="de-DE" sz="2400" b="1" dirty="0"/>
              <a:t>seit 1. Jänner 2016</a:t>
            </a:r>
            <a:r>
              <a:rPr lang="de-DE" sz="2400" dirty="0"/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4032647" y="47565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971682" y="1450895"/>
            <a:ext cx="6706101" cy="1738499"/>
          </a:xfrm>
          <a:prstGeom prst="rect">
            <a:avLst/>
          </a:prstGeom>
        </p:spPr>
        <p:txBody>
          <a:bodyPr/>
          <a:lstStyle/>
          <a:p>
            <a:r>
              <a:rPr lang="de-DE" sz="2400" dirty="0">
                <a:ea typeface="Zapf Dingbats"/>
                <a:cs typeface="Arial"/>
                <a:sym typeface="Zapf Dingbats"/>
                <a:hlinkClick r:id="rId3"/>
              </a:rPr>
              <a:t>www.derdirektvertrieb.at</a:t>
            </a:r>
            <a:r>
              <a:rPr lang="de-DE" sz="2400" dirty="0">
                <a:ea typeface="Zapf Dingbats"/>
                <a:cs typeface="Arial"/>
                <a:sym typeface="Zapf Dingbats"/>
              </a:rPr>
              <a:t> </a:t>
            </a:r>
            <a:r>
              <a:rPr lang="de-DE" sz="2400" dirty="0">
                <a:ea typeface="Zapf Dingbats"/>
                <a:cs typeface="Arial"/>
                <a:sym typeface="Zapf Dingbats"/>
                <a:hlinkClick r:id="rId4"/>
              </a:rPr>
              <a:t>www.gruenderservice.at</a:t>
            </a:r>
            <a:endParaRPr lang="de-DE" sz="2400" dirty="0">
              <a:ea typeface="Zapf Dingbats"/>
              <a:cs typeface="Arial"/>
              <a:sym typeface="Zapf Dingbats"/>
            </a:endParaRPr>
          </a:p>
          <a:p>
            <a:r>
              <a:rPr lang="de-DE" sz="2400" dirty="0">
                <a:ea typeface="Zapf Dingbats"/>
                <a:cs typeface="Arial"/>
                <a:sym typeface="Zapf Dingbats"/>
                <a:hlinkClick r:id="rId5"/>
              </a:rPr>
              <a:t>www.hlfaustria.info</a:t>
            </a:r>
            <a:r>
              <a:rPr lang="de-DE" sz="2400" dirty="0">
                <a:ea typeface="Zapf Dingbats"/>
                <a:cs typeface="Arial"/>
                <a:sym typeface="Zapf Dingbats"/>
              </a:rPr>
              <a:t> – alles zum Downloaden</a:t>
            </a:r>
          </a:p>
          <a:p>
            <a:r>
              <a:rPr lang="de-DE" sz="2400" dirty="0">
                <a:ea typeface="Zapf Dingbats"/>
                <a:cs typeface="Arial"/>
                <a:sym typeface="Zapf Dingbats"/>
              </a:rPr>
              <a:t>Anfrage bei deiner Tab-Team </a:t>
            </a:r>
            <a:r>
              <a:rPr lang="de-DE" sz="2400" dirty="0" err="1">
                <a:ea typeface="Zapf Dingbats"/>
                <a:cs typeface="Arial"/>
                <a:sym typeface="Zapf Dingbats"/>
              </a:rPr>
              <a:t>Upline</a:t>
            </a:r>
            <a:endParaRPr lang="de-DE" sz="2400" dirty="0">
              <a:ea typeface="Zapf Dingbats"/>
              <a:cs typeface="Arial"/>
              <a:sym typeface="Zapf Dingbats"/>
            </a:endParaRPr>
          </a:p>
          <a:p>
            <a:r>
              <a:rPr lang="de-DE" sz="2400" dirty="0">
                <a:ea typeface="Zapf Dingbats"/>
                <a:cs typeface="Arial"/>
                <a:sym typeface="Zapf Dingbats"/>
              </a:rPr>
              <a:t>Kontaktaufnahme mit deinem Steuerberater deines Vertrauens!</a:t>
            </a:r>
          </a:p>
          <a:p>
            <a:pPr marL="0" indent="0">
              <a:buNone/>
            </a:pPr>
            <a:endParaRPr lang="de-DE" sz="1800" dirty="0">
              <a:ea typeface="Zapf Dingbats"/>
              <a:cs typeface="Arial"/>
              <a:sym typeface="Zapf Dingbats"/>
            </a:endParaRP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4032647" y="47565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0" y="41484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/>
              <a:t>Informationen sind Holschulden</a:t>
            </a:r>
          </a:p>
        </p:txBody>
      </p:sp>
    </p:spTree>
    <p:extLst>
      <p:ext uri="{BB962C8B-B14F-4D97-AF65-F5344CB8AC3E}">
        <p14:creationId xmlns:p14="http://schemas.microsoft.com/office/powerpoint/2010/main" val="103673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CB60A51-1643-4AB8-8B79-E9AF616F0A1E}"/>
              </a:ext>
            </a:extLst>
          </p:cNvPr>
          <p:cNvSpPr txBox="1"/>
          <p:nvPr/>
        </p:nvSpPr>
        <p:spPr>
          <a:xfrm>
            <a:off x="297711" y="0"/>
            <a:ext cx="359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DATENSCHUTZ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F9F3E765-D9A8-434D-9017-BCE8C6B4B0DD}"/>
              </a:ext>
            </a:extLst>
          </p:cNvPr>
          <p:cNvCxnSpPr/>
          <p:nvPr/>
        </p:nvCxnSpPr>
        <p:spPr>
          <a:xfrm>
            <a:off x="0" y="59764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1C2196E6-B7A6-4916-9B95-49DA1A652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276" y="835320"/>
            <a:ext cx="2970871" cy="2796456"/>
          </a:xfrm>
          <a:prstGeom prst="rect">
            <a:avLst/>
          </a:prstGeom>
        </p:spPr>
      </p:pic>
      <p:pic>
        <p:nvPicPr>
          <p:cNvPr id="11" name="Grafik 10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4C1BADDB-A52F-4618-B2E9-6CECD380C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18" y="733632"/>
            <a:ext cx="4237130" cy="298486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8AC5529-7469-448F-B45C-A5761B8036C4}"/>
              </a:ext>
            </a:extLst>
          </p:cNvPr>
          <p:cNvSpPr txBox="1"/>
          <p:nvPr/>
        </p:nvSpPr>
        <p:spPr>
          <a:xfrm>
            <a:off x="3732508" y="-37235"/>
            <a:ext cx="5443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/>
              <a:t>http://hlfaustria.info/at</a:t>
            </a:r>
          </a:p>
        </p:txBody>
      </p:sp>
    </p:spTree>
    <p:extLst>
      <p:ext uri="{BB962C8B-B14F-4D97-AF65-F5344CB8AC3E}">
        <p14:creationId xmlns:p14="http://schemas.microsoft.com/office/powerpoint/2010/main" val="100020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DE078-34B0-4960-87C6-3D466B38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0"/>
            <a:ext cx="7810500" cy="602656"/>
          </a:xfrm>
        </p:spPr>
        <p:txBody>
          <a:bodyPr>
            <a:normAutofit fontScale="90000"/>
          </a:bodyPr>
          <a:lstStyle/>
          <a:p>
            <a:r>
              <a:rPr lang="de-AT" sz="2800" dirty="0"/>
              <a:t>Nützliche Links/Formulare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C4E5B-B0C4-4C90-BD21-9617206F87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12159"/>
            <a:ext cx="9048307" cy="60265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2800" dirty="0">
                <a:hlinkClick r:id="rId2"/>
              </a:rPr>
              <a:t>http://hlfaustria.info/at</a:t>
            </a:r>
            <a:r>
              <a:rPr lang="de-DE" sz="1800" dirty="0"/>
              <a:t> </a:t>
            </a:r>
            <a:r>
              <a:rPr lang="de-DE" sz="1800" dirty="0">
                <a:sym typeface="Wingdings" panose="05000000000000000000" pitchFamily="2" charset="2"/>
              </a:rPr>
              <a:t></a:t>
            </a:r>
            <a:r>
              <a:rPr lang="de-DE" dirty="0">
                <a:sym typeface="Wingdings" panose="05000000000000000000" pitchFamily="2" charset="2"/>
              </a:rPr>
              <a:t>“</a:t>
            </a:r>
            <a:r>
              <a:rPr lang="de-DE" sz="2000" dirty="0">
                <a:sym typeface="Wingdings" panose="05000000000000000000" pitchFamily="2" charset="2"/>
              </a:rPr>
              <a:t>Rechnungserstellung &amp; hilfreiche Software“ </a:t>
            </a:r>
            <a:endParaRPr lang="de-DE" sz="2000" dirty="0"/>
          </a:p>
          <a:p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6152912-0531-47FB-84F4-2E41606B6577}"/>
              </a:ext>
            </a:extLst>
          </p:cNvPr>
          <p:cNvSpPr txBox="1"/>
          <p:nvPr/>
        </p:nvSpPr>
        <p:spPr>
          <a:xfrm>
            <a:off x="-1" y="1828800"/>
            <a:ext cx="2764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Mit Registrierkasse:</a:t>
            </a:r>
          </a:p>
          <a:p>
            <a:endParaRPr lang="de-AT" b="1" dirty="0"/>
          </a:p>
          <a:p>
            <a:endParaRPr lang="de-AT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9A8A8F0-D84C-40E6-B24A-0500FFC03B94}"/>
              </a:ext>
            </a:extLst>
          </p:cNvPr>
          <p:cNvSpPr txBox="1"/>
          <p:nvPr/>
        </p:nvSpPr>
        <p:spPr>
          <a:xfrm>
            <a:off x="0" y="2459742"/>
            <a:ext cx="2983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/>
              <a:t>Kostengünstige Unterstützung diverser Anbieter: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DEC787-C6B1-4F1E-A611-CCFDFA76D544}"/>
              </a:ext>
            </a:extLst>
          </p:cNvPr>
          <p:cNvSpPr txBox="1"/>
          <p:nvPr/>
        </p:nvSpPr>
        <p:spPr>
          <a:xfrm>
            <a:off x="3912782" y="1822729"/>
            <a:ext cx="497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Elbe GmbH - </a:t>
            </a:r>
            <a:r>
              <a:rPr lang="de-AT" b="1" dirty="0" err="1"/>
              <a:t>businessBuddy</a:t>
            </a:r>
            <a:r>
              <a:rPr lang="de-AT" b="1" dirty="0"/>
              <a:t>: </a:t>
            </a:r>
          </a:p>
          <a:p>
            <a:r>
              <a:rPr lang="de-AT" dirty="0"/>
              <a:t>Browserbasierte Cloudlösung für PC, Tablet und Smartphone</a:t>
            </a:r>
          </a:p>
          <a:p>
            <a:endParaRPr lang="de-AT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B712C3-4C3B-4FCE-97CD-65BB9E1F1ACB}"/>
              </a:ext>
            </a:extLst>
          </p:cNvPr>
          <p:cNvSpPr txBox="1"/>
          <p:nvPr/>
        </p:nvSpPr>
        <p:spPr>
          <a:xfrm>
            <a:off x="3912782" y="3422693"/>
            <a:ext cx="503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Kostengünstige Lösungen ca. Euro 10,--/Monat</a:t>
            </a:r>
          </a:p>
        </p:txBody>
      </p:sp>
    </p:spTree>
    <p:extLst>
      <p:ext uri="{BB962C8B-B14F-4D97-AF65-F5344CB8AC3E}">
        <p14:creationId xmlns:p14="http://schemas.microsoft.com/office/powerpoint/2010/main" val="9073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27874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5400" dirty="0"/>
              <a:t>Ethik in Herbalife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09" y="1301727"/>
            <a:ext cx="4065181" cy="27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7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1" y="677880"/>
            <a:ext cx="3048000" cy="304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125074" y="137088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Kitty </a:t>
            </a:r>
            <a:r>
              <a:rPr lang="en-US" sz="2400" dirty="0" err="1"/>
              <a:t>Vermij</a:t>
            </a:r>
            <a:r>
              <a:rPr lang="en-US" sz="2400" dirty="0"/>
              <a:t>, Manager NL, BE, GSA and France</a:t>
            </a:r>
          </a:p>
        </p:txBody>
      </p:sp>
      <p:sp>
        <p:nvSpPr>
          <p:cNvPr id="4" name="Rechteck 3"/>
          <p:cNvSpPr/>
          <p:nvPr/>
        </p:nvSpPr>
        <p:spPr>
          <a:xfrm>
            <a:off x="4125074" y="677880"/>
            <a:ext cx="451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Member Business practices &amp; Compliance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9238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05483" y="539754"/>
            <a:ext cx="8938517" cy="3498056"/>
          </a:xfrm>
        </p:spPr>
        <p:txBody>
          <a:bodyPr>
            <a:noAutofit/>
          </a:bodyPr>
          <a:lstStyle/>
          <a:p>
            <a:r>
              <a:rPr lang="en-US" altLang="en-US" sz="1400" dirty="0" err="1"/>
              <a:t>Wir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stellen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Richtlinien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für</a:t>
            </a:r>
            <a:r>
              <a:rPr lang="en-US" altLang="en-US" sz="1400" dirty="0"/>
              <a:t> das </a:t>
            </a:r>
            <a:r>
              <a:rPr lang="en-US" altLang="en-US" sz="1400" dirty="0" err="1"/>
              <a:t>Geschäft</a:t>
            </a:r>
            <a:r>
              <a:rPr lang="en-US" altLang="en-US" sz="1400" dirty="0"/>
              <a:t> </a:t>
            </a:r>
            <a:r>
              <a:rPr lang="en-US" altLang="en-US" sz="1400" dirty="0" err="1"/>
              <a:t>zur</a:t>
            </a:r>
            <a:r>
              <a:rPr lang="en-US" altLang="en-US" sz="1400" dirty="0"/>
              <a:t> </a:t>
            </a:r>
            <a:r>
              <a:rPr lang="en-US" altLang="en-US" sz="1400" dirty="0" err="1"/>
              <a:t>Verfügung</a:t>
            </a:r>
            <a:r>
              <a:rPr lang="en-US" altLang="en-US" sz="1400" dirty="0"/>
              <a:t> </a:t>
            </a:r>
            <a:r>
              <a:rPr lang="en-US" sz="1400" b="1" dirty="0"/>
              <a:t>MPA - Member Policy Administration </a:t>
            </a:r>
            <a:r>
              <a:rPr lang="en-US" sz="1400" dirty="0" err="1"/>
              <a:t>Regeln</a:t>
            </a:r>
            <a:r>
              <a:rPr lang="en-US" sz="1400" dirty="0"/>
              <a:t>- und </a:t>
            </a:r>
            <a:r>
              <a:rPr lang="en-US" sz="1400" dirty="0" err="1"/>
              <a:t>Richtlinien</a:t>
            </a:r>
            <a:r>
              <a:rPr lang="en-US" sz="1400" dirty="0"/>
              <a:t> </a:t>
            </a:r>
            <a:r>
              <a:rPr lang="en-US" sz="1400" dirty="0" err="1"/>
              <a:t>für</a:t>
            </a:r>
            <a:r>
              <a:rPr lang="en-US" sz="1400" dirty="0"/>
              <a:t> </a:t>
            </a:r>
            <a:r>
              <a:rPr lang="en-US" sz="1400" dirty="0" err="1"/>
              <a:t>Mitglieder</a:t>
            </a:r>
            <a:r>
              <a:rPr lang="en-US" sz="1400" dirty="0"/>
              <a:t> </a:t>
            </a:r>
            <a:r>
              <a:rPr lang="en-US" sz="1400" dirty="0" err="1"/>
              <a:t>verfassen</a:t>
            </a:r>
            <a:r>
              <a:rPr lang="en-US" sz="1400" dirty="0"/>
              <a:t>, </a:t>
            </a:r>
            <a:r>
              <a:rPr lang="en-US" sz="1400" dirty="0" err="1"/>
              <a:t>Gesetzesrecherche</a:t>
            </a:r>
            <a:endParaRPr lang="en-US" sz="1400" dirty="0"/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</a:pPr>
            <a:r>
              <a:rPr lang="de-DE" sz="1400" dirty="0"/>
              <a:t>Schutz der Marke und der Geschäftsgelegenheit - durch Coaching,</a:t>
            </a:r>
            <a:br>
              <a:rPr lang="de-DE" sz="1400" dirty="0"/>
            </a:br>
            <a:r>
              <a:rPr lang="de-DE" sz="1400" dirty="0"/>
              <a:t>Bildung &amp; Sanktionen</a:t>
            </a:r>
          </a:p>
          <a:p>
            <a:pPr marL="0" indent="0">
              <a:buNone/>
              <a:defRPr/>
            </a:pPr>
            <a:r>
              <a:rPr lang="en-US" sz="1400" b="1" dirty="0"/>
              <a:t>MPC</a:t>
            </a:r>
          </a:p>
          <a:p>
            <a:pPr marL="0" indent="0">
              <a:buNone/>
              <a:defRPr/>
            </a:pPr>
            <a:r>
              <a:rPr lang="en-US" sz="1400" b="1" dirty="0"/>
              <a:t>Member Business Practices &amp; Compliance</a:t>
            </a:r>
            <a:endParaRPr lang="de-DE" sz="1400" dirty="0"/>
          </a:p>
          <a:p>
            <a:endParaRPr lang="en-US" altLang="en-US" sz="1400" dirty="0"/>
          </a:p>
          <a:p>
            <a:r>
              <a:rPr lang="en-US" altLang="en-US" sz="1400" dirty="0" err="1"/>
              <a:t>Wir</a:t>
            </a:r>
            <a:r>
              <a:rPr lang="en-US" altLang="en-US" sz="1400" dirty="0"/>
              <a:t> </a:t>
            </a:r>
            <a:r>
              <a:rPr lang="en-US" altLang="en-US" sz="1400" dirty="0" err="1"/>
              <a:t>bringen</a:t>
            </a:r>
            <a:r>
              <a:rPr lang="en-US" altLang="en-US" sz="1400" dirty="0"/>
              <a:t> dich auf den </a:t>
            </a:r>
            <a:r>
              <a:rPr lang="en-US" altLang="en-US" sz="1400" dirty="0" err="1"/>
              <a:t>richtigen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Weg</a:t>
            </a:r>
            <a:r>
              <a:rPr lang="en-US" altLang="en-US" sz="1400" dirty="0"/>
              <a:t> und </a:t>
            </a:r>
            <a:r>
              <a:rPr lang="en-US" altLang="en-US" sz="1400" dirty="0" err="1"/>
              <a:t>beschützen</a:t>
            </a:r>
            <a:r>
              <a:rPr lang="en-US" altLang="en-US" sz="1400" dirty="0"/>
              <a:t>  </a:t>
            </a:r>
            <a:r>
              <a:rPr lang="en-US" altLang="en-US" sz="1400" dirty="0" err="1"/>
              <a:t>zusammen</a:t>
            </a:r>
            <a:r>
              <a:rPr lang="en-US" altLang="en-US" sz="1400" dirty="0"/>
              <a:t> die </a:t>
            </a:r>
            <a:r>
              <a:rPr lang="en-US" altLang="en-US" sz="1400" dirty="0" err="1"/>
              <a:t>Marke</a:t>
            </a:r>
            <a:r>
              <a:rPr lang="en-US" altLang="en-US" sz="1400" dirty="0"/>
              <a:t> Herbalife Nutrition</a:t>
            </a:r>
          </a:p>
          <a:p>
            <a:r>
              <a:rPr lang="nl-NL" sz="1400" dirty="0"/>
              <a:t>Wir helfen dir externe gesetzliche Bestimmungen zu befolgen (EU-Gesetze / internationale / national Gesetze) und Verwarnungen zu umgehen</a:t>
            </a:r>
          </a:p>
          <a:p>
            <a:r>
              <a:rPr lang="nl-NL" sz="1400" dirty="0"/>
              <a:t>Damit bauen wir: größeres Vertrauen zu:</a:t>
            </a:r>
            <a:br>
              <a:rPr lang="nl-NL" sz="1400" dirty="0"/>
            </a:br>
            <a:r>
              <a:rPr lang="nl-NL" sz="1400" dirty="0"/>
              <a:t>- Investoren</a:t>
            </a:r>
            <a:br>
              <a:rPr lang="nl-NL" sz="1400" dirty="0"/>
            </a:br>
            <a:r>
              <a:rPr lang="nl-NL" sz="1400" dirty="0"/>
              <a:t>- Kunden</a:t>
            </a:r>
            <a:br>
              <a:rPr lang="nl-NL" sz="1400" dirty="0"/>
            </a:br>
            <a:r>
              <a:rPr lang="nl-NL" sz="1400" dirty="0"/>
              <a:t>- Dir selbst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077" y="31317"/>
            <a:ext cx="8301018" cy="499453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+mn-lt"/>
              </a:rPr>
              <a:t>Warum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brauchst</a:t>
            </a:r>
            <a:r>
              <a:rPr lang="en-US" sz="2800" dirty="0">
                <a:latin typeface="+mn-lt"/>
              </a:rPr>
              <a:t> du </a:t>
            </a:r>
            <a:r>
              <a:rPr lang="en-US" sz="2800" dirty="0" err="1">
                <a:latin typeface="+mn-lt"/>
              </a:rPr>
              <a:t>uns</a:t>
            </a:r>
            <a:r>
              <a:rPr lang="en-US" sz="2800" dirty="0">
                <a:latin typeface="+mn-lt"/>
              </a:rPr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57373"/>
            <a:ext cx="2507940" cy="101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8412642">
            <a:off x="7284290" y="1621295"/>
            <a:ext cx="1189523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825" b="1" dirty="0" err="1">
                <a:latin typeface="Bradley Hand ITC" pitchFamily="66" charset="0"/>
                <a:cs typeface="Arial" charset="0"/>
              </a:rPr>
              <a:t>Richtlinien</a:t>
            </a:r>
            <a:endParaRPr lang="en-US" altLang="en-US" sz="825" b="1" dirty="0">
              <a:latin typeface="Bradley Hand ITC" pitchFamily="66" charset="0"/>
              <a:cs typeface="Arial" charset="0"/>
            </a:endParaRPr>
          </a:p>
          <a:p>
            <a:pPr algn="ctr"/>
            <a:endParaRPr lang="en-US" altLang="en-US" b="1" dirty="0">
              <a:latin typeface="Bradley Hand ITC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436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504</Words>
  <Application>Microsoft Office PowerPoint</Application>
  <PresentationFormat>Bildschirmpräsentation (16:9)</PresentationFormat>
  <Paragraphs>112</Paragraphs>
  <Slides>14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Bradley Hand ITC</vt:lpstr>
      <vt:lpstr>Calibri</vt:lpstr>
      <vt:lpstr>1_Office Theme</vt:lpstr>
      <vt:lpstr>Custom Design</vt:lpstr>
      <vt:lpstr>PowerPoint-Präsentation</vt:lpstr>
      <vt:lpstr>PowerPoint-Präsentation</vt:lpstr>
      <vt:lpstr>Belegerteilungs- &amp; Registrierkassenpflicht</vt:lpstr>
      <vt:lpstr>PowerPoint-Präsentation</vt:lpstr>
      <vt:lpstr>PowerPoint-Präsentation</vt:lpstr>
      <vt:lpstr>Nützliche Links/Formulare</vt:lpstr>
      <vt:lpstr>PowerPoint-Präsentation</vt:lpstr>
      <vt:lpstr>PowerPoint-Präsentation</vt:lpstr>
      <vt:lpstr>Warum brauchst du uns?</vt:lpstr>
      <vt:lpstr>Entwicklung der Regeln und Richtlinien</vt:lpstr>
      <vt:lpstr>Entwicklung der Regeln und Richtlinien</vt:lpstr>
      <vt:lpstr>Entwicklung der Regeln und Richtlinien</vt:lpstr>
      <vt:lpstr>Teamarbeit</vt:lpstr>
      <vt:lpstr>Trete mit uns in Kontakt und wir helfen dir!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 User</dc:creator>
  <cp:lastModifiedBy>Fredi Jahnig</cp:lastModifiedBy>
  <cp:revision>293</cp:revision>
  <cp:lastPrinted>2014-04-08T22:09:19Z</cp:lastPrinted>
  <dcterms:created xsi:type="dcterms:W3CDTF">2010-06-15T17:14:06Z</dcterms:created>
  <dcterms:modified xsi:type="dcterms:W3CDTF">2019-01-30T11:41:05Z</dcterms:modified>
</cp:coreProperties>
</file>