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19" r:id="rId1"/>
  </p:sldMasterIdLst>
  <p:notesMasterIdLst>
    <p:notesMasterId r:id="rId31"/>
  </p:notesMasterIdLst>
  <p:handoutMasterIdLst>
    <p:handoutMasterId r:id="rId32"/>
  </p:handoutMasterIdLst>
  <p:sldIdLst>
    <p:sldId id="271" r:id="rId2"/>
    <p:sldId id="313" r:id="rId3"/>
    <p:sldId id="282" r:id="rId4"/>
    <p:sldId id="284" r:id="rId5"/>
    <p:sldId id="280" r:id="rId6"/>
    <p:sldId id="294" r:id="rId7"/>
    <p:sldId id="292" r:id="rId8"/>
    <p:sldId id="296" r:id="rId9"/>
    <p:sldId id="297" r:id="rId10"/>
    <p:sldId id="298" r:id="rId11"/>
    <p:sldId id="288" r:id="rId12"/>
    <p:sldId id="314" r:id="rId13"/>
    <p:sldId id="301" r:id="rId14"/>
    <p:sldId id="300" r:id="rId15"/>
    <p:sldId id="303" r:id="rId16"/>
    <p:sldId id="304" r:id="rId17"/>
    <p:sldId id="305" r:id="rId18"/>
    <p:sldId id="306" r:id="rId19"/>
    <p:sldId id="307" r:id="rId20"/>
    <p:sldId id="302" r:id="rId21"/>
    <p:sldId id="309" r:id="rId22"/>
    <p:sldId id="310" r:id="rId23"/>
    <p:sldId id="311" r:id="rId24"/>
    <p:sldId id="287" r:id="rId25"/>
    <p:sldId id="315" r:id="rId26"/>
    <p:sldId id="279" r:id="rId27"/>
    <p:sldId id="285" r:id="rId28"/>
    <p:sldId id="289" r:id="rId29"/>
    <p:sldId id="290" r:id="rId30"/>
  </p:sldIdLst>
  <p:sldSz cx="9144000" cy="5143500" type="screen16x9"/>
  <p:notesSz cx="6645275" cy="97758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96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9" userDrawn="1">
          <p15:clr>
            <a:srgbClr val="A4A3A4"/>
          </p15:clr>
        </p15:guide>
        <p15:guide id="2" pos="209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0200"/>
    <a:srgbClr val="D70200"/>
    <a:srgbClr val="0092D2"/>
    <a:srgbClr val="63AF34"/>
    <a:srgbClr val="3333CC"/>
    <a:srgbClr val="FFFFFF"/>
    <a:srgbClr val="73C1E1"/>
    <a:srgbClr val="2C2927"/>
    <a:srgbClr val="36A7E0"/>
    <a:srgbClr val="C40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658" y="509"/>
      </p:cViewPr>
      <p:guideLst>
        <p:guide orient="horz" pos="2196"/>
        <p:guide pos="2928"/>
      </p:guideLst>
    </p:cSldViewPr>
  </p:slideViewPr>
  <p:outlineViewPr>
    <p:cViewPr>
      <p:scale>
        <a:sx n="33" d="100"/>
        <a:sy n="33" d="100"/>
      </p:scale>
      <p:origin x="0" y="14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4" d="100"/>
          <a:sy n="114" d="100"/>
        </p:scale>
        <p:origin x="-1722" y="-96"/>
      </p:cViewPr>
      <p:guideLst>
        <p:guide orient="horz" pos="3079"/>
        <p:guide pos="209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9619" cy="48879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64503" y="0"/>
            <a:ext cx="2879619" cy="48879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BED884-6CBC-AC48-9690-D96FFAE3D3E5}" type="datetime1">
              <a:rPr lang="en-US"/>
              <a:pPr>
                <a:defRPr/>
              </a:pPr>
              <a:t>1/31/2018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4772"/>
            <a:ext cx="2879619" cy="48879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64503" y="9284772"/>
            <a:ext cx="2879619" cy="48879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FCBF3E-03D2-804C-8F46-18661F62A32F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65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9619" cy="48879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4503" y="0"/>
            <a:ext cx="2879619" cy="48879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6D829C-0DE0-EF43-BF53-5045AA30A727}" type="datetime1">
              <a:rPr lang="en-US"/>
              <a:pPr>
                <a:defRPr/>
              </a:pPr>
              <a:t>1/31/2018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33425"/>
            <a:ext cx="6515100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4528" y="4643517"/>
            <a:ext cx="5316220" cy="439912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4772"/>
            <a:ext cx="2879619" cy="48879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4503" y="9284772"/>
            <a:ext cx="2879619" cy="48879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5A0909E-BC08-9340-8C18-ACF73C5D8E6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23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+ Hydrate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E13B0-E218-434D-BF23-D298607D024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75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 userDrawn="1"/>
        </p:nvSpPr>
        <p:spPr bwMode="auto">
          <a:xfrm>
            <a:off x="-68263" y="-635000"/>
            <a:ext cx="1841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/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2016 HL-Nutrition LOCK-UP 368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3" y="4442164"/>
            <a:ext cx="1574573" cy="32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39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14800" y="1200153"/>
            <a:ext cx="4191000" cy="304799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14404" y="1200152"/>
            <a:ext cx="1404143" cy="144014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82061" y="1200152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914404" y="2808005"/>
            <a:ext cx="1404143" cy="144014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482061" y="2808005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49555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99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4410"/>
            <a:ext cx="7467600" cy="287760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472015"/>
            <a:ext cx="7467600" cy="857250"/>
          </a:xfrm>
        </p:spPr>
        <p:txBody>
          <a:bodyPr/>
          <a:lstStyle>
            <a:lvl1pPr>
              <a:defRPr sz="2800"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842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619250" y="1200150"/>
            <a:ext cx="5905500" cy="2590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61980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617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9643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No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953521" y="543279"/>
            <a:ext cx="7249739" cy="774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953520" y="1422400"/>
            <a:ext cx="7249740" cy="2609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5724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-68263" y="-635000"/>
            <a:ext cx="18415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00151"/>
            <a:ext cx="746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8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200151"/>
            <a:ext cx="365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648200" y="1200151"/>
            <a:ext cx="365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55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14800" y="1200153"/>
            <a:ext cx="4191000" cy="304799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14400" y="1200150"/>
            <a:ext cx="2971800" cy="30480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4959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14800" y="1200153"/>
            <a:ext cx="4191000" cy="304799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14404" y="1200152"/>
            <a:ext cx="1404143" cy="1440147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82061" y="1200152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914404" y="2808005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2482061" y="2808005"/>
            <a:ext cx="1404143" cy="1440147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7981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4410"/>
            <a:ext cx="7467600" cy="287760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472015"/>
            <a:ext cx="7467600" cy="857250"/>
          </a:xfrm>
        </p:spPr>
        <p:txBody>
          <a:bodyPr/>
          <a:lstStyle>
            <a:lvl1pPr>
              <a:defRPr sz="2800" b="1" i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011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619250" y="1200150"/>
            <a:ext cx="5905500" cy="2590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52554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857250"/>
          </a:xfrm>
        </p:spPr>
        <p:txBody>
          <a:bodyPr/>
          <a:lstStyle>
            <a:lvl1pPr>
              <a:defRPr sz="34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38200" y="1200151"/>
            <a:ext cx="365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648200" y="1200151"/>
            <a:ext cx="3657600" cy="3124200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7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114800" y="1200153"/>
            <a:ext cx="4191000" cy="3047999"/>
          </a:xfrm>
        </p:spPr>
        <p:txBody>
          <a:bodyPr/>
          <a:lstStyle>
            <a:lvl1pPr>
              <a:spcBef>
                <a:spcPts val="700"/>
              </a:spcBef>
              <a:spcAft>
                <a:spcPts val="0"/>
              </a:spcAft>
              <a:defRPr sz="3000"/>
            </a:lvl1pPr>
            <a:lvl2pPr marL="740664" indent="-320040">
              <a:spcBef>
                <a:spcPts val="200"/>
              </a:spcBef>
              <a:spcAft>
                <a:spcPts val="250"/>
              </a:spcAft>
              <a:defRPr sz="2800"/>
            </a:lvl2pPr>
            <a:lvl3pPr marL="1051560">
              <a:spcBef>
                <a:spcPts val="200"/>
              </a:spcBef>
              <a:spcAft>
                <a:spcPts val="250"/>
              </a:spcAft>
              <a:defRPr sz="2600"/>
            </a:lvl3pPr>
            <a:lvl4pPr marL="1417320" indent="-274320">
              <a:spcBef>
                <a:spcPts val="200"/>
              </a:spcBef>
              <a:spcAft>
                <a:spcPts val="250"/>
              </a:spcAft>
              <a:defRPr sz="2400"/>
            </a:lvl4pPr>
            <a:lvl5pPr marL="1719072" indent="-274320">
              <a:spcBef>
                <a:spcPts val="200"/>
              </a:spcBef>
              <a:spcAft>
                <a:spcPts val="250"/>
              </a:spcAft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14400" y="1200150"/>
            <a:ext cx="2971800" cy="3048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927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7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1" y="4281130"/>
            <a:ext cx="7477158" cy="642938"/>
          </a:xfrm>
          <a:prstGeom prst="rect">
            <a:avLst/>
          </a:pr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2016_TriHN_Primary_WO.pn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3" y="4442165"/>
            <a:ext cx="1574573" cy="320869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7541371" y="4281130"/>
            <a:ext cx="1602629" cy="642938"/>
          </a:xfrm>
          <a:prstGeom prst="rect">
            <a:avLst/>
          </a:prstGeom>
          <a:solidFill>
            <a:srgbClr val="0092D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66700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	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548506" y="4439019"/>
            <a:ext cx="1595494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200" b="1" dirty="0">
                <a:solidFill>
                  <a:schemeClr val="bg1"/>
                </a:solidFill>
              </a:rPr>
              <a:t>KICKOFF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7" r:id="rId13"/>
    <p:sldLayoutId id="2147484328" r:id="rId14"/>
    <p:sldLayoutId id="2147484329" r:id="rId1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6.png"/><Relationship Id="rId2" Type="http://schemas.openxmlformats.org/officeDocument/2006/relationships/image" Target="../media/image33.pn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microsoft.com/office/2007/relationships/hdphoto" Target="../media/hdphoto2.wdp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19.emf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wmf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37.png"/><Relationship Id="rId26" Type="http://schemas.openxmlformats.org/officeDocument/2006/relationships/image" Target="../media/image49.png"/><Relationship Id="rId3" Type="http://schemas.openxmlformats.org/officeDocument/2006/relationships/image" Target="../media/image34.png"/><Relationship Id="rId21" Type="http://schemas.openxmlformats.org/officeDocument/2006/relationships/image" Target="../media/image50.png"/><Relationship Id="rId7" Type="http://schemas.openxmlformats.org/officeDocument/2006/relationships/image" Target="../media/image42.png"/><Relationship Id="rId12" Type="http://schemas.microsoft.com/office/2007/relationships/hdphoto" Target="../media/hdphoto1.wdp"/><Relationship Id="rId17" Type="http://schemas.openxmlformats.org/officeDocument/2006/relationships/image" Target="../media/image47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20" Type="http://schemas.openxmlformats.org/officeDocument/2006/relationships/image" Target="../media/image46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33.png"/><Relationship Id="rId24" Type="http://schemas.openxmlformats.org/officeDocument/2006/relationships/image" Target="../media/image53.png"/><Relationship Id="rId5" Type="http://schemas.openxmlformats.org/officeDocument/2006/relationships/image" Target="../media/image43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6.png"/><Relationship Id="rId10" Type="http://schemas.openxmlformats.org/officeDocument/2006/relationships/image" Target="../media/image48.png"/><Relationship Id="rId19" Type="http://schemas.openxmlformats.org/officeDocument/2006/relationships/image" Target="../media/image38.png"/><Relationship Id="rId4" Type="http://schemas.openxmlformats.org/officeDocument/2006/relationships/image" Target="../media/image45.png"/><Relationship Id="rId9" Type="http://schemas.openxmlformats.org/officeDocument/2006/relationships/image" Target="../media/image36.png"/><Relationship Id="rId14" Type="http://schemas.openxmlformats.org/officeDocument/2006/relationships/image" Target="../media/image40.png"/><Relationship Id="rId22" Type="http://schemas.openxmlformats.org/officeDocument/2006/relationships/image" Target="../media/image51.png"/><Relationship Id="rId27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www.hlfaustra.inf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penclipart.org/detail/28688" TargetMode="Externa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6C3789D-4B1D-42D9-86F6-D9C978729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9" y="301490"/>
            <a:ext cx="3505886" cy="3611484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2ADD2A30-69F6-41BF-9324-A6A454A69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749" y="1430716"/>
            <a:ext cx="5108051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 dirty="0"/>
              <a:t>Fredi Jahnig</a:t>
            </a:r>
          </a:p>
          <a:p>
            <a:pPr eaLnBrk="1" hangingPunct="1"/>
            <a:r>
              <a:rPr lang="en-US" sz="2100" dirty="0"/>
              <a:t>Senior Executive Presidents Team &amp; 15K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BE07E-B854-441F-AD66-3767BB3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Volumenkalkulation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BA54D0-4FBF-4DF6-ADF3-4925EFCA8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18" y="1430484"/>
            <a:ext cx="2466109" cy="3124200"/>
          </a:xfrm>
        </p:spPr>
        <p:txBody>
          <a:bodyPr/>
          <a:lstStyle/>
          <a:p>
            <a:pPr marL="0" indent="0">
              <a:buNone/>
            </a:pPr>
            <a:r>
              <a:rPr lang="de-DE" sz="2800" dirty="0"/>
              <a:t>F1 Shake</a:t>
            </a:r>
            <a:br>
              <a:rPr lang="de-DE" sz="2800" dirty="0"/>
            </a:br>
            <a:r>
              <a:rPr lang="de-DE" sz="2800" dirty="0" err="1"/>
              <a:t>Thermojetics</a:t>
            </a:r>
            <a:br>
              <a:rPr lang="de-DE" sz="2800" dirty="0"/>
            </a:br>
            <a:r>
              <a:rPr lang="de-DE" sz="2800" dirty="0"/>
              <a:t>Aloe Mango 	</a:t>
            </a:r>
            <a:br>
              <a:rPr lang="de-DE" sz="2800" dirty="0"/>
            </a:br>
            <a:r>
              <a:rPr lang="de-DE" sz="2800" b="1" dirty="0"/>
              <a:t>68,85 VP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439D2EC-D02C-43A0-80CB-936B5A135D7F}"/>
              </a:ext>
            </a:extLst>
          </p:cNvPr>
          <p:cNvSpPr/>
          <p:nvPr/>
        </p:nvSpPr>
        <p:spPr>
          <a:xfrm>
            <a:off x="3789216" y="1430484"/>
            <a:ext cx="507076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800" dirty="0"/>
              <a:t>Vitamin &amp; Mineral </a:t>
            </a:r>
            <a:r>
              <a:rPr lang="de-DE" sz="2800" dirty="0" err="1"/>
              <a:t>Complex</a:t>
            </a:r>
            <a:br>
              <a:rPr lang="de-DE" sz="2800" dirty="0"/>
            </a:br>
            <a:r>
              <a:rPr lang="de-DE" sz="2800" dirty="0"/>
              <a:t>Beta Heart</a:t>
            </a:r>
            <a:br>
              <a:rPr lang="de-DE" sz="2800" dirty="0"/>
            </a:br>
            <a:r>
              <a:rPr lang="de-DE" sz="2800" dirty="0" err="1"/>
              <a:t>Herbalifeline</a:t>
            </a:r>
            <a:r>
              <a:rPr lang="de-DE" sz="2800" dirty="0"/>
              <a:t> MAX </a:t>
            </a:r>
            <a:br>
              <a:rPr lang="de-DE" sz="2800" dirty="0"/>
            </a:br>
            <a:r>
              <a:rPr lang="de-DE" sz="2800" dirty="0"/>
              <a:t>Protein Drink Mix </a:t>
            </a:r>
            <a:br>
              <a:rPr lang="de-DE" sz="2800" dirty="0"/>
            </a:br>
            <a:r>
              <a:rPr lang="de-DE" sz="2800" b="1" dirty="0"/>
              <a:t>91,90 VP</a:t>
            </a:r>
          </a:p>
          <a:p>
            <a:pPr marL="0" indent="0">
              <a:buNone/>
            </a:pP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285686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2711" y="1403412"/>
            <a:ext cx="889739" cy="1430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5"/>
          <p:cNvGrpSpPr/>
          <p:nvPr/>
        </p:nvGrpSpPr>
        <p:grpSpPr>
          <a:xfrm>
            <a:off x="598413" y="3835393"/>
            <a:ext cx="1416997" cy="205563"/>
            <a:chOff x="7195075" y="3846553"/>
            <a:chExt cx="1416997" cy="205563"/>
          </a:xfrm>
        </p:grpSpPr>
        <p:pic>
          <p:nvPicPr>
            <p:cNvPr id="38" name="Picture 37" descr="WYBN_Catergories_HYDRATIO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075" y="3846553"/>
              <a:ext cx="1416997" cy="205563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7195075" y="3846554"/>
              <a:ext cx="259744" cy="199550"/>
            </a:xfrm>
            <a:prstGeom prst="ellipse">
              <a:avLst/>
            </a:prstGeom>
            <a:solidFill>
              <a:srgbClr val="00BBF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29176" y="3544503"/>
            <a:ext cx="1336811" cy="199550"/>
            <a:chOff x="629176" y="3917832"/>
            <a:chExt cx="1336811" cy="19955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76" y="3921346"/>
              <a:ext cx="1336811" cy="193932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629176" y="3917832"/>
              <a:ext cx="259744" cy="199550"/>
            </a:xfrm>
            <a:prstGeom prst="ellipse">
              <a:avLst/>
            </a:prstGeom>
            <a:solidFill>
              <a:srgbClr val="83C93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1"/>
          <p:cNvGrpSpPr/>
          <p:nvPr/>
        </p:nvGrpSpPr>
        <p:grpSpPr>
          <a:xfrm>
            <a:off x="592967" y="3289905"/>
            <a:ext cx="1333261" cy="199550"/>
            <a:chOff x="592967" y="3289905"/>
            <a:chExt cx="1333261" cy="19955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974" y="3289905"/>
              <a:ext cx="1309254" cy="189934"/>
            </a:xfrm>
            <a:prstGeom prst="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592967" y="3289905"/>
              <a:ext cx="259744" cy="199550"/>
            </a:xfrm>
            <a:prstGeom prst="ellipse">
              <a:avLst/>
            </a:prstGeom>
            <a:solidFill>
              <a:srgbClr val="612A8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6" name="Picture 2" descr="S:\Marketing\Creative Services\01_Product Photography\02_Weight Management\Herbal Aloe Concentrate\PNG\UK_EI_SF_GE_AU_IC\0006_UK.EI.SF.GE.AU.IC_Herbal Aloe_High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7" y="1933727"/>
            <a:ext cx="1264201" cy="126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:\Marketing\Creative Services\01_Product Photography\02_Weight Management\Instant Herbal Beverage (Thermojetics)\PNG\Original 100g\UK_EI_IC\0106_UK.EI.IC_Original 100g_High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949" y="2090723"/>
            <a:ext cx="945343" cy="9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lus 14"/>
          <p:cNvSpPr/>
          <p:nvPr/>
        </p:nvSpPr>
        <p:spPr>
          <a:xfrm>
            <a:off x="2329533" y="2363477"/>
            <a:ext cx="308468" cy="333146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9BBB59"/>
              </a:solidFill>
            </a:endParaRPr>
          </a:p>
        </p:txBody>
      </p:sp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014" y="1640117"/>
            <a:ext cx="489129" cy="723360"/>
          </a:xfrm>
          <a:prstGeom prst="rect">
            <a:avLst/>
          </a:prstGeom>
        </p:spPr>
      </p:pic>
      <p:pic>
        <p:nvPicPr>
          <p:cNvPr id="19" name="Picture 18" descr="Screen Clippi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7"/>
          <a:stretch/>
        </p:blipFill>
        <p:spPr>
          <a:xfrm>
            <a:off x="2793682" y="2407449"/>
            <a:ext cx="375537" cy="667878"/>
          </a:xfrm>
          <a:prstGeom prst="rect">
            <a:avLst/>
          </a:prstGeom>
        </p:spPr>
      </p:pic>
      <p:grpSp>
        <p:nvGrpSpPr>
          <p:cNvPr id="7" name="Group 19"/>
          <p:cNvGrpSpPr/>
          <p:nvPr/>
        </p:nvGrpSpPr>
        <p:grpSpPr>
          <a:xfrm>
            <a:off x="2220161" y="3445485"/>
            <a:ext cx="1437911" cy="445688"/>
            <a:chOff x="2089976" y="3682620"/>
            <a:chExt cx="1437911" cy="445688"/>
          </a:xfrm>
        </p:grpSpPr>
        <p:grpSp>
          <p:nvGrpSpPr>
            <p:cNvPr id="8" name="Group 20"/>
            <p:cNvGrpSpPr/>
            <p:nvPr/>
          </p:nvGrpSpPr>
          <p:grpSpPr>
            <a:xfrm>
              <a:off x="2089976" y="3921346"/>
              <a:ext cx="1426631" cy="206962"/>
              <a:chOff x="2089976" y="3921346"/>
              <a:chExt cx="1426631" cy="206962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9976" y="3921346"/>
                <a:ext cx="1426631" cy="206962"/>
              </a:xfrm>
              <a:prstGeom prst="rect">
                <a:avLst/>
              </a:prstGeom>
            </p:spPr>
          </p:pic>
          <p:sp>
            <p:nvSpPr>
              <p:cNvPr id="27" name="Oval 26"/>
              <p:cNvSpPr/>
              <p:nvPr/>
            </p:nvSpPr>
            <p:spPr>
              <a:xfrm>
                <a:off x="2090289" y="3925052"/>
                <a:ext cx="259744" cy="199550"/>
              </a:xfrm>
              <a:prstGeom prst="ellipse">
                <a:avLst/>
              </a:prstGeom>
              <a:solidFill>
                <a:srgbClr val="99336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" name="Group 22"/>
            <p:cNvGrpSpPr/>
            <p:nvPr/>
          </p:nvGrpSpPr>
          <p:grpSpPr>
            <a:xfrm>
              <a:off x="2090289" y="3682620"/>
              <a:ext cx="1437598" cy="208553"/>
              <a:chOff x="2090289" y="3670745"/>
              <a:chExt cx="1437598" cy="20855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0289" y="3670745"/>
                <a:ext cx="1437598" cy="208553"/>
              </a:xfrm>
              <a:prstGeom prst="rect">
                <a:avLst/>
              </a:prstGeom>
            </p:spPr>
          </p:pic>
          <p:sp>
            <p:nvSpPr>
              <p:cNvPr id="25" name="Oval 24"/>
              <p:cNvSpPr/>
              <p:nvPr/>
            </p:nvSpPr>
            <p:spPr>
              <a:xfrm>
                <a:off x="2100052" y="3675246"/>
                <a:ext cx="259744" cy="199550"/>
              </a:xfrm>
              <a:prstGeom prst="ellipse">
                <a:avLst/>
              </a:prstGeom>
              <a:solidFill>
                <a:srgbClr val="C40062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0" name="Group 27"/>
          <p:cNvGrpSpPr/>
          <p:nvPr/>
        </p:nvGrpSpPr>
        <p:grpSpPr>
          <a:xfrm>
            <a:off x="3934655" y="3532842"/>
            <a:ext cx="1376467" cy="205902"/>
            <a:chOff x="3674911" y="3807293"/>
            <a:chExt cx="1376467" cy="20590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911" y="3813510"/>
              <a:ext cx="1376467" cy="199685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3674911" y="3807293"/>
              <a:ext cx="259744" cy="1995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Plus 30"/>
          <p:cNvSpPr/>
          <p:nvPr/>
        </p:nvSpPr>
        <p:spPr>
          <a:xfrm>
            <a:off x="3503838" y="2371681"/>
            <a:ext cx="308468" cy="333146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9BBB59"/>
              </a:solidFill>
            </a:endParaRP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4655" y="2206992"/>
            <a:ext cx="1096339" cy="66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34"/>
          <p:cNvGrpSpPr/>
          <p:nvPr/>
        </p:nvGrpSpPr>
        <p:grpSpPr>
          <a:xfrm>
            <a:off x="5490753" y="3533118"/>
            <a:ext cx="1417935" cy="205626"/>
            <a:chOff x="5490249" y="3819201"/>
            <a:chExt cx="1417935" cy="205626"/>
          </a:xfrm>
        </p:grpSpPr>
        <p:pic>
          <p:nvPicPr>
            <p:cNvPr id="36" name="Picture 35" descr="WYBN_Catergories_FIBRE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0753" y="3819201"/>
              <a:ext cx="1417431" cy="205626"/>
            </a:xfrm>
            <a:prstGeom prst="rect">
              <a:avLst/>
            </a:prstGeom>
          </p:spPr>
        </p:pic>
        <p:sp>
          <p:nvSpPr>
            <p:cNvPr id="37" name="Oval 36"/>
            <p:cNvSpPr/>
            <p:nvPr/>
          </p:nvSpPr>
          <p:spPr>
            <a:xfrm>
              <a:off x="5490249" y="3825277"/>
              <a:ext cx="259744" cy="199550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Plus 38"/>
          <p:cNvSpPr/>
          <p:nvPr/>
        </p:nvSpPr>
        <p:spPr>
          <a:xfrm>
            <a:off x="5311122" y="2426013"/>
            <a:ext cx="308468" cy="333146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9BBB59"/>
              </a:solidFill>
            </a:endParaRPr>
          </a:p>
        </p:txBody>
      </p:sp>
      <p:pic>
        <p:nvPicPr>
          <p:cNvPr id="40" name="Picture 4" descr="S:\Marketing\Creative Services\01_Product Photography\04_Targeted Nutrition\Beta heart\PNG\AU_GE_FR_SZ\0267_AU.GE.FR.SZ_Betaheart_High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671" y="2237449"/>
            <a:ext cx="1067260" cy="106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945" y="1494161"/>
            <a:ext cx="724712" cy="75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Plus 41"/>
          <p:cNvSpPr/>
          <p:nvPr/>
        </p:nvSpPr>
        <p:spPr>
          <a:xfrm>
            <a:off x="6930931" y="2396821"/>
            <a:ext cx="308468" cy="333146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9BBB59"/>
              </a:solidFill>
            </a:endParaRPr>
          </a:p>
        </p:txBody>
      </p:sp>
      <p:grpSp>
        <p:nvGrpSpPr>
          <p:cNvPr id="12" name="Group 42"/>
          <p:cNvGrpSpPr/>
          <p:nvPr/>
        </p:nvGrpSpPr>
        <p:grpSpPr>
          <a:xfrm>
            <a:off x="7239399" y="3533169"/>
            <a:ext cx="1177070" cy="212947"/>
            <a:chOff x="5155162" y="3323646"/>
            <a:chExt cx="1434685" cy="212947"/>
          </a:xfrm>
        </p:grpSpPr>
        <p:pic>
          <p:nvPicPr>
            <p:cNvPr id="46" name="Picture 45" descr="WYBN_Catergories_PHYTONUTRIENTS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5162" y="3328465"/>
              <a:ext cx="1434685" cy="208128"/>
            </a:xfrm>
            <a:prstGeom prst="rect">
              <a:avLst/>
            </a:prstGeom>
          </p:spPr>
        </p:pic>
        <p:sp>
          <p:nvSpPr>
            <p:cNvPr id="47" name="Oval 46"/>
            <p:cNvSpPr/>
            <p:nvPr/>
          </p:nvSpPr>
          <p:spPr>
            <a:xfrm>
              <a:off x="5158573" y="3323646"/>
              <a:ext cx="259744" cy="199550"/>
            </a:xfrm>
            <a:prstGeom prst="ellipse">
              <a:avLst/>
            </a:prstGeom>
            <a:solidFill>
              <a:srgbClr val="00A69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8" name="Picture 7" descr="S:\Marketing\Creative Services\01_Product Photography\04_Targeted Nutrition\Roseguard\PNG\UK_EI_IC\1524_UK_EI_IC_Rose Guard_High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99" y="2113563"/>
            <a:ext cx="735055" cy="73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/>
          <p:cNvCxnSpPr/>
          <p:nvPr/>
        </p:nvCxnSpPr>
        <p:spPr>
          <a:xfrm flipV="1">
            <a:off x="2220161" y="1318449"/>
            <a:ext cx="0" cy="1896530"/>
          </a:xfrm>
          <a:prstGeom prst="line">
            <a:avLst/>
          </a:prstGeom>
          <a:ln w="88900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itle 16"/>
          <p:cNvSpPr txBox="1">
            <a:spLocks/>
          </p:cNvSpPr>
          <p:nvPr/>
        </p:nvSpPr>
        <p:spPr bwMode="auto">
          <a:xfrm>
            <a:off x="114746" y="206375"/>
            <a:ext cx="881549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ＭＳ Ｐゴシック" pitchFamily="-65" charset="-128"/>
              </a:rPr>
              <a:t>Anpassung</a:t>
            </a:r>
            <a:r>
              <a:rPr kumimoji="0" lang="en-GB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ＭＳ Ｐゴシック" pitchFamily="-65" charset="-128"/>
              </a:rPr>
              <a:t> an </a:t>
            </a:r>
            <a:r>
              <a:rPr kumimoji="0" lang="en-GB" sz="3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ＭＳ Ｐゴシック" pitchFamily="-65" charset="-128"/>
              </a:rPr>
              <a:t>Priorität</a:t>
            </a:r>
            <a:r>
              <a:rPr kumimoji="0" lang="en-GB" sz="3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ＭＳ Ｐゴシック" pitchFamily="-65" charset="-128"/>
              </a:rPr>
              <a:t> &amp; Budget</a:t>
            </a:r>
          </a:p>
        </p:txBody>
      </p:sp>
    </p:spTree>
    <p:extLst>
      <p:ext uri="{BB962C8B-B14F-4D97-AF65-F5344CB8AC3E}">
        <p14:creationId xmlns:p14="http://schemas.microsoft.com/office/powerpoint/2010/main" val="2204482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BE07E-B854-441F-AD66-3767BB3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Volumenkalkulation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BA54D0-4FBF-4DF6-ADF3-4925EFCA8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18" y="1201884"/>
            <a:ext cx="2466109" cy="3124200"/>
          </a:xfrm>
        </p:spPr>
        <p:txBody>
          <a:bodyPr/>
          <a:lstStyle/>
          <a:p>
            <a:pPr marL="0" indent="0">
              <a:buNone/>
            </a:pPr>
            <a:r>
              <a:rPr lang="de-DE" sz="2800" dirty="0"/>
              <a:t>F1 Shake</a:t>
            </a:r>
            <a:br>
              <a:rPr lang="de-DE" sz="2800" dirty="0"/>
            </a:br>
            <a:r>
              <a:rPr lang="de-DE" sz="2800" dirty="0" err="1"/>
              <a:t>Thermojetics</a:t>
            </a:r>
            <a:br>
              <a:rPr lang="de-DE" sz="2800" dirty="0"/>
            </a:br>
            <a:r>
              <a:rPr lang="de-DE" sz="2800" dirty="0"/>
              <a:t>Aloe Mango 	</a:t>
            </a:r>
            <a:br>
              <a:rPr lang="de-DE" sz="2800" dirty="0"/>
            </a:br>
            <a:r>
              <a:rPr lang="de-DE" sz="2800" b="1" dirty="0"/>
              <a:t>68,85 VP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439D2EC-D02C-43A0-80CB-936B5A135D7F}"/>
              </a:ext>
            </a:extLst>
          </p:cNvPr>
          <p:cNvSpPr/>
          <p:nvPr/>
        </p:nvSpPr>
        <p:spPr>
          <a:xfrm>
            <a:off x="3789216" y="1201884"/>
            <a:ext cx="507076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800" dirty="0"/>
              <a:t>Vitamin &amp; Mineral </a:t>
            </a:r>
            <a:r>
              <a:rPr lang="de-DE" sz="2800" dirty="0" err="1"/>
              <a:t>Complex</a:t>
            </a:r>
            <a:br>
              <a:rPr lang="de-DE" sz="2800" dirty="0"/>
            </a:br>
            <a:r>
              <a:rPr lang="de-DE" sz="2800" dirty="0"/>
              <a:t>Beta Heart</a:t>
            </a:r>
            <a:br>
              <a:rPr lang="de-DE" sz="2800" dirty="0"/>
            </a:br>
            <a:r>
              <a:rPr lang="de-DE" sz="2800" dirty="0" err="1"/>
              <a:t>Herbalifeline</a:t>
            </a:r>
            <a:r>
              <a:rPr lang="de-DE" sz="2800" dirty="0"/>
              <a:t> MAX </a:t>
            </a:r>
            <a:br>
              <a:rPr lang="de-DE" sz="2800" dirty="0"/>
            </a:br>
            <a:r>
              <a:rPr lang="de-DE" sz="2800" dirty="0"/>
              <a:t>Protein Drink Mix </a:t>
            </a:r>
            <a:br>
              <a:rPr lang="de-DE" sz="2800" dirty="0"/>
            </a:br>
            <a:r>
              <a:rPr lang="de-DE" sz="2800" b="1" dirty="0"/>
              <a:t>91,90 VP</a:t>
            </a:r>
          </a:p>
          <a:p>
            <a:pPr marL="0" indent="0">
              <a:buNone/>
            </a:pPr>
            <a:endParaRPr lang="de-DE" sz="1400" b="1" dirty="0"/>
          </a:p>
          <a:p>
            <a:pPr marL="0" indent="0">
              <a:buNone/>
            </a:pPr>
            <a:r>
              <a:rPr lang="de-DE" sz="2800" b="1" dirty="0">
                <a:solidFill>
                  <a:srgbClr val="FF0000"/>
                </a:solidFill>
              </a:rPr>
              <a:t>Schnitt 45 VP</a:t>
            </a:r>
          </a:p>
        </p:txBody>
      </p:sp>
    </p:spTree>
    <p:extLst>
      <p:ext uri="{BB962C8B-B14F-4D97-AF65-F5344CB8AC3E}">
        <p14:creationId xmlns:p14="http://schemas.microsoft.com/office/powerpoint/2010/main" val="338893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BE07E-B854-441F-AD66-3767BB3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10 Kunden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BA54D0-4FBF-4DF6-ADF3-4925EFCA8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27" y="1201884"/>
            <a:ext cx="3013364" cy="3124200"/>
          </a:xfrm>
        </p:spPr>
        <p:txBody>
          <a:bodyPr/>
          <a:lstStyle/>
          <a:p>
            <a:pPr marL="0" indent="0">
              <a:buNone/>
            </a:pPr>
            <a:r>
              <a:rPr lang="de-DE" sz="2800" u="sng" dirty="0"/>
              <a:t>Nur Frühstück</a:t>
            </a:r>
          </a:p>
          <a:p>
            <a:pPr marL="0" indent="0">
              <a:buNone/>
            </a:pPr>
            <a:r>
              <a:rPr lang="de-DE" sz="2000" dirty="0"/>
              <a:t>(69 VP Programm)</a:t>
            </a:r>
            <a:br>
              <a:rPr lang="de-DE" sz="2800" dirty="0"/>
            </a:br>
            <a:endParaRPr lang="de-DE" sz="2800" dirty="0"/>
          </a:p>
          <a:p>
            <a:pPr marL="0" indent="0">
              <a:buNone/>
            </a:pPr>
            <a:r>
              <a:rPr lang="de-DE" sz="2800" b="1" dirty="0"/>
              <a:t>10 x 69 = 690 VP</a:t>
            </a:r>
          </a:p>
          <a:p>
            <a:pPr marL="0" indent="0">
              <a:buNone/>
            </a:pPr>
            <a:endParaRPr lang="de-DE" sz="2800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9497968-AC3A-4132-B47B-0CB8CB218183}"/>
              </a:ext>
            </a:extLst>
          </p:cNvPr>
          <p:cNvSpPr txBox="1">
            <a:spLocks/>
          </p:cNvSpPr>
          <p:nvPr/>
        </p:nvSpPr>
        <p:spPr bwMode="auto">
          <a:xfrm>
            <a:off x="3990109" y="1201884"/>
            <a:ext cx="4537364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700"/>
              </a:spcBef>
              <a:spcAft>
                <a:spcPts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0664" indent="-32004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051560" indent="-22860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417320" indent="-27432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1719072" indent="-27432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800" u="sng" dirty="0"/>
              <a:t>Personalisiert</a:t>
            </a:r>
          </a:p>
          <a:p>
            <a:pPr marL="0" indent="0">
              <a:buFont typeface="Arial" charset="0"/>
              <a:buNone/>
            </a:pPr>
            <a:r>
              <a:rPr lang="de-DE" sz="2000" dirty="0"/>
              <a:t>(69 VP + 45 VP = 114 VP Programm)</a:t>
            </a:r>
            <a:br>
              <a:rPr lang="de-DE" sz="2800" dirty="0"/>
            </a:br>
            <a:endParaRPr lang="de-DE" sz="2800" dirty="0"/>
          </a:p>
          <a:p>
            <a:pPr marL="0" indent="0">
              <a:buFont typeface="Arial" charset="0"/>
              <a:buNone/>
            </a:pPr>
            <a:r>
              <a:rPr lang="de-DE" sz="2800" b="1" dirty="0"/>
              <a:t>10 x 114 = 1140 VP</a:t>
            </a:r>
          </a:p>
          <a:p>
            <a:pPr marL="0" indent="0">
              <a:buFont typeface="Arial" charset="0"/>
              <a:buNone/>
            </a:pPr>
            <a:endParaRPr lang="de-DE" sz="2800" b="1" dirty="0"/>
          </a:p>
          <a:p>
            <a:pPr marL="0" indent="0">
              <a:buFont typeface="Arial" charset="0"/>
              <a:buNone/>
            </a:pP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3F61E28-26AC-45A1-B7CE-2E4E0EDED3C4}"/>
              </a:ext>
            </a:extLst>
          </p:cNvPr>
          <p:cNvSpPr txBox="1"/>
          <p:nvPr/>
        </p:nvSpPr>
        <p:spPr>
          <a:xfrm>
            <a:off x="0" y="3262745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>
                <a:solidFill>
                  <a:srgbClr val="FF0000"/>
                </a:solidFill>
              </a:rPr>
              <a:t>65 % </a:t>
            </a:r>
            <a:r>
              <a:rPr lang="de-DE" sz="2800" dirty="0">
                <a:solidFill>
                  <a:srgbClr val="FF0000"/>
                </a:solidFill>
              </a:rPr>
              <a:t>mehr Einkommen PLUS </a:t>
            </a:r>
            <a:br>
              <a:rPr lang="de-DE" sz="2800" dirty="0">
                <a:solidFill>
                  <a:srgbClr val="FF0000"/>
                </a:solidFill>
              </a:rPr>
            </a:br>
            <a:r>
              <a:rPr lang="de-DE" sz="2800" dirty="0">
                <a:solidFill>
                  <a:srgbClr val="FF0000"/>
                </a:solidFill>
              </a:rPr>
              <a:t>besseres Ergebnis für den Anwender 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0C178E8-7DA3-455A-AC09-58367EE89767}"/>
              </a:ext>
            </a:extLst>
          </p:cNvPr>
          <p:cNvCxnSpPr/>
          <p:nvPr/>
        </p:nvCxnSpPr>
        <p:spPr>
          <a:xfrm>
            <a:off x="3643745" y="1123950"/>
            <a:ext cx="0" cy="20141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BFDFB8AF-23E3-4FE2-BEA3-75641BF48AEF}"/>
              </a:ext>
            </a:extLst>
          </p:cNvPr>
          <p:cNvCxnSpPr>
            <a:cxnSpLocks/>
          </p:cNvCxnSpPr>
          <p:nvPr/>
        </p:nvCxnSpPr>
        <p:spPr>
          <a:xfrm>
            <a:off x="193964" y="3138055"/>
            <a:ext cx="8749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09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BE07E-B854-441F-AD66-3767BB3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2500 VP mit Anwendern (2300)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BA54D0-4FBF-4DF6-ADF3-4925EFCA8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18" y="1201884"/>
            <a:ext cx="2466109" cy="3124200"/>
          </a:xfrm>
        </p:spPr>
        <p:txBody>
          <a:bodyPr/>
          <a:lstStyle/>
          <a:p>
            <a:pPr marL="0" indent="0">
              <a:buNone/>
            </a:pPr>
            <a:r>
              <a:rPr lang="de-DE" sz="2800" u="sng" dirty="0"/>
              <a:t>Nur Frühstück</a:t>
            </a:r>
          </a:p>
          <a:p>
            <a:pPr marL="0" indent="0">
              <a:buNone/>
            </a:pPr>
            <a:r>
              <a:rPr lang="de-DE" sz="2000" dirty="0"/>
              <a:t>(69 VP Programm)</a:t>
            </a:r>
            <a:br>
              <a:rPr lang="de-DE" sz="2800" dirty="0"/>
            </a:br>
            <a:endParaRPr lang="de-DE" sz="2800" dirty="0"/>
          </a:p>
          <a:p>
            <a:pPr marL="0" indent="0">
              <a:buNone/>
            </a:pPr>
            <a:r>
              <a:rPr lang="de-DE" sz="2800" b="1" dirty="0"/>
              <a:t>33 Anwender</a:t>
            </a:r>
          </a:p>
          <a:p>
            <a:pPr marL="0" indent="0">
              <a:buNone/>
            </a:pPr>
            <a:endParaRPr lang="de-DE" sz="2800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9497968-AC3A-4132-B47B-0CB8CB218183}"/>
              </a:ext>
            </a:extLst>
          </p:cNvPr>
          <p:cNvSpPr txBox="1">
            <a:spLocks/>
          </p:cNvSpPr>
          <p:nvPr/>
        </p:nvSpPr>
        <p:spPr bwMode="auto">
          <a:xfrm>
            <a:off x="3990109" y="1201884"/>
            <a:ext cx="4537364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700"/>
              </a:spcBef>
              <a:spcAft>
                <a:spcPts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0664" indent="-32004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051560" indent="-22860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417320" indent="-27432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1719072" indent="-27432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800" u="sng" dirty="0"/>
              <a:t>Personalisiert</a:t>
            </a:r>
          </a:p>
          <a:p>
            <a:pPr marL="0" indent="0">
              <a:buFont typeface="Arial" charset="0"/>
              <a:buNone/>
            </a:pPr>
            <a:r>
              <a:rPr lang="de-DE" sz="2000" dirty="0"/>
              <a:t>(69 VP + 45 VP = 114 VP Programm)</a:t>
            </a:r>
            <a:br>
              <a:rPr lang="de-DE" sz="2800" dirty="0"/>
            </a:br>
            <a:endParaRPr lang="de-DE" sz="2800" dirty="0"/>
          </a:p>
          <a:p>
            <a:pPr marL="0" indent="0">
              <a:buFont typeface="Arial" charset="0"/>
              <a:buNone/>
            </a:pPr>
            <a:r>
              <a:rPr lang="de-DE" sz="2800" b="1" dirty="0"/>
              <a:t>20 Anwender</a:t>
            </a:r>
          </a:p>
          <a:p>
            <a:pPr marL="0" indent="0">
              <a:buFont typeface="Arial" charset="0"/>
              <a:buNone/>
            </a:pPr>
            <a:endParaRPr lang="de-DE" sz="2800" b="1" dirty="0"/>
          </a:p>
          <a:p>
            <a:pPr marL="0" indent="0">
              <a:buFont typeface="Arial" charset="0"/>
              <a:buNone/>
            </a:pPr>
            <a:endParaRPr lang="de-DE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CF23D397-E2B9-46AE-9EA7-383A423529E1}"/>
              </a:ext>
            </a:extLst>
          </p:cNvPr>
          <p:cNvCxnSpPr/>
          <p:nvPr/>
        </p:nvCxnSpPr>
        <p:spPr>
          <a:xfrm>
            <a:off x="3643745" y="1201884"/>
            <a:ext cx="0" cy="20141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5EA9EAF5-2567-4760-9981-FFFC47F204B9}"/>
              </a:ext>
            </a:extLst>
          </p:cNvPr>
          <p:cNvCxnSpPr>
            <a:cxnSpLocks/>
          </p:cNvCxnSpPr>
          <p:nvPr/>
        </p:nvCxnSpPr>
        <p:spPr>
          <a:xfrm>
            <a:off x="193964" y="3215989"/>
            <a:ext cx="8749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A111ACD6-49DF-4BDD-AA71-23E33C8181C3}"/>
              </a:ext>
            </a:extLst>
          </p:cNvPr>
          <p:cNvSpPr txBox="1"/>
          <p:nvPr/>
        </p:nvSpPr>
        <p:spPr>
          <a:xfrm>
            <a:off x="-3464" y="348073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Work smart not </a:t>
            </a:r>
            <a:r>
              <a:rPr lang="de-DE" sz="2800" b="1" dirty="0" err="1"/>
              <a:t>hard</a:t>
            </a:r>
            <a:r>
              <a:rPr lang="de-DE" sz="2800" b="1" dirty="0"/>
              <a:t> </a:t>
            </a:r>
            <a:r>
              <a:rPr lang="de-DE" sz="2800" b="1" dirty="0">
                <a:sym typeface="Wingdings" panose="05000000000000000000" pitchFamily="2" charset="2"/>
              </a:rPr>
              <a:t>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93293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BE07E-B854-441F-AD66-3767BB3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33 Anwender in der Traube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BA54D0-4FBF-4DF6-ADF3-4925EFCA8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6" y="1201884"/>
            <a:ext cx="3228105" cy="3124200"/>
          </a:xfrm>
        </p:spPr>
        <p:txBody>
          <a:bodyPr/>
          <a:lstStyle/>
          <a:p>
            <a:pPr marL="0" indent="0">
              <a:buNone/>
            </a:pPr>
            <a:r>
              <a:rPr lang="de-DE" sz="2800" u="sng" dirty="0"/>
              <a:t>Nur Frühstück</a:t>
            </a:r>
          </a:p>
          <a:p>
            <a:pPr marL="0" indent="0">
              <a:buNone/>
            </a:pPr>
            <a:r>
              <a:rPr lang="de-DE" sz="2000" dirty="0"/>
              <a:t>(69 VP Programm)</a:t>
            </a:r>
            <a:br>
              <a:rPr lang="de-DE" sz="2800" dirty="0"/>
            </a:br>
            <a:endParaRPr lang="de-DE" sz="2800" dirty="0"/>
          </a:p>
          <a:p>
            <a:pPr marL="0" indent="0">
              <a:buNone/>
            </a:pPr>
            <a:r>
              <a:rPr lang="de-DE" sz="2800" b="1" dirty="0"/>
              <a:t>33 x 69 = 2300 VP</a:t>
            </a:r>
          </a:p>
          <a:p>
            <a:pPr marL="0" indent="0">
              <a:buNone/>
            </a:pPr>
            <a:endParaRPr lang="de-DE" sz="2800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9497968-AC3A-4132-B47B-0CB8CB218183}"/>
              </a:ext>
            </a:extLst>
          </p:cNvPr>
          <p:cNvSpPr txBox="1">
            <a:spLocks/>
          </p:cNvSpPr>
          <p:nvPr/>
        </p:nvSpPr>
        <p:spPr bwMode="auto">
          <a:xfrm>
            <a:off x="3990109" y="1201884"/>
            <a:ext cx="4537364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700"/>
              </a:spcBef>
              <a:spcAft>
                <a:spcPts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0664" indent="-32004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051560" indent="-22860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417320" indent="-27432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1719072" indent="-27432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800" u="sng" dirty="0"/>
              <a:t>Personalisiert</a:t>
            </a:r>
          </a:p>
          <a:p>
            <a:pPr marL="0" indent="0">
              <a:buFont typeface="Arial" charset="0"/>
              <a:buNone/>
            </a:pPr>
            <a:r>
              <a:rPr lang="de-DE" sz="2000" dirty="0"/>
              <a:t>(69 VP + 45 VP = 114 VP Programm)</a:t>
            </a:r>
            <a:br>
              <a:rPr lang="de-DE" sz="2800" dirty="0"/>
            </a:br>
            <a:endParaRPr lang="de-DE" sz="2800" dirty="0"/>
          </a:p>
          <a:p>
            <a:pPr marL="0" indent="0">
              <a:buFont typeface="Arial" charset="0"/>
              <a:buNone/>
            </a:pPr>
            <a:r>
              <a:rPr lang="de-DE" sz="2800" b="1" dirty="0"/>
              <a:t>33 x 114 = 3760 VP</a:t>
            </a:r>
          </a:p>
          <a:p>
            <a:pPr marL="0" indent="0">
              <a:buFont typeface="Arial" charset="0"/>
              <a:buNone/>
            </a:pPr>
            <a:endParaRPr lang="de-DE" sz="2800" b="1" dirty="0"/>
          </a:p>
          <a:p>
            <a:pPr marL="0" indent="0">
              <a:buFont typeface="Arial" charset="0"/>
              <a:buNone/>
            </a:pP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3F61E28-26AC-45A1-B7CE-2E4E0EDED3C4}"/>
              </a:ext>
            </a:extLst>
          </p:cNvPr>
          <p:cNvSpPr txBox="1"/>
          <p:nvPr/>
        </p:nvSpPr>
        <p:spPr>
          <a:xfrm>
            <a:off x="0" y="3262745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/>
              <a:t>65 % </a:t>
            </a:r>
            <a:r>
              <a:rPr lang="de-DE" sz="2800" dirty="0"/>
              <a:t>mehr Einkommen PLUS </a:t>
            </a:r>
            <a:br>
              <a:rPr lang="de-DE" sz="2800" dirty="0"/>
            </a:br>
            <a:r>
              <a:rPr lang="de-DE" sz="2800" dirty="0"/>
              <a:t>besseres Ergebnis für den Anwender 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0C178E8-7DA3-455A-AC09-58367EE89767}"/>
              </a:ext>
            </a:extLst>
          </p:cNvPr>
          <p:cNvCxnSpPr/>
          <p:nvPr/>
        </p:nvCxnSpPr>
        <p:spPr>
          <a:xfrm>
            <a:off x="3643745" y="1123950"/>
            <a:ext cx="0" cy="20141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BFDFB8AF-23E3-4FE2-BEA3-75641BF48AEF}"/>
              </a:ext>
            </a:extLst>
          </p:cNvPr>
          <p:cNvCxnSpPr>
            <a:cxnSpLocks/>
          </p:cNvCxnSpPr>
          <p:nvPr/>
        </p:nvCxnSpPr>
        <p:spPr>
          <a:xfrm>
            <a:off x="193964" y="3138055"/>
            <a:ext cx="8749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55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BE07E-B854-441F-AD66-3767BB3F7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50 Anwender in der Traube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BA54D0-4FBF-4DF6-ADF3-4925EFCA8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6" y="1201884"/>
            <a:ext cx="3228105" cy="3124200"/>
          </a:xfrm>
        </p:spPr>
        <p:txBody>
          <a:bodyPr/>
          <a:lstStyle/>
          <a:p>
            <a:pPr marL="0" indent="0">
              <a:buNone/>
            </a:pPr>
            <a:r>
              <a:rPr lang="de-DE" sz="2800" u="sng" dirty="0"/>
              <a:t>Nur Frühstück</a:t>
            </a:r>
          </a:p>
          <a:p>
            <a:pPr marL="0" indent="0">
              <a:buNone/>
            </a:pPr>
            <a:r>
              <a:rPr lang="de-DE" sz="2000" dirty="0"/>
              <a:t>(69 VP Programm)</a:t>
            </a:r>
            <a:br>
              <a:rPr lang="de-DE" sz="2800" dirty="0"/>
            </a:br>
            <a:endParaRPr lang="de-DE" sz="2800" dirty="0"/>
          </a:p>
          <a:p>
            <a:pPr marL="0" indent="0">
              <a:buNone/>
            </a:pPr>
            <a:r>
              <a:rPr lang="de-DE" sz="2800" b="1" dirty="0"/>
              <a:t>50 x 69 = 3450 VP</a:t>
            </a:r>
          </a:p>
          <a:p>
            <a:pPr marL="0" indent="0">
              <a:buNone/>
            </a:pPr>
            <a:endParaRPr lang="de-DE" sz="2800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9497968-AC3A-4132-B47B-0CB8CB218183}"/>
              </a:ext>
            </a:extLst>
          </p:cNvPr>
          <p:cNvSpPr txBox="1">
            <a:spLocks/>
          </p:cNvSpPr>
          <p:nvPr/>
        </p:nvSpPr>
        <p:spPr bwMode="auto">
          <a:xfrm>
            <a:off x="3990109" y="1201884"/>
            <a:ext cx="4537364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700"/>
              </a:spcBef>
              <a:spcAft>
                <a:spcPts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0664" indent="-32004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051560" indent="-22860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417320" indent="-27432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1719072" indent="-27432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800" u="sng" dirty="0"/>
              <a:t>Personalisiert</a:t>
            </a:r>
          </a:p>
          <a:p>
            <a:pPr marL="0" indent="0">
              <a:buFont typeface="Arial" charset="0"/>
              <a:buNone/>
            </a:pPr>
            <a:r>
              <a:rPr lang="de-DE" sz="2000" dirty="0"/>
              <a:t>(69 VP + 45 VP = 114 VP Programm)</a:t>
            </a:r>
            <a:br>
              <a:rPr lang="de-DE" sz="2800" dirty="0"/>
            </a:br>
            <a:endParaRPr lang="de-DE" sz="2800" dirty="0"/>
          </a:p>
          <a:p>
            <a:pPr marL="0" indent="0">
              <a:buFont typeface="Arial" charset="0"/>
              <a:buNone/>
            </a:pPr>
            <a:r>
              <a:rPr lang="de-DE" sz="2800" b="1" dirty="0"/>
              <a:t>50 x 114 = 5700 VP</a:t>
            </a:r>
          </a:p>
          <a:p>
            <a:pPr marL="0" indent="0">
              <a:buFont typeface="Arial" charset="0"/>
              <a:buNone/>
            </a:pPr>
            <a:endParaRPr lang="de-DE" sz="2800" b="1" dirty="0"/>
          </a:p>
          <a:p>
            <a:pPr marL="0" indent="0">
              <a:buFont typeface="Arial" charset="0"/>
              <a:buNone/>
            </a:pP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3F61E28-26AC-45A1-B7CE-2E4E0EDED3C4}"/>
              </a:ext>
            </a:extLst>
          </p:cNvPr>
          <p:cNvSpPr txBox="1"/>
          <p:nvPr/>
        </p:nvSpPr>
        <p:spPr>
          <a:xfrm>
            <a:off x="0" y="3262745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Persönliches Volumen für AWT, 65% mehr Einkommen, zufriedenere Kunden &amp; aktivere Mitglieder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0C178E8-7DA3-455A-AC09-58367EE89767}"/>
              </a:ext>
            </a:extLst>
          </p:cNvPr>
          <p:cNvCxnSpPr/>
          <p:nvPr/>
        </p:nvCxnSpPr>
        <p:spPr>
          <a:xfrm>
            <a:off x="3643745" y="1123950"/>
            <a:ext cx="0" cy="20141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BFDFB8AF-23E3-4FE2-BEA3-75641BF48AEF}"/>
              </a:ext>
            </a:extLst>
          </p:cNvPr>
          <p:cNvCxnSpPr>
            <a:cxnSpLocks/>
          </p:cNvCxnSpPr>
          <p:nvPr/>
        </p:nvCxnSpPr>
        <p:spPr>
          <a:xfrm>
            <a:off x="193964" y="3138055"/>
            <a:ext cx="8749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7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BE07E-B854-441F-AD66-3767BB3F7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66700"/>
            <a:ext cx="9143998" cy="857250"/>
          </a:xfrm>
        </p:spPr>
        <p:txBody>
          <a:bodyPr/>
          <a:lstStyle/>
          <a:p>
            <a:r>
              <a:rPr lang="de-DE" dirty="0"/>
              <a:t>Was bedeutet das im Marketing Plan?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BA54D0-4FBF-4DF6-ADF3-4925EFCA8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83" y="1201884"/>
            <a:ext cx="3428983" cy="3124200"/>
          </a:xfrm>
        </p:spPr>
        <p:txBody>
          <a:bodyPr/>
          <a:lstStyle/>
          <a:p>
            <a:pPr marL="0" indent="0">
              <a:buNone/>
            </a:pPr>
            <a:r>
              <a:rPr lang="de-DE" sz="2800" u="sng" dirty="0"/>
              <a:t>Nur Frühstück</a:t>
            </a:r>
          </a:p>
          <a:p>
            <a:pPr marL="0" indent="0">
              <a:buNone/>
            </a:pPr>
            <a:r>
              <a:rPr lang="de-DE" sz="2000" dirty="0"/>
              <a:t>(69 VP Programm)</a:t>
            </a:r>
            <a:br>
              <a:rPr lang="de-DE" sz="2800" dirty="0"/>
            </a:br>
            <a:endParaRPr lang="de-DE" sz="2800" dirty="0"/>
          </a:p>
          <a:p>
            <a:pPr marL="0" indent="0">
              <a:buNone/>
            </a:pPr>
            <a:r>
              <a:rPr lang="de-DE" sz="2800" b="1" dirty="0"/>
              <a:t>WT = 33 Anwender</a:t>
            </a:r>
          </a:p>
          <a:p>
            <a:pPr marL="0" indent="0">
              <a:buNone/>
            </a:pPr>
            <a:endParaRPr lang="de-DE" sz="2800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9497968-AC3A-4132-B47B-0CB8CB218183}"/>
              </a:ext>
            </a:extLst>
          </p:cNvPr>
          <p:cNvSpPr txBox="1">
            <a:spLocks/>
          </p:cNvSpPr>
          <p:nvPr/>
        </p:nvSpPr>
        <p:spPr bwMode="auto">
          <a:xfrm>
            <a:off x="3990109" y="1201884"/>
            <a:ext cx="4537364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700"/>
              </a:spcBef>
              <a:spcAft>
                <a:spcPts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0664" indent="-32004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051560" indent="-22860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417320" indent="-27432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1719072" indent="-27432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800" u="sng" dirty="0"/>
              <a:t>Personalisiert</a:t>
            </a:r>
          </a:p>
          <a:p>
            <a:pPr marL="0" indent="0">
              <a:buFont typeface="Arial" charset="0"/>
              <a:buNone/>
            </a:pPr>
            <a:r>
              <a:rPr lang="de-DE" sz="2000" dirty="0"/>
              <a:t>(69 VP + 45 VP = 114 VP Programm)</a:t>
            </a:r>
            <a:br>
              <a:rPr lang="de-DE" sz="2800" dirty="0"/>
            </a:br>
            <a:endParaRPr lang="de-DE" sz="2800" dirty="0"/>
          </a:p>
          <a:p>
            <a:pPr marL="0" indent="0">
              <a:buFont typeface="Arial" charset="0"/>
              <a:buNone/>
            </a:pPr>
            <a:r>
              <a:rPr lang="de-DE" sz="2800" b="1" dirty="0"/>
              <a:t>WT = 20 Anwender</a:t>
            </a:r>
          </a:p>
          <a:p>
            <a:pPr marL="0" indent="0">
              <a:buFont typeface="Arial" charset="0"/>
              <a:buNone/>
            </a:pPr>
            <a:endParaRPr lang="de-DE" sz="2800" b="1" dirty="0"/>
          </a:p>
          <a:p>
            <a:pPr marL="0" indent="0">
              <a:buFont typeface="Arial" charset="0"/>
              <a:buNone/>
            </a:pP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3F61E28-26AC-45A1-B7CE-2E4E0EDED3C4}"/>
              </a:ext>
            </a:extLst>
          </p:cNvPr>
          <p:cNvSpPr txBox="1"/>
          <p:nvPr/>
        </p:nvSpPr>
        <p:spPr>
          <a:xfrm>
            <a:off x="1" y="3418396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Du erreichst das WT mit ca. 40% weniger Menschen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0C178E8-7DA3-455A-AC09-58367EE89767}"/>
              </a:ext>
            </a:extLst>
          </p:cNvPr>
          <p:cNvCxnSpPr/>
          <p:nvPr/>
        </p:nvCxnSpPr>
        <p:spPr>
          <a:xfrm>
            <a:off x="3643745" y="1123950"/>
            <a:ext cx="0" cy="20141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BFDFB8AF-23E3-4FE2-BEA3-75641BF48AEF}"/>
              </a:ext>
            </a:extLst>
          </p:cNvPr>
          <p:cNvCxnSpPr>
            <a:cxnSpLocks/>
          </p:cNvCxnSpPr>
          <p:nvPr/>
        </p:nvCxnSpPr>
        <p:spPr>
          <a:xfrm>
            <a:off x="193964" y="3138055"/>
            <a:ext cx="8749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45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BE07E-B854-441F-AD66-3767BB3F7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66700"/>
            <a:ext cx="9143998" cy="857250"/>
          </a:xfrm>
        </p:spPr>
        <p:txBody>
          <a:bodyPr/>
          <a:lstStyle/>
          <a:p>
            <a:r>
              <a:rPr lang="de-DE" dirty="0"/>
              <a:t>AWT = 500 RO (10 000 VP in </a:t>
            </a:r>
            <a:r>
              <a:rPr lang="de-DE" dirty="0" err="1"/>
              <a:t>Orga</a:t>
            </a:r>
            <a:r>
              <a:rPr lang="de-DE" dirty="0"/>
              <a:t>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BA54D0-4FBF-4DF6-ADF3-4925EFCA8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647" y="1562099"/>
            <a:ext cx="3428983" cy="3124200"/>
          </a:xfrm>
        </p:spPr>
        <p:txBody>
          <a:bodyPr/>
          <a:lstStyle/>
          <a:p>
            <a:pPr marL="0" indent="0">
              <a:buNone/>
            </a:pPr>
            <a:r>
              <a:rPr lang="de-DE" sz="2800" u="sng" dirty="0"/>
              <a:t>Nur Frühstück</a:t>
            </a:r>
          </a:p>
          <a:p>
            <a:pPr marL="0" indent="0">
              <a:buNone/>
            </a:pPr>
            <a:r>
              <a:rPr lang="de-DE" sz="2800" b="1" dirty="0"/>
              <a:t>140 </a:t>
            </a:r>
            <a:r>
              <a:rPr lang="de-DE" sz="2800" dirty="0"/>
              <a:t>Anwender</a:t>
            </a:r>
            <a:r>
              <a:rPr lang="de-DE" sz="2800" b="1" dirty="0"/>
              <a:t> </a:t>
            </a:r>
            <a:r>
              <a:rPr lang="de-DE" sz="2800" dirty="0"/>
              <a:t>unter deinen SV</a:t>
            </a:r>
          </a:p>
          <a:p>
            <a:pPr marL="0" indent="0">
              <a:buNone/>
            </a:pPr>
            <a:r>
              <a:rPr lang="de-DE" sz="2000" dirty="0"/>
              <a:t>Bsp. 4 SV mit je 33 A</a:t>
            </a:r>
          </a:p>
          <a:p>
            <a:pPr marL="0" indent="0">
              <a:buNone/>
            </a:pPr>
            <a:endParaRPr lang="de-DE" sz="2800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9497968-AC3A-4132-B47B-0CB8CB218183}"/>
              </a:ext>
            </a:extLst>
          </p:cNvPr>
          <p:cNvSpPr txBox="1">
            <a:spLocks/>
          </p:cNvSpPr>
          <p:nvPr/>
        </p:nvSpPr>
        <p:spPr bwMode="auto">
          <a:xfrm>
            <a:off x="4641273" y="1562099"/>
            <a:ext cx="4537364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700"/>
              </a:spcBef>
              <a:spcAft>
                <a:spcPts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0664" indent="-32004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051560" indent="-22860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417320" indent="-27432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1719072" indent="-27432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800" u="sng" dirty="0"/>
              <a:t>Personalisiert</a:t>
            </a:r>
          </a:p>
          <a:p>
            <a:pPr marL="0" indent="0">
              <a:buFont typeface="Arial" charset="0"/>
              <a:buNone/>
            </a:pPr>
            <a:r>
              <a:rPr lang="de-DE" sz="2800" b="1" dirty="0"/>
              <a:t>87 </a:t>
            </a:r>
            <a:r>
              <a:rPr lang="de-DE" sz="2800" dirty="0"/>
              <a:t>Anwender unter </a:t>
            </a:r>
            <a:br>
              <a:rPr lang="de-DE" sz="2800" dirty="0"/>
            </a:br>
            <a:r>
              <a:rPr lang="de-DE" sz="2800" dirty="0"/>
              <a:t>deinen SV</a:t>
            </a:r>
          </a:p>
          <a:p>
            <a:pPr marL="0" indent="0">
              <a:buFont typeface="Arial" charset="0"/>
              <a:buNone/>
            </a:pPr>
            <a:r>
              <a:rPr lang="de-DE" sz="2000" dirty="0"/>
              <a:t>BSP. 4 SV mit je 20 A</a:t>
            </a:r>
          </a:p>
          <a:p>
            <a:pPr marL="0" indent="0">
              <a:buFont typeface="Arial" charset="0"/>
              <a:buNone/>
            </a:pPr>
            <a:endParaRPr lang="de-DE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0C178E8-7DA3-455A-AC09-58367EE89767}"/>
              </a:ext>
            </a:extLst>
          </p:cNvPr>
          <p:cNvCxnSpPr>
            <a:cxnSpLocks/>
          </p:cNvCxnSpPr>
          <p:nvPr/>
        </p:nvCxnSpPr>
        <p:spPr>
          <a:xfrm>
            <a:off x="4294909" y="1484165"/>
            <a:ext cx="0" cy="23377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419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BE07E-B854-441F-AD66-3767BB3F7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66700"/>
            <a:ext cx="9143998" cy="857250"/>
          </a:xfrm>
        </p:spPr>
        <p:txBody>
          <a:bodyPr/>
          <a:lstStyle/>
          <a:p>
            <a:r>
              <a:rPr lang="de-DE" dirty="0"/>
              <a:t>GET = 1000 RO (20 000 VP in </a:t>
            </a:r>
            <a:r>
              <a:rPr lang="de-DE" dirty="0" err="1"/>
              <a:t>Orga</a:t>
            </a:r>
            <a:r>
              <a:rPr lang="de-DE" dirty="0"/>
              <a:t>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BA54D0-4FBF-4DF6-ADF3-4925EFCA8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139" y="1478974"/>
            <a:ext cx="3428983" cy="3124200"/>
          </a:xfrm>
        </p:spPr>
        <p:txBody>
          <a:bodyPr/>
          <a:lstStyle/>
          <a:p>
            <a:pPr marL="0" indent="0">
              <a:buNone/>
            </a:pPr>
            <a:r>
              <a:rPr lang="de-DE" sz="2800" u="sng" dirty="0"/>
              <a:t>Nur Frühstück</a:t>
            </a:r>
          </a:p>
          <a:p>
            <a:pPr marL="0" indent="0">
              <a:buNone/>
            </a:pPr>
            <a:r>
              <a:rPr lang="de-DE" sz="2800" b="1" dirty="0"/>
              <a:t>280 </a:t>
            </a:r>
            <a:r>
              <a:rPr lang="de-DE" sz="2800" dirty="0"/>
              <a:t>Anwender</a:t>
            </a:r>
            <a:r>
              <a:rPr lang="de-DE" sz="2800" b="1" dirty="0"/>
              <a:t> </a:t>
            </a:r>
            <a:r>
              <a:rPr lang="de-DE" sz="2800" dirty="0"/>
              <a:t>unter deinen SV</a:t>
            </a:r>
          </a:p>
          <a:p>
            <a:pPr marL="0" indent="0">
              <a:buNone/>
            </a:pPr>
            <a:r>
              <a:rPr lang="de-DE" sz="2000" dirty="0"/>
              <a:t>Bsp. 8 SV mit je 33 A</a:t>
            </a:r>
          </a:p>
          <a:p>
            <a:pPr marL="0" indent="0">
              <a:buNone/>
            </a:pPr>
            <a:endParaRPr lang="de-DE" sz="2800" b="1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9497968-AC3A-4132-B47B-0CB8CB218183}"/>
              </a:ext>
            </a:extLst>
          </p:cNvPr>
          <p:cNvSpPr txBox="1">
            <a:spLocks/>
          </p:cNvSpPr>
          <p:nvPr/>
        </p:nvSpPr>
        <p:spPr bwMode="auto">
          <a:xfrm>
            <a:off x="4668765" y="1478974"/>
            <a:ext cx="4537364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ts val="700"/>
              </a:spcBef>
              <a:spcAft>
                <a:spcPts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0664" indent="-32004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2pPr>
            <a:lvl3pPr marL="1051560" indent="-22860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3pPr>
            <a:lvl4pPr marL="1417320" indent="-27432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4pPr>
            <a:lvl5pPr marL="1719072" indent="-274320" algn="l" defTabSz="457200" rtl="0" eaLnBrk="0" fontAlgn="base" hangingPunct="0">
              <a:spcBef>
                <a:spcPts val="200"/>
              </a:spcBef>
              <a:spcAft>
                <a:spcPts val="25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ＭＳ Ｐゴシック" pitchFamily="-65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de-DE" sz="2800" u="sng" dirty="0"/>
              <a:t>Personalisiert</a:t>
            </a:r>
          </a:p>
          <a:p>
            <a:pPr marL="0" indent="0">
              <a:buFont typeface="Arial" charset="0"/>
              <a:buNone/>
            </a:pPr>
            <a:r>
              <a:rPr lang="de-DE" sz="2800" b="1" dirty="0"/>
              <a:t>174 </a:t>
            </a:r>
            <a:r>
              <a:rPr lang="de-DE" sz="2800" dirty="0"/>
              <a:t>Anwender unter </a:t>
            </a:r>
            <a:br>
              <a:rPr lang="de-DE" sz="2800" dirty="0"/>
            </a:br>
            <a:r>
              <a:rPr lang="de-DE" sz="2800" dirty="0"/>
              <a:t>deinen SV</a:t>
            </a:r>
          </a:p>
          <a:p>
            <a:pPr marL="0" indent="0">
              <a:buFont typeface="Arial" charset="0"/>
              <a:buNone/>
            </a:pPr>
            <a:r>
              <a:rPr lang="de-DE" sz="2000" dirty="0"/>
              <a:t>BSP. 8 SV mit je 20 A</a:t>
            </a:r>
          </a:p>
          <a:p>
            <a:pPr marL="0" indent="0">
              <a:buFont typeface="Arial" charset="0"/>
              <a:buNone/>
            </a:pPr>
            <a:endParaRPr lang="de-DE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0C178E8-7DA3-455A-AC09-58367EE89767}"/>
              </a:ext>
            </a:extLst>
          </p:cNvPr>
          <p:cNvCxnSpPr>
            <a:cxnSpLocks/>
          </p:cNvCxnSpPr>
          <p:nvPr/>
        </p:nvCxnSpPr>
        <p:spPr>
          <a:xfrm>
            <a:off x="4322401" y="1401040"/>
            <a:ext cx="0" cy="23208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12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uppieren 79">
            <a:extLst>
              <a:ext uri="{FF2B5EF4-FFF2-40B4-BE49-F238E27FC236}">
                <a16:creationId xmlns:a16="http://schemas.microsoft.com/office/drawing/2014/main" id="{D206E65B-5562-44BA-ADD9-E0F03B5F30BA}"/>
              </a:ext>
            </a:extLst>
          </p:cNvPr>
          <p:cNvGrpSpPr/>
          <p:nvPr/>
        </p:nvGrpSpPr>
        <p:grpSpPr>
          <a:xfrm>
            <a:off x="7692750" y="373978"/>
            <a:ext cx="1204201" cy="854581"/>
            <a:chOff x="8029551" y="2085676"/>
            <a:chExt cx="1371057" cy="984620"/>
          </a:xfrm>
        </p:grpSpPr>
        <p:grpSp>
          <p:nvGrpSpPr>
            <p:cNvPr id="81" name="Gruppieren 80">
              <a:extLst>
                <a:ext uri="{FF2B5EF4-FFF2-40B4-BE49-F238E27FC236}">
                  <a16:creationId xmlns:a16="http://schemas.microsoft.com/office/drawing/2014/main" id="{A50E5581-562F-480F-9305-51981A9C6A49}"/>
                </a:ext>
              </a:extLst>
            </p:cNvPr>
            <p:cNvGrpSpPr/>
            <p:nvPr/>
          </p:nvGrpSpPr>
          <p:grpSpPr>
            <a:xfrm>
              <a:off x="8029551" y="2299382"/>
              <a:ext cx="1371057" cy="770914"/>
              <a:chOff x="-369386" y="-1941273"/>
              <a:chExt cx="5349541" cy="3213102"/>
            </a:xfrm>
          </p:grpSpPr>
          <p:pic>
            <p:nvPicPr>
              <p:cNvPr id="83" name="Picture 2">
                <a:extLst>
                  <a:ext uri="{FF2B5EF4-FFF2-40B4-BE49-F238E27FC236}">
                    <a16:creationId xmlns:a16="http://schemas.microsoft.com/office/drawing/2014/main" id="{30C5C905-F625-44BE-96AF-8C7EBD58CB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43" r="51397"/>
              <a:stretch/>
            </p:blipFill>
            <p:spPr bwMode="auto">
              <a:xfrm>
                <a:off x="-369386" y="-1941273"/>
                <a:ext cx="2883157" cy="321310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4" name="Picture 2">
                <a:extLst>
                  <a:ext uri="{FF2B5EF4-FFF2-40B4-BE49-F238E27FC236}">
                    <a16:creationId xmlns:a16="http://schemas.microsoft.com/office/drawing/2014/main" id="{8173880A-756C-41C8-BA67-FC4D761BE3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442" r="1973"/>
              <a:stretch/>
            </p:blipFill>
            <p:spPr bwMode="auto">
              <a:xfrm>
                <a:off x="2513762" y="-1941273"/>
                <a:ext cx="2466393" cy="321310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2" name="Textfeld 81">
              <a:extLst>
                <a:ext uri="{FF2B5EF4-FFF2-40B4-BE49-F238E27FC236}">
                  <a16:creationId xmlns:a16="http://schemas.microsoft.com/office/drawing/2014/main" id="{25162690-0834-4BA0-8DA7-8102DC80AE44}"/>
                </a:ext>
              </a:extLst>
            </p:cNvPr>
            <p:cNvSpPr txBox="1"/>
            <p:nvPr/>
          </p:nvSpPr>
          <p:spPr>
            <a:xfrm>
              <a:off x="8152329" y="2085676"/>
              <a:ext cx="1079881" cy="216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AT" sz="619" b="1" dirty="0">
                  <a:solidFill>
                    <a:srgbClr val="000000"/>
                  </a:solidFill>
                  <a:ea typeface="ＭＳ Ｐゴシック"/>
                </a:rPr>
                <a:t>3-KUNDE Frühstück</a:t>
              </a:r>
            </a:p>
          </p:txBody>
        </p: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FB7E6145-AB77-448F-91EF-8504BDF128EA}"/>
              </a:ext>
            </a:extLst>
          </p:cNvPr>
          <p:cNvGrpSpPr/>
          <p:nvPr/>
        </p:nvGrpSpPr>
        <p:grpSpPr>
          <a:xfrm>
            <a:off x="4124600" y="3033081"/>
            <a:ext cx="1201385" cy="1112894"/>
            <a:chOff x="4551139" y="5267819"/>
            <a:chExt cx="1267861" cy="1102788"/>
          </a:xfrm>
        </p:grpSpPr>
        <p:grpSp>
          <p:nvGrpSpPr>
            <p:cNvPr id="86" name="Gruppieren 85">
              <a:extLst>
                <a:ext uri="{FF2B5EF4-FFF2-40B4-BE49-F238E27FC236}">
                  <a16:creationId xmlns:a16="http://schemas.microsoft.com/office/drawing/2014/main" id="{88528D55-26EB-484C-855B-D4332E70655C}"/>
                </a:ext>
              </a:extLst>
            </p:cNvPr>
            <p:cNvGrpSpPr/>
            <p:nvPr/>
          </p:nvGrpSpPr>
          <p:grpSpPr>
            <a:xfrm>
              <a:off x="4551139" y="5444083"/>
              <a:ext cx="958720" cy="926524"/>
              <a:chOff x="4793838" y="4884443"/>
              <a:chExt cx="1174286" cy="1112490"/>
            </a:xfrm>
          </p:grpSpPr>
          <p:pic>
            <p:nvPicPr>
              <p:cNvPr id="88" name="Picture 4" descr="C:\Users\Alexandra Heinrich\AppData\Local\Microsoft\Windows\Temporary Internet Files\Content.IE5\JKLVUBJN\MC900423171[1].wmf">
                <a:extLst>
                  <a:ext uri="{FF2B5EF4-FFF2-40B4-BE49-F238E27FC236}">
                    <a16:creationId xmlns:a16="http://schemas.microsoft.com/office/drawing/2014/main" id="{F5463EF8-E624-400E-97E1-42846B3CAA09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6502" y="5173163"/>
                <a:ext cx="565408" cy="53505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pic>
            <p:nvPicPr>
              <p:cNvPr id="89" name="Picture 4" descr="C:\Users\Alexandra Heinrich\AppData\Local\Microsoft\Windows\Temporary Internet Files\Content.IE5\JKLVUBJN\MC900423171[1].wmf">
                <a:extLst>
                  <a:ext uri="{FF2B5EF4-FFF2-40B4-BE49-F238E27FC236}">
                    <a16:creationId xmlns:a16="http://schemas.microsoft.com/office/drawing/2014/main" id="{6B37F7E1-1B35-42AA-97FA-60DC3628D7AB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6099" y="4884443"/>
                <a:ext cx="306214" cy="28872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pic>
            <p:nvPicPr>
              <p:cNvPr id="90" name="Picture 4" descr="C:\Users\Alexandra Heinrich\AppData\Local\Microsoft\Windows\Temporary Internet Files\Content.IE5\JKLVUBJN\MC900423171[1].wmf">
                <a:extLst>
                  <a:ext uri="{FF2B5EF4-FFF2-40B4-BE49-F238E27FC236}">
                    <a16:creationId xmlns:a16="http://schemas.microsoft.com/office/drawing/2014/main" id="{DB605D29-E638-49F8-8198-21067BC8FC21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6099" y="5708213"/>
                <a:ext cx="306214" cy="28872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pic>
            <p:nvPicPr>
              <p:cNvPr id="91" name="Picture 4" descr="C:\Users\Alexandra Heinrich\AppData\Local\Microsoft\Windows\Temporary Internet Files\Content.IE5\JKLVUBJN\MC900423171[1].wmf">
                <a:extLst>
                  <a:ext uri="{FF2B5EF4-FFF2-40B4-BE49-F238E27FC236}">
                    <a16:creationId xmlns:a16="http://schemas.microsoft.com/office/drawing/2014/main" id="{D64559FB-B689-46CE-93EE-E149098D5C02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1910" y="5296328"/>
                <a:ext cx="306214" cy="28872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pic>
            <p:nvPicPr>
              <p:cNvPr id="92" name="Picture 4" descr="C:\Users\Alexandra Heinrich\AppData\Local\Microsoft\Windows\Temporary Internet Files\Content.IE5\JKLVUBJN\MC900423171[1].wmf">
                <a:extLst>
                  <a:ext uri="{FF2B5EF4-FFF2-40B4-BE49-F238E27FC236}">
                    <a16:creationId xmlns:a16="http://schemas.microsoft.com/office/drawing/2014/main" id="{0CAAB8F4-C468-4EB0-8B76-E1AFF64A4BCD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93838" y="5296328"/>
                <a:ext cx="306214" cy="28872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pic>
            <p:nvPicPr>
              <p:cNvPr id="93" name="Picture 4" descr="C:\Users\Alexandra Heinrich\AppData\Local\Microsoft\Windows\Temporary Internet Files\Content.IE5\JKLVUBJN\MC900423171[1].wmf">
                <a:extLst>
                  <a:ext uri="{FF2B5EF4-FFF2-40B4-BE49-F238E27FC236}">
                    <a16:creationId xmlns:a16="http://schemas.microsoft.com/office/drawing/2014/main" id="{C654F0AC-ED7B-4F59-9C0F-93208141E334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0843" y="5007608"/>
                <a:ext cx="306214" cy="28872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pic>
            <p:nvPicPr>
              <p:cNvPr id="94" name="Picture 4" descr="C:\Users\Alexandra Heinrich\AppData\Local\Microsoft\Windows\Temporary Internet Files\Content.IE5\JKLVUBJN\MC900423171[1].wmf">
                <a:extLst>
                  <a:ext uri="{FF2B5EF4-FFF2-40B4-BE49-F238E27FC236}">
                    <a16:creationId xmlns:a16="http://schemas.microsoft.com/office/drawing/2014/main" id="{0F601189-0214-4A99-89A8-75AE5C99517C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9885" y="5011045"/>
                <a:ext cx="306214" cy="28872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pic>
            <p:nvPicPr>
              <p:cNvPr id="95" name="Picture 4" descr="C:\Users\Alexandra Heinrich\AppData\Local\Microsoft\Windows\Temporary Internet Files\Content.IE5\JKLVUBJN\MC900423171[1].wmf">
                <a:extLst>
                  <a:ext uri="{FF2B5EF4-FFF2-40B4-BE49-F238E27FC236}">
                    <a16:creationId xmlns:a16="http://schemas.microsoft.com/office/drawing/2014/main" id="{CFC5AEC3-C0BC-47FD-9010-0DF7C76D30F1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15188" y="5600251"/>
                <a:ext cx="306214" cy="28872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pic>
            <p:nvPicPr>
              <p:cNvPr id="96" name="Picture 4" descr="C:\Users\Alexandra Heinrich\AppData\Local\Microsoft\Windows\Temporary Internet Files\Content.IE5\JKLVUBJN\MC900423171[1].wmf">
                <a:extLst>
                  <a:ext uri="{FF2B5EF4-FFF2-40B4-BE49-F238E27FC236}">
                    <a16:creationId xmlns:a16="http://schemas.microsoft.com/office/drawing/2014/main" id="{1FB178CE-9BFD-475E-A4DA-5AB9DB481DA5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50843" y="5600251"/>
                <a:ext cx="306214" cy="28872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</p:grpSp>
        <p:sp>
          <p:nvSpPr>
            <p:cNvPr id="87" name="Textfeld 86">
              <a:extLst>
                <a:ext uri="{FF2B5EF4-FFF2-40B4-BE49-F238E27FC236}">
                  <a16:creationId xmlns:a16="http://schemas.microsoft.com/office/drawing/2014/main" id="{ADFE238D-376E-41D4-A776-00CB404D82BE}"/>
                </a:ext>
              </a:extLst>
            </p:cNvPr>
            <p:cNvSpPr txBox="1"/>
            <p:nvPr/>
          </p:nvSpPr>
          <p:spPr>
            <a:xfrm>
              <a:off x="4556256" y="5267819"/>
              <a:ext cx="1262744" cy="185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AT" sz="619" b="1" dirty="0">
                  <a:solidFill>
                    <a:srgbClr val="000000"/>
                  </a:solidFill>
                  <a:ea typeface="ＭＳ Ｐゴシック"/>
                </a:rPr>
                <a:t>6-EMPFEHLUNGEN</a:t>
              </a:r>
            </a:p>
          </p:txBody>
        </p:sp>
      </p:grpSp>
      <p:grpSp>
        <p:nvGrpSpPr>
          <p:cNvPr id="97" name="Gruppieren 96">
            <a:extLst>
              <a:ext uri="{FF2B5EF4-FFF2-40B4-BE49-F238E27FC236}">
                <a16:creationId xmlns:a16="http://schemas.microsoft.com/office/drawing/2014/main" id="{2A4097E4-2517-4FED-A085-5C6283095AE0}"/>
              </a:ext>
            </a:extLst>
          </p:cNvPr>
          <p:cNvGrpSpPr/>
          <p:nvPr/>
        </p:nvGrpSpPr>
        <p:grpSpPr>
          <a:xfrm>
            <a:off x="5895441" y="3022253"/>
            <a:ext cx="1323954" cy="1010226"/>
            <a:chOff x="6479650" y="5230242"/>
            <a:chExt cx="1498319" cy="1111822"/>
          </a:xfrm>
        </p:grpSpPr>
        <p:grpSp>
          <p:nvGrpSpPr>
            <p:cNvPr id="98" name="Gruppieren 97">
              <a:extLst>
                <a:ext uri="{FF2B5EF4-FFF2-40B4-BE49-F238E27FC236}">
                  <a16:creationId xmlns:a16="http://schemas.microsoft.com/office/drawing/2014/main" id="{119BD9A7-0C4E-43AE-B423-C28AEF8E2AFD}"/>
                </a:ext>
              </a:extLst>
            </p:cNvPr>
            <p:cNvGrpSpPr/>
            <p:nvPr/>
          </p:nvGrpSpPr>
          <p:grpSpPr>
            <a:xfrm>
              <a:off x="6479650" y="5444084"/>
              <a:ext cx="1058757" cy="897980"/>
              <a:chOff x="6379008" y="5374562"/>
              <a:chExt cx="959880" cy="862087"/>
            </a:xfrm>
          </p:grpSpPr>
          <p:pic>
            <p:nvPicPr>
              <p:cNvPr id="100" name="Picture 6" descr="http://www.24fitclub.com.au/wp-content/uploads/2013/01/logo2.jpg">
                <a:extLst>
                  <a:ext uri="{FF2B5EF4-FFF2-40B4-BE49-F238E27FC236}">
                    <a16:creationId xmlns:a16="http://schemas.microsoft.com/office/drawing/2014/main" id="{206ECADD-E011-42D2-8C81-4B4AA8AA53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85286" y="5374562"/>
                <a:ext cx="953602" cy="21106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8" descr="https://scontent-vie1-1.xx.fbcdn.net/hphotos-xfp1/t31.0-8/12493525_1042912455767778_7261869946041338183_o.jpg">
                <a:extLst>
                  <a:ext uri="{FF2B5EF4-FFF2-40B4-BE49-F238E27FC236}">
                    <a16:creationId xmlns:a16="http://schemas.microsoft.com/office/drawing/2014/main" id="{393FC152-407C-4006-A5EA-A82397314E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53" t="5043" r="34448" b="37331"/>
              <a:stretch/>
            </p:blipFill>
            <p:spPr bwMode="auto">
              <a:xfrm>
                <a:off x="6379008" y="5595045"/>
                <a:ext cx="959880" cy="64160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9" name="Textfeld 98">
              <a:extLst>
                <a:ext uri="{FF2B5EF4-FFF2-40B4-BE49-F238E27FC236}">
                  <a16:creationId xmlns:a16="http://schemas.microsoft.com/office/drawing/2014/main" id="{E16E4E56-1B01-4A84-8659-5F619762317E}"/>
                </a:ext>
              </a:extLst>
            </p:cNvPr>
            <p:cNvSpPr txBox="1"/>
            <p:nvPr/>
          </p:nvSpPr>
          <p:spPr>
            <a:xfrm>
              <a:off x="6623848" y="5230242"/>
              <a:ext cx="1354121" cy="206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AT" sz="619" b="1" dirty="0">
                  <a:solidFill>
                    <a:srgbClr val="000000"/>
                  </a:solidFill>
                  <a:ea typeface="ＭＳ Ｐゴシック"/>
                </a:rPr>
                <a:t>5-FOLLOW UP</a:t>
              </a:r>
            </a:p>
          </p:txBody>
        </p: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BBE594BC-D3AE-4BA6-BEBE-B793C8437546}"/>
              </a:ext>
            </a:extLst>
          </p:cNvPr>
          <p:cNvGrpSpPr/>
          <p:nvPr/>
        </p:nvGrpSpPr>
        <p:grpSpPr>
          <a:xfrm>
            <a:off x="2568433" y="3089285"/>
            <a:ext cx="1398818" cy="1299339"/>
            <a:chOff x="2703650" y="5242128"/>
            <a:chExt cx="1556867" cy="1430250"/>
          </a:xfrm>
        </p:grpSpPr>
        <p:grpSp>
          <p:nvGrpSpPr>
            <p:cNvPr id="103" name="Gruppieren 102">
              <a:extLst>
                <a:ext uri="{FF2B5EF4-FFF2-40B4-BE49-F238E27FC236}">
                  <a16:creationId xmlns:a16="http://schemas.microsoft.com/office/drawing/2014/main" id="{A54E125B-0A65-4D72-B345-B9C3800E808F}"/>
                </a:ext>
              </a:extLst>
            </p:cNvPr>
            <p:cNvGrpSpPr/>
            <p:nvPr/>
          </p:nvGrpSpPr>
          <p:grpSpPr>
            <a:xfrm>
              <a:off x="2703650" y="5391379"/>
              <a:ext cx="1354816" cy="1280999"/>
              <a:chOff x="2703650" y="5391379"/>
              <a:chExt cx="1354816" cy="1280999"/>
            </a:xfrm>
          </p:grpSpPr>
          <p:sp>
            <p:nvSpPr>
              <p:cNvPr id="105" name="Rectangle 6">
                <a:extLst>
                  <a:ext uri="{FF2B5EF4-FFF2-40B4-BE49-F238E27FC236}">
                    <a16:creationId xmlns:a16="http://schemas.microsoft.com/office/drawing/2014/main" id="{FCC9FA9A-71F0-4F55-90B8-6836D3E92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2863" y="6342062"/>
                <a:ext cx="205603" cy="330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685800">
                  <a:defRPr/>
                </a:pPr>
                <a:endParaRPr lang="en-US" sz="1350" kern="0">
                  <a:solidFill>
                    <a:srgbClr val="000000"/>
                  </a:solidFill>
                  <a:ea typeface="ＭＳ Ｐゴシック"/>
                </a:endParaRPr>
              </a:p>
            </p:txBody>
          </p:sp>
          <p:grpSp>
            <p:nvGrpSpPr>
              <p:cNvPr id="106" name="Gruppieren 105">
                <a:extLst>
                  <a:ext uri="{FF2B5EF4-FFF2-40B4-BE49-F238E27FC236}">
                    <a16:creationId xmlns:a16="http://schemas.microsoft.com/office/drawing/2014/main" id="{7F653763-D9EB-4857-BB7D-F11B1B2231D5}"/>
                  </a:ext>
                </a:extLst>
              </p:cNvPr>
              <p:cNvGrpSpPr/>
              <p:nvPr/>
            </p:nvGrpSpPr>
            <p:grpSpPr>
              <a:xfrm>
                <a:off x="2703650" y="5391379"/>
                <a:ext cx="971309" cy="979228"/>
                <a:chOff x="7283669" y="2278428"/>
                <a:chExt cx="778595" cy="769572"/>
              </a:xfrm>
            </p:grpSpPr>
            <p:pic>
              <p:nvPicPr>
                <p:cNvPr id="107" name="Picture 4" descr="http://weightdietplan.net/cart/media/catalog/product/cache/1/image/9df78eab33525d08d6e5fb8d27136e95/8/2/8262uk_ilovehrblpin_400.jpg">
                  <a:extLst>
                    <a:ext uri="{FF2B5EF4-FFF2-40B4-BE49-F238E27FC236}">
                      <a16:creationId xmlns:a16="http://schemas.microsoft.com/office/drawing/2014/main" id="{37D083ED-9BD8-4AEF-AA68-167B4C9587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88314" y="2278428"/>
                  <a:ext cx="423290" cy="42352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8" name="Picture 4" descr="C:\Users\Alexandra Heinrich\AppData\Local\Microsoft\Windows\Temporary Internet Files\Content.IE5\JKLVUBJN\MC900423171[1].wmf">
                  <a:extLst>
                    <a:ext uri="{FF2B5EF4-FFF2-40B4-BE49-F238E27FC236}">
                      <a16:creationId xmlns:a16="http://schemas.microsoft.com/office/drawing/2014/main" id="{C129931C-CA75-4820-858B-7054D7E08AEE}"/>
                    </a:ext>
                  </a:extLst>
                </p:cNvPr>
                <p:cNvPicPr/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83669" y="2747551"/>
                  <a:ext cx="319051" cy="300449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</p:pic>
            <p:pic>
              <p:nvPicPr>
                <p:cNvPr id="109" name="Picture 4" descr="C:\Users\Alexandra Heinrich\AppData\Local\Microsoft\Windows\Temporary Internet Files\Content.IE5\JKLVUBJN\MC900423171[1].wmf">
                  <a:extLst>
                    <a:ext uri="{FF2B5EF4-FFF2-40B4-BE49-F238E27FC236}">
                      <a16:creationId xmlns:a16="http://schemas.microsoft.com/office/drawing/2014/main" id="{C3F8472C-5711-41FD-9B0C-8E104EAEA44C}"/>
                    </a:ext>
                  </a:extLst>
                </p:cNvPr>
                <p:cNvPicPr/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743213" y="2747551"/>
                  <a:ext cx="319051" cy="300449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</p:pic>
            <p:cxnSp>
              <p:nvCxnSpPr>
                <p:cNvPr id="110" name="Gerader Verbinder 27">
                  <a:extLst>
                    <a:ext uri="{FF2B5EF4-FFF2-40B4-BE49-F238E27FC236}">
                      <a16:creationId xmlns:a16="http://schemas.microsoft.com/office/drawing/2014/main" id="{8E40748F-384C-487E-9846-EDC0DBCCC0E9}"/>
                    </a:ext>
                  </a:extLst>
                </p:cNvPr>
                <p:cNvCxnSpPr/>
                <p:nvPr/>
              </p:nvCxnSpPr>
              <p:spPr>
                <a:xfrm flipH="1" flipV="1">
                  <a:off x="7798714" y="2633390"/>
                  <a:ext cx="104025" cy="113279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11" name="Gerader Verbinder 4">
                  <a:extLst>
                    <a:ext uri="{FF2B5EF4-FFF2-40B4-BE49-F238E27FC236}">
                      <a16:creationId xmlns:a16="http://schemas.microsoft.com/office/drawing/2014/main" id="{8A40B8AF-7007-4713-8408-EE2CCE046341}"/>
                    </a:ext>
                  </a:extLst>
                </p:cNvPr>
                <p:cNvCxnSpPr>
                  <a:endCxn id="108" idx="0"/>
                </p:cNvCxnSpPr>
                <p:nvPr/>
              </p:nvCxnSpPr>
              <p:spPr>
                <a:xfrm flipH="1">
                  <a:off x="7443195" y="2624226"/>
                  <a:ext cx="132248" cy="123325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ED7D31"/>
                  </a:solidFill>
                  <a:prstDash val="solid"/>
                  <a:miter lim="800000"/>
                </a:ln>
                <a:effectLst/>
              </p:spPr>
            </p:cxnSp>
          </p:grpSp>
        </p:grpSp>
        <p:sp>
          <p:nvSpPr>
            <p:cNvPr id="104" name="Textfeld 103">
              <a:extLst>
                <a:ext uri="{FF2B5EF4-FFF2-40B4-BE49-F238E27FC236}">
                  <a16:creationId xmlns:a16="http://schemas.microsoft.com/office/drawing/2014/main" id="{F5E083CB-758F-47D3-9AFE-27C913045824}"/>
                </a:ext>
              </a:extLst>
            </p:cNvPr>
            <p:cNvSpPr txBox="1"/>
            <p:nvPr/>
          </p:nvSpPr>
          <p:spPr>
            <a:xfrm>
              <a:off x="2824456" y="5242128"/>
              <a:ext cx="1436061" cy="206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de-AT" sz="619" b="1" kern="0" dirty="0">
                  <a:solidFill>
                    <a:srgbClr val="000000"/>
                  </a:solidFill>
                  <a:ea typeface="ＭＳ Ｐゴシック"/>
                </a:rPr>
                <a:t>7-BOTSCHAFTER</a:t>
              </a:r>
            </a:p>
          </p:txBody>
        </p:sp>
      </p:grp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F5DE97F4-3B87-4946-8FA7-2232198038E5}"/>
              </a:ext>
            </a:extLst>
          </p:cNvPr>
          <p:cNvGrpSpPr/>
          <p:nvPr/>
        </p:nvGrpSpPr>
        <p:grpSpPr>
          <a:xfrm>
            <a:off x="5934418" y="368279"/>
            <a:ext cx="1431836" cy="836100"/>
            <a:chOff x="6341126" y="1396080"/>
            <a:chExt cx="1603073" cy="1071560"/>
          </a:xfrm>
        </p:grpSpPr>
        <p:grpSp>
          <p:nvGrpSpPr>
            <p:cNvPr id="113" name="Gruppieren 112">
              <a:extLst>
                <a:ext uri="{FF2B5EF4-FFF2-40B4-BE49-F238E27FC236}">
                  <a16:creationId xmlns:a16="http://schemas.microsoft.com/office/drawing/2014/main" id="{2131B7FF-636A-41BD-BB13-E47DA62EEC4F}"/>
                </a:ext>
              </a:extLst>
            </p:cNvPr>
            <p:cNvGrpSpPr/>
            <p:nvPr/>
          </p:nvGrpSpPr>
          <p:grpSpPr>
            <a:xfrm>
              <a:off x="6341126" y="1625338"/>
              <a:ext cx="1213580" cy="842302"/>
              <a:chOff x="4897454" y="159135"/>
              <a:chExt cx="2332810" cy="1673479"/>
            </a:xfrm>
          </p:grpSpPr>
          <p:pic>
            <p:nvPicPr>
              <p:cNvPr id="115" name="Grafik 114">
                <a:extLst>
                  <a:ext uri="{FF2B5EF4-FFF2-40B4-BE49-F238E27FC236}">
                    <a16:creationId xmlns:a16="http://schemas.microsoft.com/office/drawing/2014/main" id="{456BEC67-8904-449E-973C-71F35F1E47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897454" y="159135"/>
                <a:ext cx="1188551" cy="167347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16" name="Grafik 115">
                <a:extLst>
                  <a:ext uri="{FF2B5EF4-FFF2-40B4-BE49-F238E27FC236}">
                    <a16:creationId xmlns:a16="http://schemas.microsoft.com/office/drawing/2014/main" id="{4457BBB2-0D8D-42A4-AE2C-7D297F386B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086005" y="159135"/>
                <a:ext cx="1144259" cy="167347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14" name="Textfeld 113">
              <a:extLst>
                <a:ext uri="{FF2B5EF4-FFF2-40B4-BE49-F238E27FC236}">
                  <a16:creationId xmlns:a16="http://schemas.microsoft.com/office/drawing/2014/main" id="{871382DB-C3DC-428C-B00B-272D848D0132}"/>
                </a:ext>
              </a:extLst>
            </p:cNvPr>
            <p:cNvSpPr txBox="1"/>
            <p:nvPr/>
          </p:nvSpPr>
          <p:spPr>
            <a:xfrm>
              <a:off x="6473163" y="1396080"/>
              <a:ext cx="1471036" cy="240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AT" sz="619" b="1" dirty="0">
                  <a:solidFill>
                    <a:srgbClr val="000000"/>
                  </a:solidFill>
                  <a:ea typeface="ＭＳ Ｐゴシック"/>
                </a:rPr>
                <a:t>2-PRÄSENTATION 1</a:t>
              </a:r>
            </a:p>
          </p:txBody>
        </p:sp>
      </p:grpSp>
      <p:grpSp>
        <p:nvGrpSpPr>
          <p:cNvPr id="117" name="Gruppieren 116">
            <a:extLst>
              <a:ext uri="{FF2B5EF4-FFF2-40B4-BE49-F238E27FC236}">
                <a16:creationId xmlns:a16="http://schemas.microsoft.com/office/drawing/2014/main" id="{A1ED7F15-343D-404C-82A6-B55FC60B29EE}"/>
              </a:ext>
            </a:extLst>
          </p:cNvPr>
          <p:cNvGrpSpPr/>
          <p:nvPr/>
        </p:nvGrpSpPr>
        <p:grpSpPr>
          <a:xfrm>
            <a:off x="1291269" y="1536513"/>
            <a:ext cx="981876" cy="951940"/>
            <a:chOff x="1801419" y="3232970"/>
            <a:chExt cx="1040652" cy="909164"/>
          </a:xfrm>
        </p:grpSpPr>
        <p:pic>
          <p:nvPicPr>
            <p:cNvPr id="118" name="Picture 9">
              <a:extLst>
                <a:ext uri="{FF2B5EF4-FFF2-40B4-BE49-F238E27FC236}">
                  <a16:creationId xmlns:a16="http://schemas.microsoft.com/office/drawing/2014/main" id="{312B647A-24F9-4398-9C88-188BEAEE60C8}"/>
                </a:ext>
              </a:extLst>
            </p:cNvPr>
            <p:cNvPicPr/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050" b="7913"/>
            <a:stretch/>
          </p:blipFill>
          <p:spPr bwMode="auto">
            <a:xfrm>
              <a:off x="1801419" y="3377595"/>
              <a:ext cx="961153" cy="764539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19" name="Textfeld 118">
              <a:extLst>
                <a:ext uri="{FF2B5EF4-FFF2-40B4-BE49-F238E27FC236}">
                  <a16:creationId xmlns:a16="http://schemas.microsoft.com/office/drawing/2014/main" id="{F07FE39C-44C0-4A0C-9075-ABC90B87103F}"/>
                </a:ext>
              </a:extLst>
            </p:cNvPr>
            <p:cNvSpPr txBox="1"/>
            <p:nvPr/>
          </p:nvSpPr>
          <p:spPr>
            <a:xfrm>
              <a:off x="1958152" y="3232970"/>
              <a:ext cx="883919" cy="17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AT" sz="619" b="1" dirty="0">
                  <a:solidFill>
                    <a:srgbClr val="000000"/>
                  </a:solidFill>
                  <a:ea typeface="ＭＳ Ｐゴシック"/>
                </a:rPr>
                <a:t>10-MEMBER</a:t>
              </a:r>
            </a:p>
          </p:txBody>
        </p:sp>
      </p:grpSp>
      <p:grpSp>
        <p:nvGrpSpPr>
          <p:cNvPr id="120" name="Gruppieren 119">
            <a:extLst>
              <a:ext uri="{FF2B5EF4-FFF2-40B4-BE49-F238E27FC236}">
                <a16:creationId xmlns:a16="http://schemas.microsoft.com/office/drawing/2014/main" id="{22C74753-15B6-43C6-B428-4A2FD3A1111B}"/>
              </a:ext>
            </a:extLst>
          </p:cNvPr>
          <p:cNvGrpSpPr/>
          <p:nvPr/>
        </p:nvGrpSpPr>
        <p:grpSpPr>
          <a:xfrm>
            <a:off x="3738885" y="315504"/>
            <a:ext cx="1277578" cy="928754"/>
            <a:chOff x="3674959" y="1202313"/>
            <a:chExt cx="1542182" cy="1166372"/>
          </a:xfrm>
        </p:grpSpPr>
        <p:pic>
          <p:nvPicPr>
            <p:cNvPr id="121" name="Picture 6" descr="http://micheleruppert.com/blog/wp-content/uploads/2014/07/healthypeople.png">
              <a:extLst>
                <a:ext uri="{FF2B5EF4-FFF2-40B4-BE49-F238E27FC236}">
                  <a16:creationId xmlns:a16="http://schemas.microsoft.com/office/drawing/2014/main" id="{4C99F466-1D26-42EA-B802-F48F1E39C1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4959" y="1435469"/>
              <a:ext cx="1399824" cy="933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" name="Textfeld 121">
              <a:extLst>
                <a:ext uri="{FF2B5EF4-FFF2-40B4-BE49-F238E27FC236}">
                  <a16:creationId xmlns:a16="http://schemas.microsoft.com/office/drawing/2014/main" id="{F18DDE6D-B758-4594-BC1B-A406B4A1C6EF}"/>
                </a:ext>
              </a:extLst>
            </p:cNvPr>
            <p:cNvSpPr txBox="1"/>
            <p:nvPr/>
          </p:nvSpPr>
          <p:spPr>
            <a:xfrm>
              <a:off x="3919688" y="1202313"/>
              <a:ext cx="1297453" cy="235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AT" sz="619" b="1" dirty="0">
                  <a:solidFill>
                    <a:srgbClr val="000000"/>
                  </a:solidFill>
                  <a:ea typeface="ＭＳ Ｐゴシック"/>
                </a:rPr>
                <a:t>1-INTERESSENT</a:t>
              </a:r>
            </a:p>
          </p:txBody>
        </p:sp>
      </p:grpSp>
      <p:sp>
        <p:nvSpPr>
          <p:cNvPr id="123" name="Pfeil nach rechts 54">
            <a:extLst>
              <a:ext uri="{FF2B5EF4-FFF2-40B4-BE49-F238E27FC236}">
                <a16:creationId xmlns:a16="http://schemas.microsoft.com/office/drawing/2014/main" id="{F2C65AC3-D096-47AA-AA69-671B6B08D68D}"/>
              </a:ext>
            </a:extLst>
          </p:cNvPr>
          <p:cNvSpPr/>
          <p:nvPr/>
        </p:nvSpPr>
        <p:spPr>
          <a:xfrm rot="5400000">
            <a:off x="8258951" y="1394123"/>
            <a:ext cx="194122" cy="64921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de-AT" sz="1350" kern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Pfeil nach rechts 55">
            <a:extLst>
              <a:ext uri="{FF2B5EF4-FFF2-40B4-BE49-F238E27FC236}">
                <a16:creationId xmlns:a16="http://schemas.microsoft.com/office/drawing/2014/main" id="{A0C42A98-326A-45D8-A6E2-3C3718C4EB55}"/>
              </a:ext>
            </a:extLst>
          </p:cNvPr>
          <p:cNvSpPr/>
          <p:nvPr/>
        </p:nvSpPr>
        <p:spPr>
          <a:xfrm rot="1072582" flipV="1">
            <a:off x="2296267" y="2367590"/>
            <a:ext cx="3558694" cy="72191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de-AT" sz="1350" kern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Pfeil nach rechts 56">
            <a:extLst>
              <a:ext uri="{FF2B5EF4-FFF2-40B4-BE49-F238E27FC236}">
                <a16:creationId xmlns:a16="http://schemas.microsoft.com/office/drawing/2014/main" id="{4F699FC1-C6EB-4728-806E-8D3895C25C52}"/>
              </a:ext>
            </a:extLst>
          </p:cNvPr>
          <p:cNvSpPr/>
          <p:nvPr/>
        </p:nvSpPr>
        <p:spPr>
          <a:xfrm>
            <a:off x="7127147" y="847864"/>
            <a:ext cx="478215" cy="49688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de-AT" sz="1350" kern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Pfeil nach rechts 57">
            <a:extLst>
              <a:ext uri="{FF2B5EF4-FFF2-40B4-BE49-F238E27FC236}">
                <a16:creationId xmlns:a16="http://schemas.microsoft.com/office/drawing/2014/main" id="{20901D27-FAD0-4484-8076-6E540A43EA76}"/>
              </a:ext>
            </a:extLst>
          </p:cNvPr>
          <p:cNvSpPr/>
          <p:nvPr/>
        </p:nvSpPr>
        <p:spPr>
          <a:xfrm>
            <a:off x="5176828" y="796351"/>
            <a:ext cx="570704" cy="66698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de-AT" sz="1350" kern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Pfeil nach rechts 58">
            <a:extLst>
              <a:ext uri="{FF2B5EF4-FFF2-40B4-BE49-F238E27FC236}">
                <a16:creationId xmlns:a16="http://schemas.microsoft.com/office/drawing/2014/main" id="{0057E65F-744F-4EA5-A83B-ABE20E9AB33B}"/>
              </a:ext>
            </a:extLst>
          </p:cNvPr>
          <p:cNvSpPr/>
          <p:nvPr/>
        </p:nvSpPr>
        <p:spPr>
          <a:xfrm rot="10215319">
            <a:off x="6988180" y="3557353"/>
            <a:ext cx="525420" cy="45719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de-AT" sz="1350" kern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Pfeil nach rechts 59">
            <a:extLst>
              <a:ext uri="{FF2B5EF4-FFF2-40B4-BE49-F238E27FC236}">
                <a16:creationId xmlns:a16="http://schemas.microsoft.com/office/drawing/2014/main" id="{AB942C3E-AAF5-41D2-9D9F-F8AAAC87A3C3}"/>
              </a:ext>
            </a:extLst>
          </p:cNvPr>
          <p:cNvSpPr/>
          <p:nvPr/>
        </p:nvSpPr>
        <p:spPr>
          <a:xfrm rot="10800000">
            <a:off x="5200417" y="3573125"/>
            <a:ext cx="498571" cy="66697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de-AT" sz="1350" kern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Pfeil nach rechts 61">
            <a:extLst>
              <a:ext uri="{FF2B5EF4-FFF2-40B4-BE49-F238E27FC236}">
                <a16:creationId xmlns:a16="http://schemas.microsoft.com/office/drawing/2014/main" id="{82535D7C-FCE3-4ED9-9C7E-2E64AAFAAB15}"/>
              </a:ext>
            </a:extLst>
          </p:cNvPr>
          <p:cNvSpPr/>
          <p:nvPr/>
        </p:nvSpPr>
        <p:spPr>
          <a:xfrm rot="12364422">
            <a:off x="2065946" y="3500392"/>
            <a:ext cx="434525" cy="53182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de-AT" sz="1350" kern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Pfeil nach rechts 62">
            <a:extLst>
              <a:ext uri="{FF2B5EF4-FFF2-40B4-BE49-F238E27FC236}">
                <a16:creationId xmlns:a16="http://schemas.microsoft.com/office/drawing/2014/main" id="{D1E2D64B-CAB2-4F10-A4AC-69424A8E241A}"/>
              </a:ext>
            </a:extLst>
          </p:cNvPr>
          <p:cNvSpPr/>
          <p:nvPr/>
        </p:nvSpPr>
        <p:spPr>
          <a:xfrm rot="16200000">
            <a:off x="1300975" y="2695574"/>
            <a:ext cx="342113" cy="49147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de-AT" sz="1350" kern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Pfeil nach rechts 63">
            <a:extLst>
              <a:ext uri="{FF2B5EF4-FFF2-40B4-BE49-F238E27FC236}">
                <a16:creationId xmlns:a16="http://schemas.microsoft.com/office/drawing/2014/main" id="{36B3DDA2-DA75-466A-97A9-EED2810C5977}"/>
              </a:ext>
            </a:extLst>
          </p:cNvPr>
          <p:cNvSpPr/>
          <p:nvPr/>
        </p:nvSpPr>
        <p:spPr>
          <a:xfrm rot="14089610">
            <a:off x="686986" y="2749712"/>
            <a:ext cx="392077" cy="46385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de-AT" sz="1350" kern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Pfeil nach rechts 64">
            <a:extLst>
              <a:ext uri="{FF2B5EF4-FFF2-40B4-BE49-F238E27FC236}">
                <a16:creationId xmlns:a16="http://schemas.microsoft.com/office/drawing/2014/main" id="{049DFA86-4B84-4A29-8BA4-8B8AFE75FF1D}"/>
              </a:ext>
            </a:extLst>
          </p:cNvPr>
          <p:cNvSpPr/>
          <p:nvPr/>
        </p:nvSpPr>
        <p:spPr>
          <a:xfrm rot="19196097">
            <a:off x="852831" y="1190861"/>
            <a:ext cx="570037" cy="55386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de-AT" sz="1350" kern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Pfeil nach rechts 65">
            <a:extLst>
              <a:ext uri="{FF2B5EF4-FFF2-40B4-BE49-F238E27FC236}">
                <a16:creationId xmlns:a16="http://schemas.microsoft.com/office/drawing/2014/main" id="{A6938927-1EDE-4214-A627-F4C03699769F}"/>
              </a:ext>
            </a:extLst>
          </p:cNvPr>
          <p:cNvSpPr/>
          <p:nvPr/>
        </p:nvSpPr>
        <p:spPr>
          <a:xfrm>
            <a:off x="2805726" y="801898"/>
            <a:ext cx="576724" cy="61151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de-AT" sz="1350" kern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Pfeil nach rechts 66">
            <a:extLst>
              <a:ext uri="{FF2B5EF4-FFF2-40B4-BE49-F238E27FC236}">
                <a16:creationId xmlns:a16="http://schemas.microsoft.com/office/drawing/2014/main" id="{32A4E0A6-B7E2-470C-8C85-CFD72FBF1AAB}"/>
              </a:ext>
            </a:extLst>
          </p:cNvPr>
          <p:cNvSpPr/>
          <p:nvPr/>
        </p:nvSpPr>
        <p:spPr>
          <a:xfrm rot="18652306">
            <a:off x="1843585" y="2814489"/>
            <a:ext cx="376805" cy="51061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de-AT" sz="1350" kern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Pfeil nach rechts 67">
            <a:extLst>
              <a:ext uri="{FF2B5EF4-FFF2-40B4-BE49-F238E27FC236}">
                <a16:creationId xmlns:a16="http://schemas.microsoft.com/office/drawing/2014/main" id="{1DF78D7D-21D3-417E-8C65-A396965FB2D2}"/>
              </a:ext>
            </a:extLst>
          </p:cNvPr>
          <p:cNvSpPr/>
          <p:nvPr/>
        </p:nvSpPr>
        <p:spPr>
          <a:xfrm rot="658191" flipV="1">
            <a:off x="3028894" y="2714824"/>
            <a:ext cx="2685311" cy="78449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de-AT" sz="1350" kern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7" name="Gruppieren 136">
            <a:extLst>
              <a:ext uri="{FF2B5EF4-FFF2-40B4-BE49-F238E27FC236}">
                <a16:creationId xmlns:a16="http://schemas.microsoft.com/office/drawing/2014/main" id="{631005C3-B3E4-4DEA-B4F0-C60B3041D94F}"/>
              </a:ext>
            </a:extLst>
          </p:cNvPr>
          <p:cNvGrpSpPr/>
          <p:nvPr/>
        </p:nvGrpSpPr>
        <p:grpSpPr>
          <a:xfrm>
            <a:off x="2227057" y="2090088"/>
            <a:ext cx="1198892" cy="674448"/>
            <a:chOff x="2265712" y="3224628"/>
            <a:chExt cx="1548668" cy="857896"/>
          </a:xfrm>
        </p:grpSpPr>
        <p:pic>
          <p:nvPicPr>
            <p:cNvPr id="138" name="Picture 4" descr="http://weightdietplan.net/cart/media/catalog/product/cache/1/image/9df78eab33525d08d6e5fb8d27136e95/8/2/8262uk_ilovehrblpin_400.jpg">
              <a:extLst>
                <a:ext uri="{FF2B5EF4-FFF2-40B4-BE49-F238E27FC236}">
                  <a16:creationId xmlns:a16="http://schemas.microsoft.com/office/drawing/2014/main" id="{BC2AC9EB-68C6-4F52-9A92-E9C43E2247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3294" y="3429354"/>
              <a:ext cx="618611" cy="65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9" name="Rechteck 138">
              <a:extLst>
                <a:ext uri="{FF2B5EF4-FFF2-40B4-BE49-F238E27FC236}">
                  <a16:creationId xmlns:a16="http://schemas.microsoft.com/office/drawing/2014/main" id="{AC31A525-EC90-424E-ACC1-EE5310D7C577}"/>
                </a:ext>
              </a:extLst>
            </p:cNvPr>
            <p:cNvSpPr/>
            <p:nvPr/>
          </p:nvSpPr>
          <p:spPr>
            <a:xfrm>
              <a:off x="2265712" y="3224628"/>
              <a:ext cx="1548668" cy="238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AT" sz="619" b="1" dirty="0">
                  <a:solidFill>
                    <a:srgbClr val="000000"/>
                  </a:solidFill>
                  <a:ea typeface="ＭＳ Ｐゴシック"/>
                </a:rPr>
                <a:t>9- BOTSCHAFTER</a:t>
              </a:r>
            </a:p>
          </p:txBody>
        </p:sp>
      </p:grpSp>
      <p:grpSp>
        <p:nvGrpSpPr>
          <p:cNvPr id="140" name="Gruppieren 139">
            <a:extLst>
              <a:ext uri="{FF2B5EF4-FFF2-40B4-BE49-F238E27FC236}">
                <a16:creationId xmlns:a16="http://schemas.microsoft.com/office/drawing/2014/main" id="{44348B1F-0920-4467-8FD6-1C444C1D8E22}"/>
              </a:ext>
            </a:extLst>
          </p:cNvPr>
          <p:cNvGrpSpPr/>
          <p:nvPr/>
        </p:nvGrpSpPr>
        <p:grpSpPr>
          <a:xfrm>
            <a:off x="114009" y="1529952"/>
            <a:ext cx="1148340" cy="930850"/>
            <a:chOff x="141877" y="3223357"/>
            <a:chExt cx="1238946" cy="930018"/>
          </a:xfrm>
        </p:grpSpPr>
        <p:pic>
          <p:nvPicPr>
            <p:cNvPr id="141" name="Picture 9">
              <a:extLst>
                <a:ext uri="{FF2B5EF4-FFF2-40B4-BE49-F238E27FC236}">
                  <a16:creationId xmlns:a16="http://schemas.microsoft.com/office/drawing/2014/main" id="{5CAE731E-6751-47C7-813F-CBDA36E69D5C}"/>
                </a:ext>
              </a:extLst>
            </p:cNvPr>
            <p:cNvPicPr/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050" b="7913"/>
            <a:stretch/>
          </p:blipFill>
          <p:spPr bwMode="auto">
            <a:xfrm>
              <a:off x="141877" y="3388836"/>
              <a:ext cx="961153" cy="764539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142" name="Textfeld 141">
              <a:extLst>
                <a:ext uri="{FF2B5EF4-FFF2-40B4-BE49-F238E27FC236}">
                  <a16:creationId xmlns:a16="http://schemas.microsoft.com/office/drawing/2014/main" id="{3258E278-9AC5-4062-A63B-C176247EEC91}"/>
                </a:ext>
              </a:extLst>
            </p:cNvPr>
            <p:cNvSpPr txBox="1"/>
            <p:nvPr/>
          </p:nvSpPr>
          <p:spPr>
            <a:xfrm>
              <a:off x="151463" y="3223357"/>
              <a:ext cx="1229360" cy="187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AT" sz="619" b="1" dirty="0">
                  <a:solidFill>
                    <a:srgbClr val="000000"/>
                  </a:solidFill>
                  <a:ea typeface="ＭＳ Ｐゴシック"/>
                </a:rPr>
                <a:t>11- ACTIVE MEMBER</a:t>
              </a:r>
            </a:p>
          </p:txBody>
        </p:sp>
      </p:grpSp>
      <p:grpSp>
        <p:nvGrpSpPr>
          <p:cNvPr id="143" name="Gruppieren 142">
            <a:extLst>
              <a:ext uri="{FF2B5EF4-FFF2-40B4-BE49-F238E27FC236}">
                <a16:creationId xmlns:a16="http://schemas.microsoft.com/office/drawing/2014/main" id="{635417D1-C863-4DDD-829C-42300D71A646}"/>
              </a:ext>
            </a:extLst>
          </p:cNvPr>
          <p:cNvGrpSpPr/>
          <p:nvPr/>
        </p:nvGrpSpPr>
        <p:grpSpPr>
          <a:xfrm>
            <a:off x="1029894" y="2930807"/>
            <a:ext cx="861204" cy="810357"/>
            <a:chOff x="683543" y="4498529"/>
            <a:chExt cx="1237037" cy="1009779"/>
          </a:xfrm>
        </p:grpSpPr>
        <p:pic>
          <p:nvPicPr>
            <p:cNvPr id="144" name="Grafik 143">
              <a:extLst>
                <a:ext uri="{FF2B5EF4-FFF2-40B4-BE49-F238E27FC236}">
                  <a16:creationId xmlns:a16="http://schemas.microsoft.com/office/drawing/2014/main" id="{3BE56542-6A95-4BD5-B0E8-DE51644B2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43" y="4691854"/>
              <a:ext cx="1237037" cy="8164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5" name="Textfeld 144">
              <a:extLst>
                <a:ext uri="{FF2B5EF4-FFF2-40B4-BE49-F238E27FC236}">
                  <a16:creationId xmlns:a16="http://schemas.microsoft.com/office/drawing/2014/main" id="{6E39E69C-D87E-4A83-9AA3-62C220921255}"/>
                </a:ext>
              </a:extLst>
            </p:cNvPr>
            <p:cNvSpPr txBox="1"/>
            <p:nvPr/>
          </p:nvSpPr>
          <p:spPr>
            <a:xfrm>
              <a:off x="865373" y="4498529"/>
              <a:ext cx="959430" cy="233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AT" sz="619" b="1" dirty="0">
                  <a:solidFill>
                    <a:srgbClr val="000000"/>
                  </a:solidFill>
                  <a:ea typeface="ＭＳ Ｐゴシック"/>
                </a:rPr>
                <a:t>8-BHDK</a:t>
              </a:r>
            </a:p>
          </p:txBody>
        </p:sp>
      </p:grpSp>
      <p:grpSp>
        <p:nvGrpSpPr>
          <p:cNvPr id="146" name="Gruppieren 145">
            <a:extLst>
              <a:ext uri="{FF2B5EF4-FFF2-40B4-BE49-F238E27FC236}">
                <a16:creationId xmlns:a16="http://schemas.microsoft.com/office/drawing/2014/main" id="{6BB5EC81-374F-4623-90EC-12A8FF3B2D5E}"/>
              </a:ext>
            </a:extLst>
          </p:cNvPr>
          <p:cNvGrpSpPr/>
          <p:nvPr/>
        </p:nvGrpSpPr>
        <p:grpSpPr>
          <a:xfrm>
            <a:off x="1484674" y="287000"/>
            <a:ext cx="1198892" cy="1086775"/>
            <a:chOff x="2442968" y="992520"/>
            <a:chExt cx="1735149" cy="1473616"/>
          </a:xfrm>
        </p:grpSpPr>
        <p:grpSp>
          <p:nvGrpSpPr>
            <p:cNvPr id="147" name="Gruppieren 146">
              <a:extLst>
                <a:ext uri="{FF2B5EF4-FFF2-40B4-BE49-F238E27FC236}">
                  <a16:creationId xmlns:a16="http://schemas.microsoft.com/office/drawing/2014/main" id="{F5034644-42EA-4753-95CC-BC42F13A772C}"/>
                </a:ext>
              </a:extLst>
            </p:cNvPr>
            <p:cNvGrpSpPr/>
            <p:nvPr/>
          </p:nvGrpSpPr>
          <p:grpSpPr>
            <a:xfrm>
              <a:off x="2654105" y="1179964"/>
              <a:ext cx="1265024" cy="1286172"/>
              <a:chOff x="805824" y="1255839"/>
              <a:chExt cx="1089071" cy="1153345"/>
            </a:xfrm>
          </p:grpSpPr>
          <p:pic>
            <p:nvPicPr>
              <p:cNvPr id="149" name="Picture 4" descr="http://www.andredenson.net/wp-content/uploads/2015/08/education.png">
                <a:extLst>
                  <a:ext uri="{FF2B5EF4-FFF2-40B4-BE49-F238E27FC236}">
                    <a16:creationId xmlns:a16="http://schemas.microsoft.com/office/drawing/2014/main" id="{8FDFEAB1-8C1A-4DDB-BF26-5EF703DD4F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05824" y="1255839"/>
                <a:ext cx="1089071" cy="9178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Grafik 149">
                <a:extLst>
                  <a:ext uri="{FF2B5EF4-FFF2-40B4-BE49-F238E27FC236}">
                    <a16:creationId xmlns:a16="http://schemas.microsoft.com/office/drawing/2014/main" id="{5AD5F0CE-B286-438C-A9F2-8480E6BFBDDC}"/>
                  </a:ext>
                </a:extLst>
              </p:cNvPr>
              <p:cNvPicPr/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700" y="2072275"/>
                <a:ext cx="897827" cy="1441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1" name="Picture 2" descr="http://www.herbalifeevents.com/2014/Jan-SPEC/images/HL-Events-logo.png">
                <a:extLst>
                  <a:ext uri="{FF2B5EF4-FFF2-40B4-BE49-F238E27FC236}">
                    <a16:creationId xmlns:a16="http://schemas.microsoft.com/office/drawing/2014/main" id="{0750A0CA-879D-4816-8F70-8C7EB857E9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3700" y="2232018"/>
                <a:ext cx="1033465" cy="1771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8" name="Textfeld 147">
              <a:extLst>
                <a:ext uri="{FF2B5EF4-FFF2-40B4-BE49-F238E27FC236}">
                  <a16:creationId xmlns:a16="http://schemas.microsoft.com/office/drawing/2014/main" id="{4B68B94F-67DC-4D78-ABEA-730398AD0C8B}"/>
                </a:ext>
              </a:extLst>
            </p:cNvPr>
            <p:cNvSpPr txBox="1"/>
            <p:nvPr/>
          </p:nvSpPr>
          <p:spPr>
            <a:xfrm>
              <a:off x="2442968" y="992520"/>
              <a:ext cx="1735149" cy="254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AT" sz="619" b="1" dirty="0">
                  <a:solidFill>
                    <a:srgbClr val="000000"/>
                  </a:solidFill>
                  <a:ea typeface="ＭＳ Ｐゴシック"/>
                </a:rPr>
                <a:t>12- TRAININGSYSTEM</a:t>
              </a:r>
            </a:p>
          </p:txBody>
        </p:sp>
      </p:grpSp>
      <p:sp>
        <p:nvSpPr>
          <p:cNvPr id="152" name="180-Grad-Pfeil 95">
            <a:extLst>
              <a:ext uri="{FF2B5EF4-FFF2-40B4-BE49-F238E27FC236}">
                <a16:creationId xmlns:a16="http://schemas.microsoft.com/office/drawing/2014/main" id="{9C351C80-B84D-4189-BFB7-E8BB176B84F1}"/>
              </a:ext>
            </a:extLst>
          </p:cNvPr>
          <p:cNvSpPr/>
          <p:nvPr/>
        </p:nvSpPr>
        <p:spPr>
          <a:xfrm rot="10800000">
            <a:off x="1391437" y="3317364"/>
            <a:ext cx="7583510" cy="889997"/>
          </a:xfrm>
          <a:prstGeom prst="uturnArrow">
            <a:avLst>
              <a:gd name="adj1" fmla="val 3986"/>
              <a:gd name="adj2" fmla="val 15067"/>
              <a:gd name="adj3" fmla="val 19005"/>
              <a:gd name="adj4" fmla="val 43750"/>
              <a:gd name="adj5" fmla="val 42547"/>
            </a:avLst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de-AT" sz="1350" kern="0">
              <a:solidFill>
                <a:prstClr val="white">
                  <a:lumMod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Pfeil nach rechts 59">
            <a:extLst>
              <a:ext uri="{FF2B5EF4-FFF2-40B4-BE49-F238E27FC236}">
                <a16:creationId xmlns:a16="http://schemas.microsoft.com/office/drawing/2014/main" id="{0D2E9B13-8246-4C88-8564-A9776CEBF14C}"/>
              </a:ext>
            </a:extLst>
          </p:cNvPr>
          <p:cNvSpPr/>
          <p:nvPr/>
        </p:nvSpPr>
        <p:spPr>
          <a:xfrm rot="10800000">
            <a:off x="3506589" y="3579664"/>
            <a:ext cx="498571" cy="66697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de-AT" sz="1350" kern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9" name="Gruppieren 158">
            <a:extLst>
              <a:ext uri="{FF2B5EF4-FFF2-40B4-BE49-F238E27FC236}">
                <a16:creationId xmlns:a16="http://schemas.microsoft.com/office/drawing/2014/main" id="{E67469E1-BA1D-4DA4-AB32-6BAED29A5A75}"/>
              </a:ext>
            </a:extLst>
          </p:cNvPr>
          <p:cNvGrpSpPr/>
          <p:nvPr/>
        </p:nvGrpSpPr>
        <p:grpSpPr>
          <a:xfrm>
            <a:off x="7447585" y="1547529"/>
            <a:ext cx="1705085" cy="1050832"/>
            <a:chOff x="9378960" y="3310645"/>
            <a:chExt cx="2529155" cy="1512096"/>
          </a:xfrm>
        </p:grpSpPr>
        <p:grpSp>
          <p:nvGrpSpPr>
            <p:cNvPr id="160" name="Gruppieren 159">
              <a:extLst>
                <a:ext uri="{FF2B5EF4-FFF2-40B4-BE49-F238E27FC236}">
                  <a16:creationId xmlns:a16="http://schemas.microsoft.com/office/drawing/2014/main" id="{67B0FECC-3602-4142-82C6-9DFB2CF82E01}"/>
                </a:ext>
              </a:extLst>
            </p:cNvPr>
            <p:cNvGrpSpPr/>
            <p:nvPr/>
          </p:nvGrpSpPr>
          <p:grpSpPr>
            <a:xfrm>
              <a:off x="9378960" y="3310645"/>
              <a:ext cx="2529155" cy="1475464"/>
              <a:chOff x="8749029" y="3594655"/>
              <a:chExt cx="2274233" cy="1312165"/>
            </a:xfrm>
          </p:grpSpPr>
          <p:pic>
            <p:nvPicPr>
              <p:cNvPr id="162" name="Picture 5">
                <a:extLst>
                  <a:ext uri="{FF2B5EF4-FFF2-40B4-BE49-F238E27FC236}">
                    <a16:creationId xmlns:a16="http://schemas.microsoft.com/office/drawing/2014/main" id="{1876A783-D8ED-4DCE-9690-88867E2031EE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73061" y="3903897"/>
                <a:ext cx="820849" cy="100292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/>
            </p:spPr>
          </p:pic>
          <p:sp>
            <p:nvSpPr>
              <p:cNvPr id="163" name="Textfeld 162">
                <a:extLst>
                  <a:ext uri="{FF2B5EF4-FFF2-40B4-BE49-F238E27FC236}">
                    <a16:creationId xmlns:a16="http://schemas.microsoft.com/office/drawing/2014/main" id="{FB5CFB9B-C77F-486A-9DB7-402D74F576B2}"/>
                  </a:ext>
                </a:extLst>
              </p:cNvPr>
              <p:cNvSpPr txBox="1"/>
              <p:nvPr/>
            </p:nvSpPr>
            <p:spPr>
              <a:xfrm>
                <a:off x="8749029" y="3594655"/>
                <a:ext cx="2274233" cy="2400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de-AT" sz="619" b="1" dirty="0">
                    <a:solidFill>
                      <a:srgbClr val="000000"/>
                    </a:solidFill>
                    <a:ea typeface="ＭＳ Ｐゴシック"/>
                  </a:rPr>
                  <a:t>4-TREUE- &amp; VORTEILSPROGRAM</a:t>
                </a:r>
                <a:r>
                  <a:rPr lang="de-AT" sz="506" b="1" dirty="0">
                    <a:solidFill>
                      <a:srgbClr val="000000"/>
                    </a:solidFill>
                    <a:ea typeface="ＭＳ Ｐゴシック"/>
                  </a:rPr>
                  <a:t> </a:t>
                </a:r>
              </a:p>
            </p:txBody>
          </p:sp>
        </p:grpSp>
        <p:pic>
          <p:nvPicPr>
            <p:cNvPr id="161" name="Grafik 1">
              <a:extLst>
                <a:ext uri="{FF2B5EF4-FFF2-40B4-BE49-F238E27FC236}">
                  <a16:creationId xmlns:a16="http://schemas.microsoft.com/office/drawing/2014/main" id="{DFCF33F4-B0BD-4274-A0D7-3B56442E6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9193" y="3582437"/>
              <a:ext cx="915307" cy="1240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3764424-EFEC-4CFB-B89E-202B0A830F93}"/>
              </a:ext>
            </a:extLst>
          </p:cNvPr>
          <p:cNvGrpSpPr/>
          <p:nvPr/>
        </p:nvGrpSpPr>
        <p:grpSpPr>
          <a:xfrm>
            <a:off x="7576615" y="2993722"/>
            <a:ext cx="1514534" cy="886251"/>
            <a:chOff x="7576615" y="2993722"/>
            <a:chExt cx="1514534" cy="886251"/>
          </a:xfrm>
        </p:grpSpPr>
        <p:sp>
          <p:nvSpPr>
            <p:cNvPr id="154" name="Textfeld 153">
              <a:extLst>
                <a:ext uri="{FF2B5EF4-FFF2-40B4-BE49-F238E27FC236}">
                  <a16:creationId xmlns:a16="http://schemas.microsoft.com/office/drawing/2014/main" id="{A1B39754-17FA-484D-9ACF-D061EE7A9C5E}"/>
                </a:ext>
              </a:extLst>
            </p:cNvPr>
            <p:cNvSpPr txBox="1"/>
            <p:nvPr/>
          </p:nvSpPr>
          <p:spPr>
            <a:xfrm>
              <a:off x="7777246" y="2993722"/>
              <a:ext cx="1313903" cy="187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AT" sz="619" b="1" dirty="0">
                  <a:solidFill>
                    <a:srgbClr val="000000"/>
                  </a:solidFill>
                  <a:ea typeface="ＭＳ Ｐゴシック"/>
                </a:rPr>
                <a:t>4-PERSONALISIERUNG T2</a:t>
              </a:r>
            </a:p>
          </p:txBody>
        </p:sp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5A1BE651-BF6A-4C3A-8A96-55AC2EFAE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576615" y="3183072"/>
              <a:ext cx="1247327" cy="696901"/>
            </a:xfrm>
            <a:prstGeom prst="rect">
              <a:avLst/>
            </a:prstGeom>
          </p:spPr>
        </p:pic>
      </p:grpSp>
      <p:sp>
        <p:nvSpPr>
          <p:cNvPr id="155" name="Pfeil nach rechts 54">
            <a:extLst>
              <a:ext uri="{FF2B5EF4-FFF2-40B4-BE49-F238E27FC236}">
                <a16:creationId xmlns:a16="http://schemas.microsoft.com/office/drawing/2014/main" id="{CFE52552-3B12-4089-84E8-831D3BD0B43B}"/>
              </a:ext>
            </a:extLst>
          </p:cNvPr>
          <p:cNvSpPr/>
          <p:nvPr/>
        </p:nvSpPr>
        <p:spPr>
          <a:xfrm rot="5400000">
            <a:off x="8226489" y="2787013"/>
            <a:ext cx="194122" cy="64921"/>
          </a:xfrm>
          <a:prstGeom prst="rightArrow">
            <a:avLst/>
          </a:prstGeom>
          <a:solidFill>
            <a:sysClr val="window" lastClr="FFFFFF">
              <a:lumMod val="85000"/>
            </a:sysClr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endParaRPr lang="de-AT" sz="1350" kern="0">
              <a:solidFill>
                <a:srgbClr val="FFFFFF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03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E98155-0400-4CEA-BB30-74BF1278A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700"/>
            <a:ext cx="9144000" cy="857250"/>
          </a:xfrm>
        </p:spPr>
        <p:txBody>
          <a:bodyPr/>
          <a:lstStyle/>
          <a:p>
            <a:r>
              <a:rPr lang="de-DE" dirty="0"/>
              <a:t>5 Säulen: Weniger Arbeit mehr Ergebnis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0EC3E6-9FF1-46FC-9DD8-252740D0A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73" y="1200151"/>
            <a:ext cx="8735291" cy="552449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AWT = 140 Anwender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274F5B7-E15F-4BE5-8C89-9B9ACBE14188}"/>
              </a:ext>
            </a:extLst>
          </p:cNvPr>
          <p:cNvSpPr/>
          <p:nvPr/>
        </p:nvSpPr>
        <p:spPr>
          <a:xfrm>
            <a:off x="789493" y="1828801"/>
            <a:ext cx="33943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800" u="sng" dirty="0"/>
              <a:t>Frühstück </a:t>
            </a:r>
            <a:br>
              <a:rPr lang="de-DE" sz="2800" u="sng" dirty="0"/>
            </a:br>
            <a:endParaRPr lang="de-DE" sz="2800" u="sng" dirty="0"/>
          </a:p>
          <a:p>
            <a:pPr marL="0" indent="0">
              <a:buNone/>
            </a:pPr>
            <a:r>
              <a:rPr lang="de-DE" sz="2800" dirty="0"/>
              <a:t>10 000 VP</a:t>
            </a:r>
          </a:p>
          <a:p>
            <a:pPr marL="0" indent="0">
              <a:buNone/>
            </a:pPr>
            <a:r>
              <a:rPr lang="de-DE" sz="2800" dirty="0"/>
              <a:t>Scheck: ca. 850 €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7C7BA7A-4F48-41E5-A4C6-43EED132914D}"/>
              </a:ext>
            </a:extLst>
          </p:cNvPr>
          <p:cNvSpPr/>
          <p:nvPr/>
        </p:nvSpPr>
        <p:spPr>
          <a:xfrm>
            <a:off x="5288109" y="1752600"/>
            <a:ext cx="33943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800" u="sng" dirty="0"/>
              <a:t>Personalisiert </a:t>
            </a:r>
            <a:br>
              <a:rPr lang="de-DE" sz="2800" u="sng" dirty="0"/>
            </a:br>
            <a:endParaRPr lang="de-DE" sz="2800" u="sng" dirty="0"/>
          </a:p>
          <a:p>
            <a:pPr marL="0" indent="0">
              <a:buNone/>
            </a:pPr>
            <a:r>
              <a:rPr lang="de-DE" sz="2800" dirty="0"/>
              <a:t>16 000 VP</a:t>
            </a:r>
          </a:p>
          <a:p>
            <a:pPr marL="0" indent="0">
              <a:buNone/>
            </a:pPr>
            <a:r>
              <a:rPr lang="de-DE" sz="2800" dirty="0"/>
              <a:t>Scheck: ca. 1.300 €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D9BE4E51-5F2B-49C0-A782-D1319E460D98}"/>
              </a:ext>
            </a:extLst>
          </p:cNvPr>
          <p:cNvCxnSpPr>
            <a:cxnSpLocks/>
          </p:cNvCxnSpPr>
          <p:nvPr/>
        </p:nvCxnSpPr>
        <p:spPr>
          <a:xfrm>
            <a:off x="4452072" y="1828801"/>
            <a:ext cx="0" cy="1985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74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E98155-0400-4CEA-BB30-74BF1278A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700"/>
            <a:ext cx="9144000" cy="857250"/>
          </a:xfrm>
        </p:spPr>
        <p:txBody>
          <a:bodyPr/>
          <a:lstStyle/>
          <a:p>
            <a:r>
              <a:rPr lang="de-DE" dirty="0"/>
              <a:t>5 Säulen: Weniger Arbeit mehr Ergebnis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0EC3E6-9FF1-46FC-9DD8-252740D0A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73" y="1200151"/>
            <a:ext cx="8735291" cy="552449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GET = 280 Anwender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274F5B7-E15F-4BE5-8C89-9B9ACBE14188}"/>
              </a:ext>
            </a:extLst>
          </p:cNvPr>
          <p:cNvSpPr/>
          <p:nvPr/>
        </p:nvSpPr>
        <p:spPr>
          <a:xfrm>
            <a:off x="692945" y="1828801"/>
            <a:ext cx="33943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800" u="sng" dirty="0"/>
              <a:t>Frühstück </a:t>
            </a:r>
            <a:br>
              <a:rPr lang="de-DE" sz="2800" u="sng" dirty="0"/>
            </a:br>
            <a:endParaRPr lang="de-DE" sz="2800" u="sng" dirty="0"/>
          </a:p>
          <a:p>
            <a:pPr marL="0" indent="0">
              <a:buNone/>
            </a:pPr>
            <a:r>
              <a:rPr lang="de-DE" sz="2800" dirty="0"/>
              <a:t>20 000 VP</a:t>
            </a:r>
          </a:p>
          <a:p>
            <a:pPr marL="0" indent="0">
              <a:buNone/>
            </a:pPr>
            <a:r>
              <a:rPr lang="de-DE" sz="2800" dirty="0"/>
              <a:t>Scheck </a:t>
            </a:r>
            <a:r>
              <a:rPr lang="de-DE" dirty="0"/>
              <a:t>mit Bonus (2%) </a:t>
            </a:r>
            <a:r>
              <a:rPr lang="de-DE" sz="2800" dirty="0"/>
              <a:t>ca. 2.400 €</a:t>
            </a:r>
          </a:p>
          <a:p>
            <a:pPr marL="0" indent="0">
              <a:buNone/>
            </a:pPr>
            <a:r>
              <a:rPr lang="de-DE" sz="2800" dirty="0"/>
              <a:t>	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7C7BA7A-4F48-41E5-A4C6-43EED132914D}"/>
              </a:ext>
            </a:extLst>
          </p:cNvPr>
          <p:cNvSpPr/>
          <p:nvPr/>
        </p:nvSpPr>
        <p:spPr>
          <a:xfrm>
            <a:off x="5181600" y="1828801"/>
            <a:ext cx="33943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800" u="sng" dirty="0"/>
              <a:t>Personalisiert </a:t>
            </a:r>
            <a:br>
              <a:rPr lang="de-DE" sz="2800" u="sng" dirty="0"/>
            </a:br>
            <a:endParaRPr lang="de-DE" sz="2800" u="sng" dirty="0"/>
          </a:p>
          <a:p>
            <a:pPr marL="0" indent="0">
              <a:buNone/>
            </a:pPr>
            <a:r>
              <a:rPr lang="de-DE" sz="2800" dirty="0"/>
              <a:t>32 000 VP</a:t>
            </a:r>
          </a:p>
          <a:p>
            <a:pPr marL="0" indent="0">
              <a:buNone/>
            </a:pPr>
            <a:r>
              <a:rPr lang="de-DE" sz="2800" dirty="0"/>
              <a:t>Scheck </a:t>
            </a:r>
            <a:r>
              <a:rPr lang="de-DE" dirty="0"/>
              <a:t>mit Bonus (2%) </a:t>
            </a:r>
            <a:r>
              <a:rPr lang="de-DE" sz="2800" dirty="0"/>
              <a:t>ca. 3.808 €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84A3961E-CE7A-48AB-9814-10B92556DD66}"/>
              </a:ext>
            </a:extLst>
          </p:cNvPr>
          <p:cNvCxnSpPr>
            <a:cxnSpLocks/>
          </p:cNvCxnSpPr>
          <p:nvPr/>
        </p:nvCxnSpPr>
        <p:spPr>
          <a:xfrm>
            <a:off x="4452072" y="1828801"/>
            <a:ext cx="0" cy="1985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3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E98155-0400-4CEA-BB30-74BF1278A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700"/>
            <a:ext cx="9144000" cy="857250"/>
          </a:xfrm>
        </p:spPr>
        <p:txBody>
          <a:bodyPr/>
          <a:lstStyle/>
          <a:p>
            <a:r>
              <a:rPr lang="de-DE" dirty="0"/>
              <a:t>5 Säulen: Weniger Arbeit mehr Ergebnis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0EC3E6-9FF1-46FC-9DD8-252740D0A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73" y="1200151"/>
            <a:ext cx="8735291" cy="552449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 err="1"/>
              <a:t>Millionaire</a:t>
            </a:r>
            <a:r>
              <a:rPr lang="de-DE" dirty="0"/>
              <a:t> Team = 1100 Anwender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274F5B7-E15F-4BE5-8C89-9B9ACBE14188}"/>
              </a:ext>
            </a:extLst>
          </p:cNvPr>
          <p:cNvSpPr/>
          <p:nvPr/>
        </p:nvSpPr>
        <p:spPr>
          <a:xfrm>
            <a:off x="568038" y="1828802"/>
            <a:ext cx="33943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800" u="sng" dirty="0"/>
              <a:t>Frühstück </a:t>
            </a:r>
            <a:br>
              <a:rPr lang="de-DE" sz="2800" u="sng" dirty="0"/>
            </a:br>
            <a:endParaRPr lang="de-DE" sz="2800" u="sng" dirty="0"/>
          </a:p>
          <a:p>
            <a:pPr marL="0" indent="0">
              <a:buNone/>
            </a:pPr>
            <a:r>
              <a:rPr lang="de-DE" sz="2800" dirty="0"/>
              <a:t>80.000 VP</a:t>
            </a:r>
          </a:p>
          <a:p>
            <a:pPr marL="0" indent="0">
              <a:buNone/>
            </a:pPr>
            <a:r>
              <a:rPr lang="de-DE" sz="2800" dirty="0"/>
              <a:t>Scheck </a:t>
            </a:r>
            <a:r>
              <a:rPr lang="de-DE" dirty="0"/>
              <a:t>mit Bonus (4%) </a:t>
            </a:r>
            <a:r>
              <a:rPr lang="de-DE" sz="2800" dirty="0"/>
              <a:t>ca. 9000 €</a:t>
            </a:r>
          </a:p>
          <a:p>
            <a:pPr marL="0" indent="0">
              <a:buNone/>
            </a:pPr>
            <a:r>
              <a:rPr lang="de-DE" sz="2800" dirty="0"/>
              <a:t>	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7C7BA7A-4F48-41E5-A4C6-43EED132914D}"/>
              </a:ext>
            </a:extLst>
          </p:cNvPr>
          <p:cNvSpPr/>
          <p:nvPr/>
        </p:nvSpPr>
        <p:spPr>
          <a:xfrm>
            <a:off x="5181601" y="1828801"/>
            <a:ext cx="33943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800" u="sng" dirty="0"/>
              <a:t>Personalisiert </a:t>
            </a:r>
            <a:br>
              <a:rPr lang="de-DE" sz="2800" u="sng" dirty="0"/>
            </a:br>
            <a:endParaRPr lang="de-DE" sz="2800" u="sng" dirty="0"/>
          </a:p>
          <a:p>
            <a:pPr marL="0" indent="0">
              <a:buNone/>
            </a:pPr>
            <a:r>
              <a:rPr lang="de-DE" sz="2800" dirty="0"/>
              <a:t>125.000 VP</a:t>
            </a:r>
          </a:p>
          <a:p>
            <a:pPr marL="0" indent="0">
              <a:buNone/>
            </a:pPr>
            <a:r>
              <a:rPr lang="de-DE" sz="2800" dirty="0"/>
              <a:t>Scheck </a:t>
            </a:r>
            <a:r>
              <a:rPr lang="de-DE" dirty="0"/>
              <a:t>mit Bonus (4%) </a:t>
            </a:r>
            <a:r>
              <a:rPr lang="de-DE" sz="2800" dirty="0"/>
              <a:t>ca. 15.000 €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F8F4FC1C-6C7B-466B-B152-F31B2AE0859D}"/>
              </a:ext>
            </a:extLst>
          </p:cNvPr>
          <p:cNvCxnSpPr>
            <a:cxnSpLocks/>
          </p:cNvCxnSpPr>
          <p:nvPr/>
        </p:nvCxnSpPr>
        <p:spPr>
          <a:xfrm>
            <a:off x="4452072" y="1828801"/>
            <a:ext cx="0" cy="1985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7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E98155-0400-4CEA-BB30-74BF1278A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700"/>
            <a:ext cx="9144000" cy="857250"/>
          </a:xfrm>
        </p:spPr>
        <p:txBody>
          <a:bodyPr/>
          <a:lstStyle/>
          <a:p>
            <a:r>
              <a:rPr lang="de-DE" dirty="0"/>
              <a:t>5 Säulen: Weniger Arbeit mehr Ergebnis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0EC3E6-9FF1-46FC-9DD8-252740D0A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73" y="1200151"/>
            <a:ext cx="8735291" cy="552449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 err="1"/>
              <a:t>Presidents</a:t>
            </a:r>
            <a:r>
              <a:rPr lang="de-DE" dirty="0"/>
              <a:t> Team = 2900 Anwender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274F5B7-E15F-4BE5-8C89-9B9ACBE14188}"/>
              </a:ext>
            </a:extLst>
          </p:cNvPr>
          <p:cNvSpPr/>
          <p:nvPr/>
        </p:nvSpPr>
        <p:spPr>
          <a:xfrm>
            <a:off x="824346" y="1828801"/>
            <a:ext cx="33943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800" u="sng" dirty="0"/>
              <a:t>Frühstück </a:t>
            </a:r>
            <a:br>
              <a:rPr lang="de-DE" sz="2800" u="sng" dirty="0"/>
            </a:br>
            <a:endParaRPr lang="de-DE" sz="2800" u="sng" dirty="0"/>
          </a:p>
          <a:p>
            <a:pPr marL="0" indent="0">
              <a:buNone/>
            </a:pPr>
            <a:r>
              <a:rPr lang="de-DE" sz="2800" dirty="0"/>
              <a:t>200.000 VP</a:t>
            </a:r>
          </a:p>
          <a:p>
            <a:pPr marL="0" indent="0">
              <a:buNone/>
            </a:pPr>
            <a:r>
              <a:rPr lang="de-DE" sz="2800" dirty="0"/>
              <a:t>Scheck </a:t>
            </a:r>
            <a:r>
              <a:rPr lang="de-DE" dirty="0"/>
              <a:t>mit Bonus (6%) </a:t>
            </a:r>
            <a:r>
              <a:rPr lang="de-DE" sz="2800" dirty="0"/>
              <a:t>ca. 24.000 €</a:t>
            </a:r>
          </a:p>
          <a:p>
            <a:pPr marL="0" indent="0">
              <a:buNone/>
            </a:pPr>
            <a:r>
              <a:rPr lang="de-DE" sz="2800" dirty="0"/>
              <a:t>	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7C7BA7A-4F48-41E5-A4C6-43EED132914D}"/>
              </a:ext>
            </a:extLst>
          </p:cNvPr>
          <p:cNvSpPr/>
          <p:nvPr/>
        </p:nvSpPr>
        <p:spPr>
          <a:xfrm>
            <a:off x="5181600" y="1828801"/>
            <a:ext cx="33943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2800" u="sng" dirty="0"/>
              <a:t>Personalisiert </a:t>
            </a:r>
            <a:br>
              <a:rPr lang="de-DE" sz="2800" u="sng" dirty="0"/>
            </a:br>
            <a:endParaRPr lang="de-DE" sz="2800" u="sng" dirty="0"/>
          </a:p>
          <a:p>
            <a:pPr marL="0" indent="0">
              <a:buNone/>
            </a:pPr>
            <a:r>
              <a:rPr lang="de-DE" sz="2800" dirty="0"/>
              <a:t>330.000 VP</a:t>
            </a:r>
          </a:p>
          <a:p>
            <a:pPr marL="0" indent="0">
              <a:buNone/>
            </a:pPr>
            <a:r>
              <a:rPr lang="de-DE" sz="2800" dirty="0"/>
              <a:t>Scheck </a:t>
            </a:r>
            <a:r>
              <a:rPr lang="de-DE" dirty="0"/>
              <a:t>mit Bonus (6%) </a:t>
            </a:r>
            <a:r>
              <a:rPr lang="de-DE" sz="2800" dirty="0"/>
              <a:t>ca. 40.000 €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EA882A0D-B04D-4744-9951-A93AA4DAF17F}"/>
              </a:ext>
            </a:extLst>
          </p:cNvPr>
          <p:cNvCxnSpPr>
            <a:cxnSpLocks/>
          </p:cNvCxnSpPr>
          <p:nvPr/>
        </p:nvCxnSpPr>
        <p:spPr>
          <a:xfrm>
            <a:off x="4452072" y="1828801"/>
            <a:ext cx="0" cy="1985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77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us 10"/>
          <p:cNvSpPr/>
          <p:nvPr/>
        </p:nvSpPr>
        <p:spPr>
          <a:xfrm>
            <a:off x="1605985" y="1605550"/>
            <a:ext cx="308468" cy="333146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9BBB59"/>
              </a:solidFill>
            </a:endParaRPr>
          </a:p>
        </p:txBody>
      </p:sp>
      <p:sp>
        <p:nvSpPr>
          <p:cNvPr id="12" name="Plus 11"/>
          <p:cNvSpPr/>
          <p:nvPr/>
        </p:nvSpPr>
        <p:spPr>
          <a:xfrm>
            <a:off x="2959200" y="1763875"/>
            <a:ext cx="308468" cy="333146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9BBB59"/>
              </a:solidFill>
            </a:endParaRPr>
          </a:p>
        </p:txBody>
      </p:sp>
      <p:sp>
        <p:nvSpPr>
          <p:cNvPr id="13" name="Plus 12"/>
          <p:cNvSpPr/>
          <p:nvPr/>
        </p:nvSpPr>
        <p:spPr>
          <a:xfrm>
            <a:off x="4479735" y="1814371"/>
            <a:ext cx="308468" cy="333146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>
              <a:solidFill>
                <a:srgbClr val="9BBB59"/>
              </a:solidFill>
            </a:endParaRPr>
          </a:p>
        </p:txBody>
      </p:sp>
      <p:sp>
        <p:nvSpPr>
          <p:cNvPr id="14" name="Plus 13"/>
          <p:cNvSpPr/>
          <p:nvPr/>
        </p:nvSpPr>
        <p:spPr>
          <a:xfrm>
            <a:off x="6110721" y="1801300"/>
            <a:ext cx="308468" cy="333146"/>
          </a:xfrm>
          <a:prstGeom prst="mathPlus">
            <a:avLst/>
          </a:prstGeom>
          <a:solidFill>
            <a:srgbClr val="92D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9BBB59"/>
                </a:solidFill>
              </a:rPr>
              <a:t>  </a:t>
            </a:r>
          </a:p>
        </p:txBody>
      </p:sp>
      <p:grpSp>
        <p:nvGrpSpPr>
          <p:cNvPr id="2" name="Group 15"/>
          <p:cNvGrpSpPr/>
          <p:nvPr/>
        </p:nvGrpSpPr>
        <p:grpSpPr>
          <a:xfrm>
            <a:off x="7573530" y="2935400"/>
            <a:ext cx="1222831" cy="205563"/>
            <a:chOff x="7195075" y="3846553"/>
            <a:chExt cx="1416997" cy="205563"/>
          </a:xfrm>
        </p:grpSpPr>
        <p:pic>
          <p:nvPicPr>
            <p:cNvPr id="38" name="Picture 37" descr="WYBN_Catergories_HYDRATIO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075" y="3846553"/>
              <a:ext cx="1416997" cy="205563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7195075" y="3846554"/>
              <a:ext cx="259744" cy="199550"/>
            </a:xfrm>
            <a:prstGeom prst="ellipse">
              <a:avLst/>
            </a:prstGeom>
            <a:solidFill>
              <a:srgbClr val="00BBFE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14"/>
          <p:cNvGrpSpPr/>
          <p:nvPr/>
        </p:nvGrpSpPr>
        <p:grpSpPr>
          <a:xfrm>
            <a:off x="4745192" y="2885133"/>
            <a:ext cx="1263722" cy="222245"/>
            <a:chOff x="5490249" y="3819201"/>
            <a:chExt cx="1417935" cy="205626"/>
          </a:xfrm>
        </p:grpSpPr>
        <p:pic>
          <p:nvPicPr>
            <p:cNvPr id="37" name="Picture 36" descr="WYBN_Catergories_FIBR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0753" y="3819201"/>
              <a:ext cx="1417431" cy="205626"/>
            </a:xfrm>
            <a:prstGeom prst="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5490249" y="3825277"/>
              <a:ext cx="259744" cy="199550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9"/>
          <p:cNvGrpSpPr/>
          <p:nvPr/>
        </p:nvGrpSpPr>
        <p:grpSpPr>
          <a:xfrm>
            <a:off x="3344361" y="2860609"/>
            <a:ext cx="1246596" cy="246768"/>
            <a:chOff x="3674911" y="3807293"/>
            <a:chExt cx="1376467" cy="20590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911" y="3813510"/>
              <a:ext cx="1376467" cy="199685"/>
            </a:xfrm>
            <a:prstGeom prst="rect">
              <a:avLst/>
            </a:prstGeom>
          </p:spPr>
        </p:pic>
        <p:sp>
          <p:nvSpPr>
            <p:cNvPr id="41" name="Oval 40"/>
            <p:cNvSpPr/>
            <p:nvPr/>
          </p:nvSpPr>
          <p:spPr>
            <a:xfrm>
              <a:off x="3674911" y="3807293"/>
              <a:ext cx="259744" cy="1995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923367" y="2885132"/>
            <a:ext cx="1344303" cy="237093"/>
            <a:chOff x="2089976" y="3921346"/>
            <a:chExt cx="1426631" cy="20696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9976" y="3921346"/>
              <a:ext cx="1426631" cy="206962"/>
            </a:xfrm>
            <a:prstGeom prst="rect">
              <a:avLst/>
            </a:prstGeom>
          </p:spPr>
        </p:pic>
        <p:sp>
          <p:nvSpPr>
            <p:cNvPr id="42" name="Oval 41"/>
            <p:cNvSpPr/>
            <p:nvPr/>
          </p:nvSpPr>
          <p:spPr>
            <a:xfrm>
              <a:off x="2090289" y="3925052"/>
              <a:ext cx="259744" cy="199550"/>
            </a:xfrm>
            <a:prstGeom prst="ellipse">
              <a:avLst/>
            </a:prstGeom>
            <a:solidFill>
              <a:srgbClr val="9933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7"/>
          <p:cNvGrpSpPr/>
          <p:nvPr/>
        </p:nvGrpSpPr>
        <p:grpSpPr>
          <a:xfrm>
            <a:off x="1948228" y="2602174"/>
            <a:ext cx="1349786" cy="243404"/>
            <a:chOff x="2090289" y="3670745"/>
            <a:chExt cx="1437598" cy="20855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0289" y="3670745"/>
              <a:ext cx="1437598" cy="208553"/>
            </a:xfrm>
            <a:prstGeom prst="rect">
              <a:avLst/>
            </a:prstGeom>
          </p:spPr>
        </p:pic>
        <p:sp>
          <p:nvSpPr>
            <p:cNvPr id="43" name="Oval 42"/>
            <p:cNvSpPr/>
            <p:nvPr/>
          </p:nvSpPr>
          <p:spPr>
            <a:xfrm>
              <a:off x="2100052" y="3675246"/>
              <a:ext cx="259744" cy="199550"/>
            </a:xfrm>
            <a:prstGeom prst="ellipse">
              <a:avLst/>
            </a:prstGeom>
            <a:solidFill>
              <a:srgbClr val="C4006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2"/>
          <p:cNvGrpSpPr/>
          <p:nvPr/>
        </p:nvGrpSpPr>
        <p:grpSpPr>
          <a:xfrm>
            <a:off x="329269" y="2885133"/>
            <a:ext cx="1336811" cy="258557"/>
            <a:chOff x="629176" y="3917832"/>
            <a:chExt cx="1336811" cy="199550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76" y="3921346"/>
              <a:ext cx="1336811" cy="193932"/>
            </a:xfrm>
            <a:prstGeom prst="rect">
              <a:avLst/>
            </a:prstGeom>
          </p:spPr>
        </p:pic>
        <p:sp>
          <p:nvSpPr>
            <p:cNvPr id="44" name="Oval 43"/>
            <p:cNvSpPr/>
            <p:nvPr/>
          </p:nvSpPr>
          <p:spPr>
            <a:xfrm>
              <a:off x="629176" y="3917832"/>
              <a:ext cx="259744" cy="199550"/>
            </a:xfrm>
            <a:prstGeom prst="ellipse">
              <a:avLst/>
            </a:prstGeom>
            <a:solidFill>
              <a:srgbClr val="83C93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"/>
          <p:cNvGrpSpPr/>
          <p:nvPr/>
        </p:nvGrpSpPr>
        <p:grpSpPr>
          <a:xfrm>
            <a:off x="307307" y="2602176"/>
            <a:ext cx="1358773" cy="243403"/>
            <a:chOff x="614926" y="2938819"/>
            <a:chExt cx="1363892" cy="19955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564" y="2944130"/>
              <a:ext cx="1309254" cy="189934"/>
            </a:xfrm>
            <a:prstGeom prst="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614926" y="2938819"/>
              <a:ext cx="259744" cy="199550"/>
            </a:xfrm>
            <a:prstGeom prst="ellipse">
              <a:avLst/>
            </a:prstGeom>
            <a:solidFill>
              <a:srgbClr val="612A8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62156" y="2928703"/>
            <a:ext cx="1177070" cy="212947"/>
            <a:chOff x="5155162" y="3323646"/>
            <a:chExt cx="1434685" cy="212947"/>
          </a:xfrm>
        </p:grpSpPr>
        <p:pic>
          <p:nvPicPr>
            <p:cNvPr id="36" name="Picture 35" descr="WYBN_Catergories_PHYTONUTRIENTS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5162" y="3328465"/>
              <a:ext cx="1434685" cy="208128"/>
            </a:xfrm>
            <a:prstGeom prst="rect">
              <a:avLst/>
            </a:prstGeom>
          </p:spPr>
        </p:pic>
        <p:sp>
          <p:nvSpPr>
            <p:cNvPr id="39" name="Oval 38"/>
            <p:cNvSpPr/>
            <p:nvPr/>
          </p:nvSpPr>
          <p:spPr>
            <a:xfrm>
              <a:off x="5158573" y="3323646"/>
              <a:ext cx="259744" cy="199550"/>
            </a:xfrm>
            <a:prstGeom prst="ellipse">
              <a:avLst/>
            </a:prstGeom>
            <a:solidFill>
              <a:srgbClr val="00A69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uppieren 52"/>
          <p:cNvGrpSpPr/>
          <p:nvPr/>
        </p:nvGrpSpPr>
        <p:grpSpPr>
          <a:xfrm>
            <a:off x="168530" y="1604862"/>
            <a:ext cx="8714133" cy="2402767"/>
            <a:chOff x="236530" y="1739311"/>
            <a:chExt cx="8714133" cy="377808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731" y="1739312"/>
              <a:ext cx="651007" cy="1363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Screen Clippi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1189" y="2195282"/>
              <a:ext cx="440836" cy="869253"/>
            </a:xfrm>
            <a:prstGeom prst="rect">
              <a:avLst/>
            </a:prstGeom>
          </p:spPr>
        </p:pic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97"/>
            <a:stretch/>
          </p:blipFill>
          <p:spPr>
            <a:xfrm>
              <a:off x="2506440" y="2351832"/>
              <a:ext cx="357003" cy="84655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980" y="2273833"/>
              <a:ext cx="912021" cy="734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8615" y="2432018"/>
              <a:ext cx="769841" cy="1066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" name="Picture 2" descr="S:\Marketing\Creative Services\01_Product Photography\02_Weight Management\Herbal Aloe Concentrate\PNG\UK_EI_SF_GE_AU_IC\0006_UK.EI.SF.GE.AU.IC_Herbal Aloe_High.png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774" y="1823316"/>
              <a:ext cx="1209889" cy="1613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S:\Marketing\Creative Services\01_Product Photography\02_Weight Management\Instant Herbal Beverage (Thermojetics)\PNG\Original 100g\UK_EI_IC\0106_UK.EI.IC_Original 100g_High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3687" y="2083121"/>
              <a:ext cx="694173" cy="925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S:\Marketing\Creative Services\01_Product Photography\04_Targeted Nutrition\Beta heart\PNG\AU_GE_FR_SZ\0267_AU.GE.FR.SZ_Betaheart_High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4474" y="1739311"/>
              <a:ext cx="1039060" cy="1385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" name="Group 23"/>
            <p:cNvGrpSpPr/>
            <p:nvPr/>
          </p:nvGrpSpPr>
          <p:grpSpPr>
            <a:xfrm>
              <a:off x="236530" y="4191587"/>
              <a:ext cx="1640008" cy="1325805"/>
              <a:chOff x="236530" y="3143690"/>
              <a:chExt cx="1640008" cy="994354"/>
            </a:xfrm>
          </p:grpSpPr>
          <p:pic>
            <p:nvPicPr>
              <p:cNvPr id="20" name="Picture 3" descr="S:\Marketing\Creative Services\01_Product Photography\02_Weight Management\Protein Drink Mix (PDM)\PNG\UK_EI_IC\2600_UK.EI.IC_ProteinDrinkMix_High.png"/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530" y="3143690"/>
                <a:ext cx="929786" cy="929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4" descr="S:\Marketing\Creative Services\01_Product Photography\02_Weight Management\Protein Bars\PNG\UK_IC\0258_UK_IC_Protein Bar_Almond_BOX_High.png"/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737" y="3143690"/>
                <a:ext cx="800801" cy="8008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5" descr="S:\Marketing\Creative Services\01_Product Photography\02_Weight Management\Formula 3\PNG\UK_IE_IC_DA\0242_UK.IE.IC.DA_PPP_High.png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1423" y="3389416"/>
                <a:ext cx="748628" cy="7486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4"/>
            <p:cNvGrpSpPr/>
            <p:nvPr/>
          </p:nvGrpSpPr>
          <p:grpSpPr>
            <a:xfrm>
              <a:off x="2016229" y="4355404"/>
              <a:ext cx="979079" cy="1087603"/>
              <a:chOff x="2016228" y="3266553"/>
              <a:chExt cx="979079" cy="815702"/>
            </a:xfrm>
          </p:grpSpPr>
          <p:pic>
            <p:nvPicPr>
              <p:cNvPr id="19" name="Picture 2" descr="S:\Marketing\Creative Services\01_Product Photography\02_Weight Management\Cell Activator\PNG\UK\0104_UK_Cell Activator_High.png"/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228" y="3266553"/>
                <a:ext cx="684059" cy="6840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S:\Marketing\Creative Services\01_Product Photography\04_Targeted Nutrition\Xtra-Cal\PNG\UK_EI\1230_UK.EI_Xtra-Cal_High.png"/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8257" y="3445205"/>
                <a:ext cx="637050" cy="6370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31" name="Picture 7" descr="S:\Marketing\Creative Services\01_Product Photography\04_Targeted Nutrition\Roseguard\PNG\UK_EI_IC\1524_UK_EI_IC_Rose Guard_High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5260" y="2108093"/>
              <a:ext cx="735055" cy="98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S:\Marketing\Creative Services\01_Product Photography\03_Energy, Sports &amp; Fitness\24\PNG\F1 Sport\UK_IC_EI\1432_UK.IC.EI_24 Formula 1_High.png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370" y="1992977"/>
              <a:ext cx="1025142" cy="1366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Group 26"/>
            <p:cNvGrpSpPr/>
            <p:nvPr/>
          </p:nvGrpSpPr>
          <p:grpSpPr>
            <a:xfrm>
              <a:off x="7497318" y="4187952"/>
              <a:ext cx="1284145" cy="1329441"/>
              <a:chOff x="7497317" y="3140963"/>
              <a:chExt cx="1284145" cy="997081"/>
            </a:xfrm>
          </p:grpSpPr>
          <p:pic>
            <p:nvPicPr>
              <p:cNvPr id="1033" name="Picture 9" descr="S:\Marketing\Creative Services\01_Product Photography\03_Energy, Sports &amp; Fitness\24\PNG\CR7 Drive\UK.EI.IC\1466_UK.EI.IC_24CR7Drive_Canister_High.png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09971" y="3140963"/>
                <a:ext cx="871491" cy="8714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C:\Users\visht\AppData\Local\Microsoft\Windows\Temporary Internet Files\Content.Outlook\WFLBH050\1433_UK IC EI_24 Hydrate_High.png"/>
              <p:cNvPicPr>
                <a:picLocks noChangeAspect="1" noChangeArrowheads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7317" y="3312737"/>
                <a:ext cx="825307" cy="8253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2" name="Title 1"/>
          <p:cNvSpPr txBox="1">
            <a:spLocks/>
          </p:cNvSpPr>
          <p:nvPr/>
        </p:nvSpPr>
        <p:spPr>
          <a:xfrm>
            <a:off x="0" y="657579"/>
            <a:ext cx="9144000" cy="7743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de-DE" dirty="0">
                <a:solidFill>
                  <a:schemeClr val="bg1">
                    <a:lumMod val="50000"/>
                  </a:schemeClr>
                </a:solidFill>
              </a:rPr>
            </a:br>
            <a:endParaRPr lang="de-DE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de-DE" sz="3100" dirty="0">
                <a:solidFill>
                  <a:schemeClr val="bg1">
                    <a:lumMod val="50000"/>
                  </a:schemeClr>
                </a:solidFill>
              </a:rPr>
              <a:t>Was der Körper braucht </a:t>
            </a:r>
          </a:p>
          <a:p>
            <a:pPr algn="ctr"/>
            <a:r>
              <a:rPr lang="de-DE" sz="2400" dirty="0">
                <a:solidFill>
                  <a:srgbClr val="7BC143"/>
                </a:solidFill>
              </a:rPr>
              <a:t>RICHTIGE Kombination aus HERBALIFE-Produkten </a:t>
            </a:r>
            <a:br>
              <a:rPr lang="de-DE" sz="2400" dirty="0">
                <a:solidFill>
                  <a:srgbClr val="7BC143"/>
                </a:solidFill>
              </a:rPr>
            </a:br>
            <a:r>
              <a:rPr lang="de-DE" sz="2400" dirty="0">
                <a:solidFill>
                  <a:srgbClr val="7BC143"/>
                </a:solidFill>
              </a:rPr>
              <a:t>liefert, was der Körper TÄGLICH braucht</a:t>
            </a:r>
            <a:endParaRPr lang="de-DE" sz="2800" dirty="0">
              <a:solidFill>
                <a:srgbClr val="7BC143"/>
              </a:solidFill>
            </a:endParaRPr>
          </a:p>
          <a:p>
            <a:pPr algn="ctr"/>
            <a:endParaRPr lang="de-DE" sz="2400" dirty="0">
              <a:solidFill>
                <a:srgbClr val="7BC143"/>
              </a:solidFill>
            </a:endParaRPr>
          </a:p>
          <a:p>
            <a:pPr algn="ctr"/>
            <a:endParaRPr lang="de-DE" sz="31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br>
              <a:rPr lang="de-DE" dirty="0">
                <a:solidFill>
                  <a:schemeClr val="bg1">
                    <a:lumMod val="50000"/>
                  </a:schemeClr>
                </a:solidFill>
              </a:rPr>
            </a:b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EC73A9A-FBE3-4078-95CB-58A876C4C101}"/>
              </a:ext>
            </a:extLst>
          </p:cNvPr>
          <p:cNvSpPr/>
          <p:nvPr/>
        </p:nvSpPr>
        <p:spPr>
          <a:xfrm rot="20278369">
            <a:off x="699840" y="371354"/>
            <a:ext cx="7795455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96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EF0200"/>
                </a:solidFill>
                <a:effectLst/>
              </a:rPr>
              <a:t>Alle Gewinnen </a:t>
            </a:r>
            <a:r>
              <a:rPr lang="de-DE" sz="9600" b="1" cap="none" spc="0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EF0200"/>
                </a:solidFill>
                <a:effectLst/>
                <a:sym typeface="Wingdings" panose="05000000000000000000" pitchFamily="2" charset="2"/>
              </a:rPr>
              <a:t></a:t>
            </a:r>
            <a:endParaRPr lang="de-DE" sz="96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EF02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2592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06565" y="126124"/>
            <a:ext cx="7467600" cy="857250"/>
          </a:xfrm>
        </p:spPr>
        <p:txBody>
          <a:bodyPr/>
          <a:lstStyle/>
          <a:p>
            <a:r>
              <a:rPr lang="de-AT" dirty="0"/>
              <a:t>ABLAUF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8021" y="1116481"/>
            <a:ext cx="8471339" cy="3124200"/>
          </a:xfrm>
        </p:spPr>
        <p:txBody>
          <a:bodyPr/>
          <a:lstStyle/>
          <a:p>
            <a:r>
              <a:rPr lang="de-AT" sz="2000" dirty="0"/>
              <a:t>5-10 Tage nach dem „Frühstücks-Start“</a:t>
            </a:r>
          </a:p>
          <a:p>
            <a:r>
              <a:rPr lang="de-AT" sz="2000" dirty="0"/>
              <a:t>Halte Präsentation einfach &amp; </a:t>
            </a:r>
            <a:r>
              <a:rPr lang="de-AT" sz="2000" dirty="0" err="1"/>
              <a:t>duplizierbar</a:t>
            </a:r>
            <a:endParaRPr lang="de-AT" sz="2000" dirty="0"/>
          </a:p>
          <a:p>
            <a:pPr marL="0" indent="0">
              <a:buNone/>
            </a:pPr>
            <a:endParaRPr lang="de-AT" sz="2800" dirty="0"/>
          </a:p>
        </p:txBody>
      </p:sp>
      <p:sp>
        <p:nvSpPr>
          <p:cNvPr id="5" name="Freeform 9"/>
          <p:cNvSpPr/>
          <p:nvPr/>
        </p:nvSpPr>
        <p:spPr>
          <a:xfrm>
            <a:off x="408021" y="126124"/>
            <a:ext cx="4660830" cy="882865"/>
          </a:xfrm>
          <a:custGeom>
            <a:avLst/>
            <a:gdLst>
              <a:gd name="connsiteX0" fmla="*/ 49943 w 3096457"/>
              <a:gd name="connsiteY0" fmla="*/ 21405 h 3695971"/>
              <a:gd name="connsiteX1" fmla="*/ 620719 w 3096457"/>
              <a:gd name="connsiteY1" fmla="*/ 64216 h 3695971"/>
              <a:gd name="connsiteX2" fmla="*/ 1020261 w 3096457"/>
              <a:gd name="connsiteY2" fmla="*/ 28541 h 3695971"/>
              <a:gd name="connsiteX3" fmla="*/ 1376996 w 3096457"/>
              <a:gd name="connsiteY3" fmla="*/ 14270 h 3695971"/>
              <a:gd name="connsiteX4" fmla="*/ 2133273 w 3096457"/>
              <a:gd name="connsiteY4" fmla="*/ 42811 h 3695971"/>
              <a:gd name="connsiteX5" fmla="*/ 2397257 w 3096457"/>
              <a:gd name="connsiteY5" fmla="*/ 42811 h 3695971"/>
              <a:gd name="connsiteX6" fmla="*/ 2796800 w 3096457"/>
              <a:gd name="connsiteY6" fmla="*/ 35676 h 3695971"/>
              <a:gd name="connsiteX7" fmla="*/ 3032245 w 3096457"/>
              <a:gd name="connsiteY7" fmla="*/ 0 h 3695971"/>
              <a:gd name="connsiteX8" fmla="*/ 3082187 w 3096457"/>
              <a:gd name="connsiteY8" fmla="*/ 335349 h 3695971"/>
              <a:gd name="connsiteX9" fmla="*/ 3060783 w 3096457"/>
              <a:gd name="connsiteY9" fmla="*/ 906155 h 3695971"/>
              <a:gd name="connsiteX10" fmla="*/ 3053649 w 3096457"/>
              <a:gd name="connsiteY10" fmla="*/ 1298585 h 3695971"/>
              <a:gd name="connsiteX11" fmla="*/ 3089322 w 3096457"/>
              <a:gd name="connsiteY11" fmla="*/ 1691014 h 3695971"/>
              <a:gd name="connsiteX12" fmla="*/ 3060783 w 3096457"/>
              <a:gd name="connsiteY12" fmla="*/ 2240415 h 3695971"/>
              <a:gd name="connsiteX13" fmla="*/ 3060783 w 3096457"/>
              <a:gd name="connsiteY13" fmla="*/ 2882572 h 3695971"/>
              <a:gd name="connsiteX14" fmla="*/ 3075053 w 3096457"/>
              <a:gd name="connsiteY14" fmla="*/ 3310677 h 3695971"/>
              <a:gd name="connsiteX15" fmla="*/ 3096457 w 3096457"/>
              <a:gd name="connsiteY15" fmla="*/ 3667431 h 3695971"/>
              <a:gd name="connsiteX16" fmla="*/ 2511412 w 3096457"/>
              <a:gd name="connsiteY16" fmla="*/ 3653161 h 3695971"/>
              <a:gd name="connsiteX17" fmla="*/ 1983445 w 3096457"/>
              <a:gd name="connsiteY17" fmla="*/ 3695971 h 3695971"/>
              <a:gd name="connsiteX18" fmla="*/ 1398400 w 3096457"/>
              <a:gd name="connsiteY18" fmla="*/ 3646026 h 3695971"/>
              <a:gd name="connsiteX19" fmla="*/ 1063069 w 3096457"/>
              <a:gd name="connsiteY19" fmla="*/ 3667431 h 3695971"/>
              <a:gd name="connsiteX20" fmla="*/ 663527 w 3096457"/>
              <a:gd name="connsiteY20" fmla="*/ 3681701 h 3695971"/>
              <a:gd name="connsiteX21" fmla="*/ 363870 w 3096457"/>
              <a:gd name="connsiteY21" fmla="*/ 3660296 h 3695971"/>
              <a:gd name="connsiteX22" fmla="*/ 221176 w 3096457"/>
              <a:gd name="connsiteY22" fmla="*/ 3646026 h 3695971"/>
              <a:gd name="connsiteX23" fmla="*/ 28539 w 3096457"/>
              <a:gd name="connsiteY23" fmla="*/ 3667431 h 3695971"/>
              <a:gd name="connsiteX24" fmla="*/ 64213 w 3096457"/>
              <a:gd name="connsiteY24" fmla="*/ 2832627 h 3695971"/>
              <a:gd name="connsiteX25" fmla="*/ 71347 w 3096457"/>
              <a:gd name="connsiteY25" fmla="*/ 1534042 h 3695971"/>
              <a:gd name="connsiteX26" fmla="*/ 0 w 3096457"/>
              <a:gd name="connsiteY26" fmla="*/ 1262909 h 3695971"/>
              <a:gd name="connsiteX27" fmla="*/ 35674 w 3096457"/>
              <a:gd name="connsiteY27" fmla="*/ 941831 h 3695971"/>
              <a:gd name="connsiteX28" fmla="*/ 92751 w 3096457"/>
              <a:gd name="connsiteY28" fmla="*/ 128432 h 3695971"/>
              <a:gd name="connsiteX29" fmla="*/ 49943 w 3096457"/>
              <a:gd name="connsiteY29" fmla="*/ 21405 h 369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096457" h="3695971">
                <a:moveTo>
                  <a:pt x="49943" y="21405"/>
                </a:moveTo>
                <a:lnTo>
                  <a:pt x="620719" y="64216"/>
                </a:lnTo>
                <a:lnTo>
                  <a:pt x="1020261" y="28541"/>
                </a:lnTo>
                <a:lnTo>
                  <a:pt x="1376996" y="14270"/>
                </a:lnTo>
                <a:lnTo>
                  <a:pt x="2133273" y="42811"/>
                </a:lnTo>
                <a:lnTo>
                  <a:pt x="2397257" y="42811"/>
                </a:lnTo>
                <a:lnTo>
                  <a:pt x="2796800" y="35676"/>
                </a:lnTo>
                <a:lnTo>
                  <a:pt x="3032245" y="0"/>
                </a:lnTo>
                <a:lnTo>
                  <a:pt x="3082187" y="335349"/>
                </a:lnTo>
                <a:lnTo>
                  <a:pt x="3060783" y="906155"/>
                </a:lnTo>
                <a:lnTo>
                  <a:pt x="3053649" y="1298585"/>
                </a:lnTo>
                <a:lnTo>
                  <a:pt x="3089322" y="1691014"/>
                </a:lnTo>
                <a:lnTo>
                  <a:pt x="3060783" y="2240415"/>
                </a:lnTo>
                <a:lnTo>
                  <a:pt x="3060783" y="2882572"/>
                </a:lnTo>
                <a:lnTo>
                  <a:pt x="3075053" y="3310677"/>
                </a:lnTo>
                <a:lnTo>
                  <a:pt x="3096457" y="3667431"/>
                </a:lnTo>
                <a:lnTo>
                  <a:pt x="2511412" y="3653161"/>
                </a:lnTo>
                <a:lnTo>
                  <a:pt x="1983445" y="3695971"/>
                </a:lnTo>
                <a:lnTo>
                  <a:pt x="1398400" y="3646026"/>
                </a:lnTo>
                <a:lnTo>
                  <a:pt x="1063069" y="3667431"/>
                </a:lnTo>
                <a:lnTo>
                  <a:pt x="663527" y="3681701"/>
                </a:lnTo>
                <a:lnTo>
                  <a:pt x="363870" y="3660296"/>
                </a:lnTo>
                <a:lnTo>
                  <a:pt x="221176" y="3646026"/>
                </a:lnTo>
                <a:lnTo>
                  <a:pt x="28539" y="3667431"/>
                </a:lnTo>
                <a:lnTo>
                  <a:pt x="64213" y="2832627"/>
                </a:lnTo>
                <a:lnTo>
                  <a:pt x="71347" y="1534042"/>
                </a:lnTo>
                <a:lnTo>
                  <a:pt x="0" y="1262909"/>
                </a:lnTo>
                <a:lnTo>
                  <a:pt x="35674" y="941831"/>
                </a:lnTo>
                <a:lnTo>
                  <a:pt x="92751" y="128432"/>
                </a:lnTo>
                <a:lnTo>
                  <a:pt x="49943" y="2140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Termin</a:t>
            </a:r>
            <a:r>
              <a:rPr lang="en-US" sz="2400" b="1" dirty="0"/>
              <a:t> 2. </a:t>
            </a:r>
          </a:p>
          <a:p>
            <a:pPr algn="ctr"/>
            <a:r>
              <a:rPr lang="en-US" sz="2200" b="1" i="1" dirty="0" err="1"/>
              <a:t>Programm</a:t>
            </a:r>
            <a:r>
              <a:rPr lang="en-US" sz="2200" b="1" i="1" dirty="0"/>
              <a:t> </a:t>
            </a:r>
            <a:r>
              <a:rPr lang="en-US" sz="2200" b="1" i="1" dirty="0" err="1"/>
              <a:t>Personalisieren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311623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7FFF58-E4D9-4C08-951D-6C693F17D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700"/>
            <a:ext cx="7467600" cy="502228"/>
          </a:xfrm>
        </p:spPr>
        <p:txBody>
          <a:bodyPr/>
          <a:lstStyle/>
          <a:p>
            <a:r>
              <a:rPr lang="de-DE" dirty="0">
                <a:hlinkClick r:id="rId2"/>
              </a:rPr>
              <a:t>www.hlfaustria.info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335326-14DC-4532-9B00-49D0192CE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4" y="953197"/>
            <a:ext cx="3650351" cy="3237104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A3408E0D-D3B5-4DA7-81AD-940F9AD251C6}"/>
              </a:ext>
            </a:extLst>
          </p:cNvPr>
          <p:cNvSpPr/>
          <p:nvPr/>
        </p:nvSpPr>
        <p:spPr>
          <a:xfrm>
            <a:off x="177776" y="3082635"/>
            <a:ext cx="3172691" cy="502228"/>
          </a:xfrm>
          <a:prstGeom prst="ellipse">
            <a:avLst/>
          </a:prstGeom>
          <a:noFill/>
          <a:ln w="38100">
            <a:solidFill>
              <a:srgbClr val="D702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580FB92-3677-4B71-84B5-1EA031D084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369" y="953197"/>
            <a:ext cx="5031855" cy="323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70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06565" y="126124"/>
            <a:ext cx="7467600" cy="857250"/>
          </a:xfrm>
        </p:spPr>
        <p:txBody>
          <a:bodyPr/>
          <a:lstStyle/>
          <a:p>
            <a:r>
              <a:rPr lang="de-AT" dirty="0"/>
              <a:t>ABLAUF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08021" y="1116481"/>
            <a:ext cx="8471339" cy="3124200"/>
          </a:xfrm>
        </p:spPr>
        <p:txBody>
          <a:bodyPr/>
          <a:lstStyle/>
          <a:p>
            <a:r>
              <a:rPr lang="de-AT" sz="2000" dirty="0"/>
              <a:t>5-10 Tage nach dem „Frühstücks-Start“</a:t>
            </a:r>
          </a:p>
          <a:p>
            <a:r>
              <a:rPr lang="de-AT" sz="2000" dirty="0"/>
              <a:t>Halte Präsentation einfach &amp; </a:t>
            </a:r>
            <a:r>
              <a:rPr lang="de-AT" sz="2000" dirty="0" err="1"/>
              <a:t>duplizierbar</a:t>
            </a:r>
            <a:endParaRPr lang="de-AT" sz="2000" dirty="0"/>
          </a:p>
          <a:p>
            <a:r>
              <a:rPr lang="de-AT" sz="2000" dirty="0"/>
              <a:t>Sei bei Termin effizient:</a:t>
            </a:r>
          </a:p>
          <a:p>
            <a:pPr lvl="1"/>
            <a:r>
              <a:rPr lang="de-AT" sz="2000" dirty="0"/>
              <a:t>Online per Zoom – Gruppe oder Einzeln</a:t>
            </a:r>
          </a:p>
          <a:p>
            <a:pPr lvl="1"/>
            <a:r>
              <a:rPr lang="de-AT" sz="2000" dirty="0"/>
              <a:t>Offline – Gruppe oder Einzeln</a:t>
            </a:r>
          </a:p>
          <a:p>
            <a:r>
              <a:rPr lang="de-AT" sz="2000" dirty="0"/>
              <a:t>Schaffe für alle Mitglieder &amp; Kunden deiner Traube </a:t>
            </a:r>
            <a:br>
              <a:rPr lang="de-AT" sz="2000" dirty="0"/>
            </a:br>
            <a:r>
              <a:rPr lang="de-AT" sz="2000" dirty="0"/>
              <a:t>eine verlässliche Möglichkeit in deinem Flow</a:t>
            </a:r>
          </a:p>
          <a:p>
            <a:r>
              <a:rPr lang="de-AT" sz="2000" dirty="0"/>
              <a:t>Optimale Vorbereitung für BHDK</a:t>
            </a:r>
          </a:p>
          <a:p>
            <a:endParaRPr lang="de-AT" sz="2800" dirty="0"/>
          </a:p>
        </p:txBody>
      </p:sp>
      <p:sp>
        <p:nvSpPr>
          <p:cNvPr id="5" name="Freeform 9"/>
          <p:cNvSpPr/>
          <p:nvPr/>
        </p:nvSpPr>
        <p:spPr>
          <a:xfrm>
            <a:off x="408021" y="126124"/>
            <a:ext cx="4660830" cy="882865"/>
          </a:xfrm>
          <a:custGeom>
            <a:avLst/>
            <a:gdLst>
              <a:gd name="connsiteX0" fmla="*/ 49943 w 3096457"/>
              <a:gd name="connsiteY0" fmla="*/ 21405 h 3695971"/>
              <a:gd name="connsiteX1" fmla="*/ 620719 w 3096457"/>
              <a:gd name="connsiteY1" fmla="*/ 64216 h 3695971"/>
              <a:gd name="connsiteX2" fmla="*/ 1020261 w 3096457"/>
              <a:gd name="connsiteY2" fmla="*/ 28541 h 3695971"/>
              <a:gd name="connsiteX3" fmla="*/ 1376996 w 3096457"/>
              <a:gd name="connsiteY3" fmla="*/ 14270 h 3695971"/>
              <a:gd name="connsiteX4" fmla="*/ 2133273 w 3096457"/>
              <a:gd name="connsiteY4" fmla="*/ 42811 h 3695971"/>
              <a:gd name="connsiteX5" fmla="*/ 2397257 w 3096457"/>
              <a:gd name="connsiteY5" fmla="*/ 42811 h 3695971"/>
              <a:gd name="connsiteX6" fmla="*/ 2796800 w 3096457"/>
              <a:gd name="connsiteY6" fmla="*/ 35676 h 3695971"/>
              <a:gd name="connsiteX7" fmla="*/ 3032245 w 3096457"/>
              <a:gd name="connsiteY7" fmla="*/ 0 h 3695971"/>
              <a:gd name="connsiteX8" fmla="*/ 3082187 w 3096457"/>
              <a:gd name="connsiteY8" fmla="*/ 335349 h 3695971"/>
              <a:gd name="connsiteX9" fmla="*/ 3060783 w 3096457"/>
              <a:gd name="connsiteY9" fmla="*/ 906155 h 3695971"/>
              <a:gd name="connsiteX10" fmla="*/ 3053649 w 3096457"/>
              <a:gd name="connsiteY10" fmla="*/ 1298585 h 3695971"/>
              <a:gd name="connsiteX11" fmla="*/ 3089322 w 3096457"/>
              <a:gd name="connsiteY11" fmla="*/ 1691014 h 3695971"/>
              <a:gd name="connsiteX12" fmla="*/ 3060783 w 3096457"/>
              <a:gd name="connsiteY12" fmla="*/ 2240415 h 3695971"/>
              <a:gd name="connsiteX13" fmla="*/ 3060783 w 3096457"/>
              <a:gd name="connsiteY13" fmla="*/ 2882572 h 3695971"/>
              <a:gd name="connsiteX14" fmla="*/ 3075053 w 3096457"/>
              <a:gd name="connsiteY14" fmla="*/ 3310677 h 3695971"/>
              <a:gd name="connsiteX15" fmla="*/ 3096457 w 3096457"/>
              <a:gd name="connsiteY15" fmla="*/ 3667431 h 3695971"/>
              <a:gd name="connsiteX16" fmla="*/ 2511412 w 3096457"/>
              <a:gd name="connsiteY16" fmla="*/ 3653161 h 3695971"/>
              <a:gd name="connsiteX17" fmla="*/ 1983445 w 3096457"/>
              <a:gd name="connsiteY17" fmla="*/ 3695971 h 3695971"/>
              <a:gd name="connsiteX18" fmla="*/ 1398400 w 3096457"/>
              <a:gd name="connsiteY18" fmla="*/ 3646026 h 3695971"/>
              <a:gd name="connsiteX19" fmla="*/ 1063069 w 3096457"/>
              <a:gd name="connsiteY19" fmla="*/ 3667431 h 3695971"/>
              <a:gd name="connsiteX20" fmla="*/ 663527 w 3096457"/>
              <a:gd name="connsiteY20" fmla="*/ 3681701 h 3695971"/>
              <a:gd name="connsiteX21" fmla="*/ 363870 w 3096457"/>
              <a:gd name="connsiteY21" fmla="*/ 3660296 h 3695971"/>
              <a:gd name="connsiteX22" fmla="*/ 221176 w 3096457"/>
              <a:gd name="connsiteY22" fmla="*/ 3646026 h 3695971"/>
              <a:gd name="connsiteX23" fmla="*/ 28539 w 3096457"/>
              <a:gd name="connsiteY23" fmla="*/ 3667431 h 3695971"/>
              <a:gd name="connsiteX24" fmla="*/ 64213 w 3096457"/>
              <a:gd name="connsiteY24" fmla="*/ 2832627 h 3695971"/>
              <a:gd name="connsiteX25" fmla="*/ 71347 w 3096457"/>
              <a:gd name="connsiteY25" fmla="*/ 1534042 h 3695971"/>
              <a:gd name="connsiteX26" fmla="*/ 0 w 3096457"/>
              <a:gd name="connsiteY26" fmla="*/ 1262909 h 3695971"/>
              <a:gd name="connsiteX27" fmla="*/ 35674 w 3096457"/>
              <a:gd name="connsiteY27" fmla="*/ 941831 h 3695971"/>
              <a:gd name="connsiteX28" fmla="*/ 92751 w 3096457"/>
              <a:gd name="connsiteY28" fmla="*/ 128432 h 3695971"/>
              <a:gd name="connsiteX29" fmla="*/ 49943 w 3096457"/>
              <a:gd name="connsiteY29" fmla="*/ 21405 h 369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096457" h="3695971">
                <a:moveTo>
                  <a:pt x="49943" y="21405"/>
                </a:moveTo>
                <a:lnTo>
                  <a:pt x="620719" y="64216"/>
                </a:lnTo>
                <a:lnTo>
                  <a:pt x="1020261" y="28541"/>
                </a:lnTo>
                <a:lnTo>
                  <a:pt x="1376996" y="14270"/>
                </a:lnTo>
                <a:lnTo>
                  <a:pt x="2133273" y="42811"/>
                </a:lnTo>
                <a:lnTo>
                  <a:pt x="2397257" y="42811"/>
                </a:lnTo>
                <a:lnTo>
                  <a:pt x="2796800" y="35676"/>
                </a:lnTo>
                <a:lnTo>
                  <a:pt x="3032245" y="0"/>
                </a:lnTo>
                <a:lnTo>
                  <a:pt x="3082187" y="335349"/>
                </a:lnTo>
                <a:lnTo>
                  <a:pt x="3060783" y="906155"/>
                </a:lnTo>
                <a:lnTo>
                  <a:pt x="3053649" y="1298585"/>
                </a:lnTo>
                <a:lnTo>
                  <a:pt x="3089322" y="1691014"/>
                </a:lnTo>
                <a:lnTo>
                  <a:pt x="3060783" y="2240415"/>
                </a:lnTo>
                <a:lnTo>
                  <a:pt x="3060783" y="2882572"/>
                </a:lnTo>
                <a:lnTo>
                  <a:pt x="3075053" y="3310677"/>
                </a:lnTo>
                <a:lnTo>
                  <a:pt x="3096457" y="3667431"/>
                </a:lnTo>
                <a:lnTo>
                  <a:pt x="2511412" y="3653161"/>
                </a:lnTo>
                <a:lnTo>
                  <a:pt x="1983445" y="3695971"/>
                </a:lnTo>
                <a:lnTo>
                  <a:pt x="1398400" y="3646026"/>
                </a:lnTo>
                <a:lnTo>
                  <a:pt x="1063069" y="3667431"/>
                </a:lnTo>
                <a:lnTo>
                  <a:pt x="663527" y="3681701"/>
                </a:lnTo>
                <a:lnTo>
                  <a:pt x="363870" y="3660296"/>
                </a:lnTo>
                <a:lnTo>
                  <a:pt x="221176" y="3646026"/>
                </a:lnTo>
                <a:lnTo>
                  <a:pt x="28539" y="3667431"/>
                </a:lnTo>
                <a:lnTo>
                  <a:pt x="64213" y="2832627"/>
                </a:lnTo>
                <a:lnTo>
                  <a:pt x="71347" y="1534042"/>
                </a:lnTo>
                <a:lnTo>
                  <a:pt x="0" y="1262909"/>
                </a:lnTo>
                <a:lnTo>
                  <a:pt x="35674" y="941831"/>
                </a:lnTo>
                <a:lnTo>
                  <a:pt x="92751" y="128432"/>
                </a:lnTo>
                <a:lnTo>
                  <a:pt x="49943" y="2140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Termin</a:t>
            </a:r>
            <a:r>
              <a:rPr lang="en-US" sz="2400" b="1" dirty="0"/>
              <a:t> 2. </a:t>
            </a:r>
          </a:p>
          <a:p>
            <a:pPr algn="ctr"/>
            <a:r>
              <a:rPr lang="en-US" sz="2400" b="1" i="1" dirty="0"/>
              <a:t>“</a:t>
            </a:r>
            <a:r>
              <a:rPr lang="en-US" sz="2200" b="1" i="1" dirty="0" err="1"/>
              <a:t>Personalisiere</a:t>
            </a:r>
            <a:r>
              <a:rPr lang="en-US" sz="2200" b="1" i="1" dirty="0"/>
              <a:t> das </a:t>
            </a:r>
            <a:r>
              <a:rPr lang="en-US" sz="2200" b="1" i="1" dirty="0" err="1"/>
              <a:t>Programm</a:t>
            </a:r>
            <a:r>
              <a:rPr lang="en-US" sz="2400" b="1" i="1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96948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/>
          <p:nvPr/>
        </p:nvSpPr>
        <p:spPr>
          <a:xfrm>
            <a:off x="421451" y="856228"/>
            <a:ext cx="4660831" cy="828434"/>
          </a:xfrm>
          <a:custGeom>
            <a:avLst/>
            <a:gdLst>
              <a:gd name="connsiteX0" fmla="*/ 49943 w 3096457"/>
              <a:gd name="connsiteY0" fmla="*/ 21405 h 3695971"/>
              <a:gd name="connsiteX1" fmla="*/ 620719 w 3096457"/>
              <a:gd name="connsiteY1" fmla="*/ 64216 h 3695971"/>
              <a:gd name="connsiteX2" fmla="*/ 1020261 w 3096457"/>
              <a:gd name="connsiteY2" fmla="*/ 28541 h 3695971"/>
              <a:gd name="connsiteX3" fmla="*/ 1376996 w 3096457"/>
              <a:gd name="connsiteY3" fmla="*/ 14270 h 3695971"/>
              <a:gd name="connsiteX4" fmla="*/ 2133273 w 3096457"/>
              <a:gd name="connsiteY4" fmla="*/ 42811 h 3695971"/>
              <a:gd name="connsiteX5" fmla="*/ 2397257 w 3096457"/>
              <a:gd name="connsiteY5" fmla="*/ 42811 h 3695971"/>
              <a:gd name="connsiteX6" fmla="*/ 2796800 w 3096457"/>
              <a:gd name="connsiteY6" fmla="*/ 35676 h 3695971"/>
              <a:gd name="connsiteX7" fmla="*/ 3032245 w 3096457"/>
              <a:gd name="connsiteY7" fmla="*/ 0 h 3695971"/>
              <a:gd name="connsiteX8" fmla="*/ 3082187 w 3096457"/>
              <a:gd name="connsiteY8" fmla="*/ 335349 h 3695971"/>
              <a:gd name="connsiteX9" fmla="*/ 3060783 w 3096457"/>
              <a:gd name="connsiteY9" fmla="*/ 906155 h 3695971"/>
              <a:gd name="connsiteX10" fmla="*/ 3053649 w 3096457"/>
              <a:gd name="connsiteY10" fmla="*/ 1298585 h 3695971"/>
              <a:gd name="connsiteX11" fmla="*/ 3089322 w 3096457"/>
              <a:gd name="connsiteY11" fmla="*/ 1691014 h 3695971"/>
              <a:gd name="connsiteX12" fmla="*/ 3060783 w 3096457"/>
              <a:gd name="connsiteY12" fmla="*/ 2240415 h 3695971"/>
              <a:gd name="connsiteX13" fmla="*/ 3060783 w 3096457"/>
              <a:gd name="connsiteY13" fmla="*/ 2882572 h 3695971"/>
              <a:gd name="connsiteX14" fmla="*/ 3075053 w 3096457"/>
              <a:gd name="connsiteY14" fmla="*/ 3310677 h 3695971"/>
              <a:gd name="connsiteX15" fmla="*/ 3096457 w 3096457"/>
              <a:gd name="connsiteY15" fmla="*/ 3667431 h 3695971"/>
              <a:gd name="connsiteX16" fmla="*/ 2511412 w 3096457"/>
              <a:gd name="connsiteY16" fmla="*/ 3653161 h 3695971"/>
              <a:gd name="connsiteX17" fmla="*/ 1983445 w 3096457"/>
              <a:gd name="connsiteY17" fmla="*/ 3695971 h 3695971"/>
              <a:gd name="connsiteX18" fmla="*/ 1398400 w 3096457"/>
              <a:gd name="connsiteY18" fmla="*/ 3646026 h 3695971"/>
              <a:gd name="connsiteX19" fmla="*/ 1063069 w 3096457"/>
              <a:gd name="connsiteY19" fmla="*/ 3667431 h 3695971"/>
              <a:gd name="connsiteX20" fmla="*/ 663527 w 3096457"/>
              <a:gd name="connsiteY20" fmla="*/ 3681701 h 3695971"/>
              <a:gd name="connsiteX21" fmla="*/ 363870 w 3096457"/>
              <a:gd name="connsiteY21" fmla="*/ 3660296 h 3695971"/>
              <a:gd name="connsiteX22" fmla="*/ 221176 w 3096457"/>
              <a:gd name="connsiteY22" fmla="*/ 3646026 h 3695971"/>
              <a:gd name="connsiteX23" fmla="*/ 28539 w 3096457"/>
              <a:gd name="connsiteY23" fmla="*/ 3667431 h 3695971"/>
              <a:gd name="connsiteX24" fmla="*/ 64213 w 3096457"/>
              <a:gd name="connsiteY24" fmla="*/ 2832627 h 3695971"/>
              <a:gd name="connsiteX25" fmla="*/ 71347 w 3096457"/>
              <a:gd name="connsiteY25" fmla="*/ 1534042 h 3695971"/>
              <a:gd name="connsiteX26" fmla="*/ 0 w 3096457"/>
              <a:gd name="connsiteY26" fmla="*/ 1262909 h 3695971"/>
              <a:gd name="connsiteX27" fmla="*/ 35674 w 3096457"/>
              <a:gd name="connsiteY27" fmla="*/ 941831 h 3695971"/>
              <a:gd name="connsiteX28" fmla="*/ 92751 w 3096457"/>
              <a:gd name="connsiteY28" fmla="*/ 128432 h 3695971"/>
              <a:gd name="connsiteX29" fmla="*/ 49943 w 3096457"/>
              <a:gd name="connsiteY29" fmla="*/ 21405 h 369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096457" h="3695971">
                <a:moveTo>
                  <a:pt x="49943" y="21405"/>
                </a:moveTo>
                <a:lnTo>
                  <a:pt x="620719" y="64216"/>
                </a:lnTo>
                <a:lnTo>
                  <a:pt x="1020261" y="28541"/>
                </a:lnTo>
                <a:lnTo>
                  <a:pt x="1376996" y="14270"/>
                </a:lnTo>
                <a:lnTo>
                  <a:pt x="2133273" y="42811"/>
                </a:lnTo>
                <a:lnTo>
                  <a:pt x="2397257" y="42811"/>
                </a:lnTo>
                <a:lnTo>
                  <a:pt x="2796800" y="35676"/>
                </a:lnTo>
                <a:lnTo>
                  <a:pt x="3032245" y="0"/>
                </a:lnTo>
                <a:lnTo>
                  <a:pt x="3082187" y="335349"/>
                </a:lnTo>
                <a:lnTo>
                  <a:pt x="3060783" y="906155"/>
                </a:lnTo>
                <a:lnTo>
                  <a:pt x="3053649" y="1298585"/>
                </a:lnTo>
                <a:lnTo>
                  <a:pt x="3089322" y="1691014"/>
                </a:lnTo>
                <a:lnTo>
                  <a:pt x="3060783" y="2240415"/>
                </a:lnTo>
                <a:lnTo>
                  <a:pt x="3060783" y="2882572"/>
                </a:lnTo>
                <a:lnTo>
                  <a:pt x="3075053" y="3310677"/>
                </a:lnTo>
                <a:lnTo>
                  <a:pt x="3096457" y="3667431"/>
                </a:lnTo>
                <a:lnTo>
                  <a:pt x="2511412" y="3653161"/>
                </a:lnTo>
                <a:lnTo>
                  <a:pt x="1983445" y="3695971"/>
                </a:lnTo>
                <a:lnTo>
                  <a:pt x="1398400" y="3646026"/>
                </a:lnTo>
                <a:lnTo>
                  <a:pt x="1063069" y="3667431"/>
                </a:lnTo>
                <a:lnTo>
                  <a:pt x="663527" y="3681701"/>
                </a:lnTo>
                <a:lnTo>
                  <a:pt x="363870" y="3660296"/>
                </a:lnTo>
                <a:lnTo>
                  <a:pt x="221176" y="3646026"/>
                </a:lnTo>
                <a:lnTo>
                  <a:pt x="28539" y="3667431"/>
                </a:lnTo>
                <a:lnTo>
                  <a:pt x="64213" y="2832627"/>
                </a:lnTo>
                <a:lnTo>
                  <a:pt x="71347" y="1534042"/>
                </a:lnTo>
                <a:lnTo>
                  <a:pt x="0" y="1262909"/>
                </a:lnTo>
                <a:lnTo>
                  <a:pt x="35674" y="941831"/>
                </a:lnTo>
                <a:lnTo>
                  <a:pt x="92751" y="128432"/>
                </a:lnTo>
                <a:lnTo>
                  <a:pt x="49943" y="21405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/>
              <a:t>Kein</a:t>
            </a:r>
            <a:r>
              <a:rPr lang="en-US" sz="2400" b="1" i="1" dirty="0"/>
              <a:t> </a:t>
            </a:r>
            <a:r>
              <a:rPr lang="en-US" sz="2400" b="1" i="1" dirty="0" err="1"/>
              <a:t>Kaufzwang</a:t>
            </a:r>
            <a:r>
              <a:rPr lang="en-US" sz="2400" b="1" i="1" dirty="0"/>
              <a:t> </a:t>
            </a:r>
            <a:r>
              <a:rPr lang="en-US" sz="2400" b="1" i="1" dirty="0" err="1"/>
              <a:t>nach</a:t>
            </a:r>
            <a:r>
              <a:rPr lang="en-US" sz="2400" b="1" i="1" dirty="0"/>
              <a:t> Info</a:t>
            </a:r>
          </a:p>
        </p:txBody>
      </p:sp>
      <p:sp>
        <p:nvSpPr>
          <p:cNvPr id="6" name="Freeform 8"/>
          <p:cNvSpPr/>
          <p:nvPr/>
        </p:nvSpPr>
        <p:spPr>
          <a:xfrm>
            <a:off x="1055812" y="1718396"/>
            <a:ext cx="4660831" cy="828434"/>
          </a:xfrm>
          <a:custGeom>
            <a:avLst/>
            <a:gdLst>
              <a:gd name="connsiteX0" fmla="*/ 49943 w 3096457"/>
              <a:gd name="connsiteY0" fmla="*/ 21405 h 3695971"/>
              <a:gd name="connsiteX1" fmla="*/ 620719 w 3096457"/>
              <a:gd name="connsiteY1" fmla="*/ 64216 h 3695971"/>
              <a:gd name="connsiteX2" fmla="*/ 1020261 w 3096457"/>
              <a:gd name="connsiteY2" fmla="*/ 28541 h 3695971"/>
              <a:gd name="connsiteX3" fmla="*/ 1376996 w 3096457"/>
              <a:gd name="connsiteY3" fmla="*/ 14270 h 3695971"/>
              <a:gd name="connsiteX4" fmla="*/ 2133273 w 3096457"/>
              <a:gd name="connsiteY4" fmla="*/ 42811 h 3695971"/>
              <a:gd name="connsiteX5" fmla="*/ 2397257 w 3096457"/>
              <a:gd name="connsiteY5" fmla="*/ 42811 h 3695971"/>
              <a:gd name="connsiteX6" fmla="*/ 2796800 w 3096457"/>
              <a:gd name="connsiteY6" fmla="*/ 35676 h 3695971"/>
              <a:gd name="connsiteX7" fmla="*/ 3032245 w 3096457"/>
              <a:gd name="connsiteY7" fmla="*/ 0 h 3695971"/>
              <a:gd name="connsiteX8" fmla="*/ 3082187 w 3096457"/>
              <a:gd name="connsiteY8" fmla="*/ 335349 h 3695971"/>
              <a:gd name="connsiteX9" fmla="*/ 3060783 w 3096457"/>
              <a:gd name="connsiteY9" fmla="*/ 906155 h 3695971"/>
              <a:gd name="connsiteX10" fmla="*/ 3053649 w 3096457"/>
              <a:gd name="connsiteY10" fmla="*/ 1298585 h 3695971"/>
              <a:gd name="connsiteX11" fmla="*/ 3089322 w 3096457"/>
              <a:gd name="connsiteY11" fmla="*/ 1691014 h 3695971"/>
              <a:gd name="connsiteX12" fmla="*/ 3060783 w 3096457"/>
              <a:gd name="connsiteY12" fmla="*/ 2240415 h 3695971"/>
              <a:gd name="connsiteX13" fmla="*/ 3060783 w 3096457"/>
              <a:gd name="connsiteY13" fmla="*/ 2882572 h 3695971"/>
              <a:gd name="connsiteX14" fmla="*/ 3075053 w 3096457"/>
              <a:gd name="connsiteY14" fmla="*/ 3310677 h 3695971"/>
              <a:gd name="connsiteX15" fmla="*/ 3096457 w 3096457"/>
              <a:gd name="connsiteY15" fmla="*/ 3667431 h 3695971"/>
              <a:gd name="connsiteX16" fmla="*/ 2511412 w 3096457"/>
              <a:gd name="connsiteY16" fmla="*/ 3653161 h 3695971"/>
              <a:gd name="connsiteX17" fmla="*/ 1983445 w 3096457"/>
              <a:gd name="connsiteY17" fmla="*/ 3695971 h 3695971"/>
              <a:gd name="connsiteX18" fmla="*/ 1398400 w 3096457"/>
              <a:gd name="connsiteY18" fmla="*/ 3646026 h 3695971"/>
              <a:gd name="connsiteX19" fmla="*/ 1063069 w 3096457"/>
              <a:gd name="connsiteY19" fmla="*/ 3667431 h 3695971"/>
              <a:gd name="connsiteX20" fmla="*/ 663527 w 3096457"/>
              <a:gd name="connsiteY20" fmla="*/ 3681701 h 3695971"/>
              <a:gd name="connsiteX21" fmla="*/ 363870 w 3096457"/>
              <a:gd name="connsiteY21" fmla="*/ 3660296 h 3695971"/>
              <a:gd name="connsiteX22" fmla="*/ 221176 w 3096457"/>
              <a:gd name="connsiteY22" fmla="*/ 3646026 h 3695971"/>
              <a:gd name="connsiteX23" fmla="*/ 28539 w 3096457"/>
              <a:gd name="connsiteY23" fmla="*/ 3667431 h 3695971"/>
              <a:gd name="connsiteX24" fmla="*/ 64213 w 3096457"/>
              <a:gd name="connsiteY24" fmla="*/ 2832627 h 3695971"/>
              <a:gd name="connsiteX25" fmla="*/ 71347 w 3096457"/>
              <a:gd name="connsiteY25" fmla="*/ 1534042 h 3695971"/>
              <a:gd name="connsiteX26" fmla="*/ 0 w 3096457"/>
              <a:gd name="connsiteY26" fmla="*/ 1262909 h 3695971"/>
              <a:gd name="connsiteX27" fmla="*/ 35674 w 3096457"/>
              <a:gd name="connsiteY27" fmla="*/ 941831 h 3695971"/>
              <a:gd name="connsiteX28" fmla="*/ 92751 w 3096457"/>
              <a:gd name="connsiteY28" fmla="*/ 128432 h 3695971"/>
              <a:gd name="connsiteX29" fmla="*/ 49943 w 3096457"/>
              <a:gd name="connsiteY29" fmla="*/ 21405 h 369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096457" h="3695971">
                <a:moveTo>
                  <a:pt x="49943" y="21405"/>
                </a:moveTo>
                <a:lnTo>
                  <a:pt x="620719" y="64216"/>
                </a:lnTo>
                <a:lnTo>
                  <a:pt x="1020261" y="28541"/>
                </a:lnTo>
                <a:lnTo>
                  <a:pt x="1376996" y="14270"/>
                </a:lnTo>
                <a:lnTo>
                  <a:pt x="2133273" y="42811"/>
                </a:lnTo>
                <a:lnTo>
                  <a:pt x="2397257" y="42811"/>
                </a:lnTo>
                <a:lnTo>
                  <a:pt x="2796800" y="35676"/>
                </a:lnTo>
                <a:lnTo>
                  <a:pt x="3032245" y="0"/>
                </a:lnTo>
                <a:lnTo>
                  <a:pt x="3082187" y="335349"/>
                </a:lnTo>
                <a:lnTo>
                  <a:pt x="3060783" y="906155"/>
                </a:lnTo>
                <a:lnTo>
                  <a:pt x="3053649" y="1298585"/>
                </a:lnTo>
                <a:lnTo>
                  <a:pt x="3089322" y="1691014"/>
                </a:lnTo>
                <a:lnTo>
                  <a:pt x="3060783" y="2240415"/>
                </a:lnTo>
                <a:lnTo>
                  <a:pt x="3060783" y="2882572"/>
                </a:lnTo>
                <a:lnTo>
                  <a:pt x="3075053" y="3310677"/>
                </a:lnTo>
                <a:lnTo>
                  <a:pt x="3096457" y="3667431"/>
                </a:lnTo>
                <a:lnTo>
                  <a:pt x="2511412" y="3653161"/>
                </a:lnTo>
                <a:lnTo>
                  <a:pt x="1983445" y="3695971"/>
                </a:lnTo>
                <a:lnTo>
                  <a:pt x="1398400" y="3646026"/>
                </a:lnTo>
                <a:lnTo>
                  <a:pt x="1063069" y="3667431"/>
                </a:lnTo>
                <a:lnTo>
                  <a:pt x="663527" y="3681701"/>
                </a:lnTo>
                <a:lnTo>
                  <a:pt x="363870" y="3660296"/>
                </a:lnTo>
                <a:lnTo>
                  <a:pt x="221176" y="3646026"/>
                </a:lnTo>
                <a:lnTo>
                  <a:pt x="28539" y="3667431"/>
                </a:lnTo>
                <a:lnTo>
                  <a:pt x="64213" y="2832627"/>
                </a:lnTo>
                <a:lnTo>
                  <a:pt x="71347" y="1534042"/>
                </a:lnTo>
                <a:lnTo>
                  <a:pt x="0" y="1262909"/>
                </a:lnTo>
                <a:lnTo>
                  <a:pt x="35674" y="941831"/>
                </a:lnTo>
                <a:lnTo>
                  <a:pt x="92751" y="128432"/>
                </a:lnTo>
                <a:lnTo>
                  <a:pt x="49943" y="2140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/>
              <a:t>Angepasste</a:t>
            </a:r>
            <a:r>
              <a:rPr lang="en-US" sz="2400" b="1" i="1" dirty="0"/>
              <a:t> </a:t>
            </a:r>
            <a:r>
              <a:rPr lang="en-US" sz="2400" b="1" i="1" dirty="0" err="1"/>
              <a:t>Lösungen</a:t>
            </a:r>
            <a:endParaRPr lang="en-US" sz="2400" b="1" i="1" dirty="0"/>
          </a:p>
        </p:txBody>
      </p:sp>
      <p:sp>
        <p:nvSpPr>
          <p:cNvPr id="8" name="Freeform 8"/>
          <p:cNvSpPr/>
          <p:nvPr/>
        </p:nvSpPr>
        <p:spPr>
          <a:xfrm>
            <a:off x="1726712" y="2596671"/>
            <a:ext cx="4660831" cy="828434"/>
          </a:xfrm>
          <a:custGeom>
            <a:avLst/>
            <a:gdLst>
              <a:gd name="connsiteX0" fmla="*/ 49943 w 3096457"/>
              <a:gd name="connsiteY0" fmla="*/ 21405 h 3695971"/>
              <a:gd name="connsiteX1" fmla="*/ 620719 w 3096457"/>
              <a:gd name="connsiteY1" fmla="*/ 64216 h 3695971"/>
              <a:gd name="connsiteX2" fmla="*/ 1020261 w 3096457"/>
              <a:gd name="connsiteY2" fmla="*/ 28541 h 3695971"/>
              <a:gd name="connsiteX3" fmla="*/ 1376996 w 3096457"/>
              <a:gd name="connsiteY3" fmla="*/ 14270 h 3695971"/>
              <a:gd name="connsiteX4" fmla="*/ 2133273 w 3096457"/>
              <a:gd name="connsiteY4" fmla="*/ 42811 h 3695971"/>
              <a:gd name="connsiteX5" fmla="*/ 2397257 w 3096457"/>
              <a:gd name="connsiteY5" fmla="*/ 42811 h 3695971"/>
              <a:gd name="connsiteX6" fmla="*/ 2796800 w 3096457"/>
              <a:gd name="connsiteY6" fmla="*/ 35676 h 3695971"/>
              <a:gd name="connsiteX7" fmla="*/ 3032245 w 3096457"/>
              <a:gd name="connsiteY7" fmla="*/ 0 h 3695971"/>
              <a:gd name="connsiteX8" fmla="*/ 3082187 w 3096457"/>
              <a:gd name="connsiteY8" fmla="*/ 335349 h 3695971"/>
              <a:gd name="connsiteX9" fmla="*/ 3060783 w 3096457"/>
              <a:gd name="connsiteY9" fmla="*/ 906155 h 3695971"/>
              <a:gd name="connsiteX10" fmla="*/ 3053649 w 3096457"/>
              <a:gd name="connsiteY10" fmla="*/ 1298585 h 3695971"/>
              <a:gd name="connsiteX11" fmla="*/ 3089322 w 3096457"/>
              <a:gd name="connsiteY11" fmla="*/ 1691014 h 3695971"/>
              <a:gd name="connsiteX12" fmla="*/ 3060783 w 3096457"/>
              <a:gd name="connsiteY12" fmla="*/ 2240415 h 3695971"/>
              <a:gd name="connsiteX13" fmla="*/ 3060783 w 3096457"/>
              <a:gd name="connsiteY13" fmla="*/ 2882572 h 3695971"/>
              <a:gd name="connsiteX14" fmla="*/ 3075053 w 3096457"/>
              <a:gd name="connsiteY14" fmla="*/ 3310677 h 3695971"/>
              <a:gd name="connsiteX15" fmla="*/ 3096457 w 3096457"/>
              <a:gd name="connsiteY15" fmla="*/ 3667431 h 3695971"/>
              <a:gd name="connsiteX16" fmla="*/ 2511412 w 3096457"/>
              <a:gd name="connsiteY16" fmla="*/ 3653161 h 3695971"/>
              <a:gd name="connsiteX17" fmla="*/ 1983445 w 3096457"/>
              <a:gd name="connsiteY17" fmla="*/ 3695971 h 3695971"/>
              <a:gd name="connsiteX18" fmla="*/ 1398400 w 3096457"/>
              <a:gd name="connsiteY18" fmla="*/ 3646026 h 3695971"/>
              <a:gd name="connsiteX19" fmla="*/ 1063069 w 3096457"/>
              <a:gd name="connsiteY19" fmla="*/ 3667431 h 3695971"/>
              <a:gd name="connsiteX20" fmla="*/ 663527 w 3096457"/>
              <a:gd name="connsiteY20" fmla="*/ 3681701 h 3695971"/>
              <a:gd name="connsiteX21" fmla="*/ 363870 w 3096457"/>
              <a:gd name="connsiteY21" fmla="*/ 3660296 h 3695971"/>
              <a:gd name="connsiteX22" fmla="*/ 221176 w 3096457"/>
              <a:gd name="connsiteY22" fmla="*/ 3646026 h 3695971"/>
              <a:gd name="connsiteX23" fmla="*/ 28539 w 3096457"/>
              <a:gd name="connsiteY23" fmla="*/ 3667431 h 3695971"/>
              <a:gd name="connsiteX24" fmla="*/ 64213 w 3096457"/>
              <a:gd name="connsiteY24" fmla="*/ 2832627 h 3695971"/>
              <a:gd name="connsiteX25" fmla="*/ 71347 w 3096457"/>
              <a:gd name="connsiteY25" fmla="*/ 1534042 h 3695971"/>
              <a:gd name="connsiteX26" fmla="*/ 0 w 3096457"/>
              <a:gd name="connsiteY26" fmla="*/ 1262909 h 3695971"/>
              <a:gd name="connsiteX27" fmla="*/ 35674 w 3096457"/>
              <a:gd name="connsiteY27" fmla="*/ 941831 h 3695971"/>
              <a:gd name="connsiteX28" fmla="*/ 92751 w 3096457"/>
              <a:gd name="connsiteY28" fmla="*/ 128432 h 3695971"/>
              <a:gd name="connsiteX29" fmla="*/ 49943 w 3096457"/>
              <a:gd name="connsiteY29" fmla="*/ 21405 h 369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096457" h="3695971">
                <a:moveTo>
                  <a:pt x="49943" y="21405"/>
                </a:moveTo>
                <a:lnTo>
                  <a:pt x="620719" y="64216"/>
                </a:lnTo>
                <a:lnTo>
                  <a:pt x="1020261" y="28541"/>
                </a:lnTo>
                <a:lnTo>
                  <a:pt x="1376996" y="14270"/>
                </a:lnTo>
                <a:lnTo>
                  <a:pt x="2133273" y="42811"/>
                </a:lnTo>
                <a:lnTo>
                  <a:pt x="2397257" y="42811"/>
                </a:lnTo>
                <a:lnTo>
                  <a:pt x="2796800" y="35676"/>
                </a:lnTo>
                <a:lnTo>
                  <a:pt x="3032245" y="0"/>
                </a:lnTo>
                <a:lnTo>
                  <a:pt x="3082187" y="335349"/>
                </a:lnTo>
                <a:lnTo>
                  <a:pt x="3060783" y="906155"/>
                </a:lnTo>
                <a:lnTo>
                  <a:pt x="3053649" y="1298585"/>
                </a:lnTo>
                <a:lnTo>
                  <a:pt x="3089322" y="1691014"/>
                </a:lnTo>
                <a:lnTo>
                  <a:pt x="3060783" y="2240415"/>
                </a:lnTo>
                <a:lnTo>
                  <a:pt x="3060783" y="2882572"/>
                </a:lnTo>
                <a:lnTo>
                  <a:pt x="3075053" y="3310677"/>
                </a:lnTo>
                <a:lnTo>
                  <a:pt x="3096457" y="3667431"/>
                </a:lnTo>
                <a:lnTo>
                  <a:pt x="2511412" y="3653161"/>
                </a:lnTo>
                <a:lnTo>
                  <a:pt x="1983445" y="3695971"/>
                </a:lnTo>
                <a:lnTo>
                  <a:pt x="1398400" y="3646026"/>
                </a:lnTo>
                <a:lnTo>
                  <a:pt x="1063069" y="3667431"/>
                </a:lnTo>
                <a:lnTo>
                  <a:pt x="663527" y="3681701"/>
                </a:lnTo>
                <a:lnTo>
                  <a:pt x="363870" y="3660296"/>
                </a:lnTo>
                <a:lnTo>
                  <a:pt x="221176" y="3646026"/>
                </a:lnTo>
                <a:lnTo>
                  <a:pt x="28539" y="3667431"/>
                </a:lnTo>
                <a:lnTo>
                  <a:pt x="64213" y="2832627"/>
                </a:lnTo>
                <a:lnTo>
                  <a:pt x="71347" y="1534042"/>
                </a:lnTo>
                <a:lnTo>
                  <a:pt x="0" y="1262909"/>
                </a:lnTo>
                <a:lnTo>
                  <a:pt x="35674" y="941831"/>
                </a:lnTo>
                <a:lnTo>
                  <a:pt x="92751" y="128432"/>
                </a:lnTo>
                <a:lnTo>
                  <a:pt x="49943" y="21405"/>
                </a:lnTo>
                <a:close/>
              </a:path>
            </a:pathLst>
          </a:custGeom>
          <a:solidFill>
            <a:srgbClr val="63AF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/>
              <a:t>Betreuung</a:t>
            </a:r>
            <a:r>
              <a:rPr lang="en-US" sz="2400" b="1" i="1" dirty="0"/>
              <a:t> </a:t>
            </a:r>
            <a:r>
              <a:rPr lang="en-US" sz="2400" b="1" i="1" dirty="0" err="1"/>
              <a:t>anpassen</a:t>
            </a:r>
            <a:endParaRPr lang="en-US" sz="2400" b="1" i="1" dirty="0"/>
          </a:p>
        </p:txBody>
      </p:sp>
      <p:sp>
        <p:nvSpPr>
          <p:cNvPr id="9" name="Freeform 8"/>
          <p:cNvSpPr/>
          <p:nvPr/>
        </p:nvSpPr>
        <p:spPr>
          <a:xfrm>
            <a:off x="2437803" y="3441971"/>
            <a:ext cx="4660831" cy="828434"/>
          </a:xfrm>
          <a:custGeom>
            <a:avLst/>
            <a:gdLst>
              <a:gd name="connsiteX0" fmla="*/ 49943 w 3096457"/>
              <a:gd name="connsiteY0" fmla="*/ 21405 h 3695971"/>
              <a:gd name="connsiteX1" fmla="*/ 620719 w 3096457"/>
              <a:gd name="connsiteY1" fmla="*/ 64216 h 3695971"/>
              <a:gd name="connsiteX2" fmla="*/ 1020261 w 3096457"/>
              <a:gd name="connsiteY2" fmla="*/ 28541 h 3695971"/>
              <a:gd name="connsiteX3" fmla="*/ 1376996 w 3096457"/>
              <a:gd name="connsiteY3" fmla="*/ 14270 h 3695971"/>
              <a:gd name="connsiteX4" fmla="*/ 2133273 w 3096457"/>
              <a:gd name="connsiteY4" fmla="*/ 42811 h 3695971"/>
              <a:gd name="connsiteX5" fmla="*/ 2397257 w 3096457"/>
              <a:gd name="connsiteY5" fmla="*/ 42811 h 3695971"/>
              <a:gd name="connsiteX6" fmla="*/ 2796800 w 3096457"/>
              <a:gd name="connsiteY6" fmla="*/ 35676 h 3695971"/>
              <a:gd name="connsiteX7" fmla="*/ 3032245 w 3096457"/>
              <a:gd name="connsiteY7" fmla="*/ 0 h 3695971"/>
              <a:gd name="connsiteX8" fmla="*/ 3082187 w 3096457"/>
              <a:gd name="connsiteY8" fmla="*/ 335349 h 3695971"/>
              <a:gd name="connsiteX9" fmla="*/ 3060783 w 3096457"/>
              <a:gd name="connsiteY9" fmla="*/ 906155 h 3695971"/>
              <a:gd name="connsiteX10" fmla="*/ 3053649 w 3096457"/>
              <a:gd name="connsiteY10" fmla="*/ 1298585 h 3695971"/>
              <a:gd name="connsiteX11" fmla="*/ 3089322 w 3096457"/>
              <a:gd name="connsiteY11" fmla="*/ 1691014 h 3695971"/>
              <a:gd name="connsiteX12" fmla="*/ 3060783 w 3096457"/>
              <a:gd name="connsiteY12" fmla="*/ 2240415 h 3695971"/>
              <a:gd name="connsiteX13" fmla="*/ 3060783 w 3096457"/>
              <a:gd name="connsiteY13" fmla="*/ 2882572 h 3695971"/>
              <a:gd name="connsiteX14" fmla="*/ 3075053 w 3096457"/>
              <a:gd name="connsiteY14" fmla="*/ 3310677 h 3695971"/>
              <a:gd name="connsiteX15" fmla="*/ 3096457 w 3096457"/>
              <a:gd name="connsiteY15" fmla="*/ 3667431 h 3695971"/>
              <a:gd name="connsiteX16" fmla="*/ 2511412 w 3096457"/>
              <a:gd name="connsiteY16" fmla="*/ 3653161 h 3695971"/>
              <a:gd name="connsiteX17" fmla="*/ 1983445 w 3096457"/>
              <a:gd name="connsiteY17" fmla="*/ 3695971 h 3695971"/>
              <a:gd name="connsiteX18" fmla="*/ 1398400 w 3096457"/>
              <a:gd name="connsiteY18" fmla="*/ 3646026 h 3695971"/>
              <a:gd name="connsiteX19" fmla="*/ 1063069 w 3096457"/>
              <a:gd name="connsiteY19" fmla="*/ 3667431 h 3695971"/>
              <a:gd name="connsiteX20" fmla="*/ 663527 w 3096457"/>
              <a:gd name="connsiteY20" fmla="*/ 3681701 h 3695971"/>
              <a:gd name="connsiteX21" fmla="*/ 363870 w 3096457"/>
              <a:gd name="connsiteY21" fmla="*/ 3660296 h 3695971"/>
              <a:gd name="connsiteX22" fmla="*/ 221176 w 3096457"/>
              <a:gd name="connsiteY22" fmla="*/ 3646026 h 3695971"/>
              <a:gd name="connsiteX23" fmla="*/ 28539 w 3096457"/>
              <a:gd name="connsiteY23" fmla="*/ 3667431 h 3695971"/>
              <a:gd name="connsiteX24" fmla="*/ 64213 w 3096457"/>
              <a:gd name="connsiteY24" fmla="*/ 2832627 h 3695971"/>
              <a:gd name="connsiteX25" fmla="*/ 71347 w 3096457"/>
              <a:gd name="connsiteY25" fmla="*/ 1534042 h 3695971"/>
              <a:gd name="connsiteX26" fmla="*/ 0 w 3096457"/>
              <a:gd name="connsiteY26" fmla="*/ 1262909 h 3695971"/>
              <a:gd name="connsiteX27" fmla="*/ 35674 w 3096457"/>
              <a:gd name="connsiteY27" fmla="*/ 941831 h 3695971"/>
              <a:gd name="connsiteX28" fmla="*/ 92751 w 3096457"/>
              <a:gd name="connsiteY28" fmla="*/ 128432 h 3695971"/>
              <a:gd name="connsiteX29" fmla="*/ 49943 w 3096457"/>
              <a:gd name="connsiteY29" fmla="*/ 21405 h 369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096457" h="3695971">
                <a:moveTo>
                  <a:pt x="49943" y="21405"/>
                </a:moveTo>
                <a:lnTo>
                  <a:pt x="620719" y="64216"/>
                </a:lnTo>
                <a:lnTo>
                  <a:pt x="1020261" y="28541"/>
                </a:lnTo>
                <a:lnTo>
                  <a:pt x="1376996" y="14270"/>
                </a:lnTo>
                <a:lnTo>
                  <a:pt x="2133273" y="42811"/>
                </a:lnTo>
                <a:lnTo>
                  <a:pt x="2397257" y="42811"/>
                </a:lnTo>
                <a:lnTo>
                  <a:pt x="2796800" y="35676"/>
                </a:lnTo>
                <a:lnTo>
                  <a:pt x="3032245" y="0"/>
                </a:lnTo>
                <a:lnTo>
                  <a:pt x="3082187" y="335349"/>
                </a:lnTo>
                <a:lnTo>
                  <a:pt x="3060783" y="906155"/>
                </a:lnTo>
                <a:lnTo>
                  <a:pt x="3053649" y="1298585"/>
                </a:lnTo>
                <a:lnTo>
                  <a:pt x="3089322" y="1691014"/>
                </a:lnTo>
                <a:lnTo>
                  <a:pt x="3060783" y="2240415"/>
                </a:lnTo>
                <a:lnTo>
                  <a:pt x="3060783" y="2882572"/>
                </a:lnTo>
                <a:lnTo>
                  <a:pt x="3075053" y="3310677"/>
                </a:lnTo>
                <a:lnTo>
                  <a:pt x="3096457" y="3667431"/>
                </a:lnTo>
                <a:lnTo>
                  <a:pt x="2511412" y="3653161"/>
                </a:lnTo>
                <a:lnTo>
                  <a:pt x="1983445" y="3695971"/>
                </a:lnTo>
                <a:lnTo>
                  <a:pt x="1398400" y="3646026"/>
                </a:lnTo>
                <a:lnTo>
                  <a:pt x="1063069" y="3667431"/>
                </a:lnTo>
                <a:lnTo>
                  <a:pt x="663527" y="3681701"/>
                </a:lnTo>
                <a:lnTo>
                  <a:pt x="363870" y="3660296"/>
                </a:lnTo>
                <a:lnTo>
                  <a:pt x="221176" y="3646026"/>
                </a:lnTo>
                <a:lnTo>
                  <a:pt x="28539" y="3667431"/>
                </a:lnTo>
                <a:lnTo>
                  <a:pt x="64213" y="2832627"/>
                </a:lnTo>
                <a:lnTo>
                  <a:pt x="71347" y="1534042"/>
                </a:lnTo>
                <a:lnTo>
                  <a:pt x="0" y="1262909"/>
                </a:lnTo>
                <a:lnTo>
                  <a:pt x="35674" y="941831"/>
                </a:lnTo>
                <a:lnTo>
                  <a:pt x="92751" y="128432"/>
                </a:lnTo>
                <a:lnTo>
                  <a:pt x="49943" y="21405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/>
              <a:t>Einladung</a:t>
            </a:r>
            <a:r>
              <a:rPr lang="en-US" sz="2400" b="1" i="1" dirty="0"/>
              <a:t> </a:t>
            </a:r>
            <a:r>
              <a:rPr lang="en-US" sz="2400" b="1" i="1" dirty="0" err="1"/>
              <a:t>zum</a:t>
            </a:r>
            <a:r>
              <a:rPr lang="en-US" sz="2400" b="1" i="1" dirty="0"/>
              <a:t> BHDK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6B185E9-6955-40AF-AC34-AD776EC03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22"/>
            <a:ext cx="9144000" cy="857250"/>
          </a:xfrm>
        </p:spPr>
        <p:txBody>
          <a:bodyPr/>
          <a:lstStyle/>
          <a:p>
            <a:r>
              <a:rPr lang="de-DE" sz="3400" b="1" dirty="0"/>
              <a:t>Weiters zu beachten</a:t>
            </a:r>
          </a:p>
        </p:txBody>
      </p:sp>
    </p:spTree>
    <p:extLst>
      <p:ext uri="{BB962C8B-B14F-4D97-AF65-F5344CB8AC3E}">
        <p14:creationId xmlns:p14="http://schemas.microsoft.com/office/powerpoint/2010/main" val="62473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/>
          <p:nvPr/>
        </p:nvSpPr>
        <p:spPr>
          <a:xfrm>
            <a:off x="261749" y="205262"/>
            <a:ext cx="4660831" cy="828434"/>
          </a:xfrm>
          <a:custGeom>
            <a:avLst/>
            <a:gdLst>
              <a:gd name="connsiteX0" fmla="*/ 49943 w 3096457"/>
              <a:gd name="connsiteY0" fmla="*/ 21405 h 3695971"/>
              <a:gd name="connsiteX1" fmla="*/ 620719 w 3096457"/>
              <a:gd name="connsiteY1" fmla="*/ 64216 h 3695971"/>
              <a:gd name="connsiteX2" fmla="*/ 1020261 w 3096457"/>
              <a:gd name="connsiteY2" fmla="*/ 28541 h 3695971"/>
              <a:gd name="connsiteX3" fmla="*/ 1376996 w 3096457"/>
              <a:gd name="connsiteY3" fmla="*/ 14270 h 3695971"/>
              <a:gd name="connsiteX4" fmla="*/ 2133273 w 3096457"/>
              <a:gd name="connsiteY4" fmla="*/ 42811 h 3695971"/>
              <a:gd name="connsiteX5" fmla="*/ 2397257 w 3096457"/>
              <a:gd name="connsiteY5" fmla="*/ 42811 h 3695971"/>
              <a:gd name="connsiteX6" fmla="*/ 2796800 w 3096457"/>
              <a:gd name="connsiteY6" fmla="*/ 35676 h 3695971"/>
              <a:gd name="connsiteX7" fmla="*/ 3032245 w 3096457"/>
              <a:gd name="connsiteY7" fmla="*/ 0 h 3695971"/>
              <a:gd name="connsiteX8" fmla="*/ 3082187 w 3096457"/>
              <a:gd name="connsiteY8" fmla="*/ 335349 h 3695971"/>
              <a:gd name="connsiteX9" fmla="*/ 3060783 w 3096457"/>
              <a:gd name="connsiteY9" fmla="*/ 906155 h 3695971"/>
              <a:gd name="connsiteX10" fmla="*/ 3053649 w 3096457"/>
              <a:gd name="connsiteY10" fmla="*/ 1298585 h 3695971"/>
              <a:gd name="connsiteX11" fmla="*/ 3089322 w 3096457"/>
              <a:gd name="connsiteY11" fmla="*/ 1691014 h 3695971"/>
              <a:gd name="connsiteX12" fmla="*/ 3060783 w 3096457"/>
              <a:gd name="connsiteY12" fmla="*/ 2240415 h 3695971"/>
              <a:gd name="connsiteX13" fmla="*/ 3060783 w 3096457"/>
              <a:gd name="connsiteY13" fmla="*/ 2882572 h 3695971"/>
              <a:gd name="connsiteX14" fmla="*/ 3075053 w 3096457"/>
              <a:gd name="connsiteY14" fmla="*/ 3310677 h 3695971"/>
              <a:gd name="connsiteX15" fmla="*/ 3096457 w 3096457"/>
              <a:gd name="connsiteY15" fmla="*/ 3667431 h 3695971"/>
              <a:gd name="connsiteX16" fmla="*/ 2511412 w 3096457"/>
              <a:gd name="connsiteY16" fmla="*/ 3653161 h 3695971"/>
              <a:gd name="connsiteX17" fmla="*/ 1983445 w 3096457"/>
              <a:gd name="connsiteY17" fmla="*/ 3695971 h 3695971"/>
              <a:gd name="connsiteX18" fmla="*/ 1398400 w 3096457"/>
              <a:gd name="connsiteY18" fmla="*/ 3646026 h 3695971"/>
              <a:gd name="connsiteX19" fmla="*/ 1063069 w 3096457"/>
              <a:gd name="connsiteY19" fmla="*/ 3667431 h 3695971"/>
              <a:gd name="connsiteX20" fmla="*/ 663527 w 3096457"/>
              <a:gd name="connsiteY20" fmla="*/ 3681701 h 3695971"/>
              <a:gd name="connsiteX21" fmla="*/ 363870 w 3096457"/>
              <a:gd name="connsiteY21" fmla="*/ 3660296 h 3695971"/>
              <a:gd name="connsiteX22" fmla="*/ 221176 w 3096457"/>
              <a:gd name="connsiteY22" fmla="*/ 3646026 h 3695971"/>
              <a:gd name="connsiteX23" fmla="*/ 28539 w 3096457"/>
              <a:gd name="connsiteY23" fmla="*/ 3667431 h 3695971"/>
              <a:gd name="connsiteX24" fmla="*/ 64213 w 3096457"/>
              <a:gd name="connsiteY24" fmla="*/ 2832627 h 3695971"/>
              <a:gd name="connsiteX25" fmla="*/ 71347 w 3096457"/>
              <a:gd name="connsiteY25" fmla="*/ 1534042 h 3695971"/>
              <a:gd name="connsiteX26" fmla="*/ 0 w 3096457"/>
              <a:gd name="connsiteY26" fmla="*/ 1262909 h 3695971"/>
              <a:gd name="connsiteX27" fmla="*/ 35674 w 3096457"/>
              <a:gd name="connsiteY27" fmla="*/ 941831 h 3695971"/>
              <a:gd name="connsiteX28" fmla="*/ 92751 w 3096457"/>
              <a:gd name="connsiteY28" fmla="*/ 128432 h 3695971"/>
              <a:gd name="connsiteX29" fmla="*/ 49943 w 3096457"/>
              <a:gd name="connsiteY29" fmla="*/ 21405 h 369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096457" h="3695971">
                <a:moveTo>
                  <a:pt x="49943" y="21405"/>
                </a:moveTo>
                <a:lnTo>
                  <a:pt x="620719" y="64216"/>
                </a:lnTo>
                <a:lnTo>
                  <a:pt x="1020261" y="28541"/>
                </a:lnTo>
                <a:lnTo>
                  <a:pt x="1376996" y="14270"/>
                </a:lnTo>
                <a:lnTo>
                  <a:pt x="2133273" y="42811"/>
                </a:lnTo>
                <a:lnTo>
                  <a:pt x="2397257" y="42811"/>
                </a:lnTo>
                <a:lnTo>
                  <a:pt x="2796800" y="35676"/>
                </a:lnTo>
                <a:lnTo>
                  <a:pt x="3032245" y="0"/>
                </a:lnTo>
                <a:lnTo>
                  <a:pt x="3082187" y="335349"/>
                </a:lnTo>
                <a:lnTo>
                  <a:pt x="3060783" y="906155"/>
                </a:lnTo>
                <a:lnTo>
                  <a:pt x="3053649" y="1298585"/>
                </a:lnTo>
                <a:lnTo>
                  <a:pt x="3089322" y="1691014"/>
                </a:lnTo>
                <a:lnTo>
                  <a:pt x="3060783" y="2240415"/>
                </a:lnTo>
                <a:lnTo>
                  <a:pt x="3060783" y="2882572"/>
                </a:lnTo>
                <a:lnTo>
                  <a:pt x="3075053" y="3310677"/>
                </a:lnTo>
                <a:lnTo>
                  <a:pt x="3096457" y="3667431"/>
                </a:lnTo>
                <a:lnTo>
                  <a:pt x="2511412" y="3653161"/>
                </a:lnTo>
                <a:lnTo>
                  <a:pt x="1983445" y="3695971"/>
                </a:lnTo>
                <a:lnTo>
                  <a:pt x="1398400" y="3646026"/>
                </a:lnTo>
                <a:lnTo>
                  <a:pt x="1063069" y="3667431"/>
                </a:lnTo>
                <a:lnTo>
                  <a:pt x="663527" y="3681701"/>
                </a:lnTo>
                <a:lnTo>
                  <a:pt x="363870" y="3660296"/>
                </a:lnTo>
                <a:lnTo>
                  <a:pt x="221176" y="3646026"/>
                </a:lnTo>
                <a:lnTo>
                  <a:pt x="28539" y="3667431"/>
                </a:lnTo>
                <a:lnTo>
                  <a:pt x="64213" y="2832627"/>
                </a:lnTo>
                <a:lnTo>
                  <a:pt x="71347" y="1534042"/>
                </a:lnTo>
                <a:lnTo>
                  <a:pt x="0" y="1262909"/>
                </a:lnTo>
                <a:lnTo>
                  <a:pt x="35674" y="941831"/>
                </a:lnTo>
                <a:lnTo>
                  <a:pt x="92751" y="128432"/>
                </a:lnTo>
                <a:lnTo>
                  <a:pt x="49943" y="21405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/>
              <a:t>Einladung</a:t>
            </a:r>
            <a:r>
              <a:rPr lang="en-US" sz="2400" b="1" i="1" dirty="0"/>
              <a:t> </a:t>
            </a:r>
            <a:r>
              <a:rPr lang="en-US" sz="2400" b="1" i="1" dirty="0" err="1"/>
              <a:t>zum</a:t>
            </a:r>
            <a:r>
              <a:rPr lang="en-US" sz="2400" b="1" i="1" dirty="0"/>
              <a:t> BHDK 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261749" y="1240618"/>
            <a:ext cx="5446324" cy="2609850"/>
          </a:xfrm>
        </p:spPr>
        <p:txBody>
          <a:bodyPr>
            <a:normAutofit lnSpcReduction="10000"/>
          </a:bodyPr>
          <a:lstStyle/>
          <a:p>
            <a:r>
              <a:rPr lang="de-AT" sz="2600" dirty="0"/>
              <a:t>Vorteilsprogramm</a:t>
            </a:r>
          </a:p>
          <a:p>
            <a:r>
              <a:rPr lang="de-AT" sz="2600" dirty="0"/>
              <a:t>Fester Bestandteil des Follow Up</a:t>
            </a:r>
          </a:p>
          <a:p>
            <a:r>
              <a:rPr lang="de-AT" sz="2600" dirty="0"/>
              <a:t>Online oder Offline</a:t>
            </a:r>
          </a:p>
          <a:p>
            <a:r>
              <a:rPr lang="de-AT" sz="2600" dirty="0"/>
              <a:t>Guter Zeitpunkt für weitere Personalisierung des Programms</a:t>
            </a:r>
          </a:p>
          <a:p>
            <a:r>
              <a:rPr lang="de-AT" sz="2600" dirty="0"/>
              <a:t>Optimal für Gesundheitsumfrage</a:t>
            </a:r>
          </a:p>
          <a:p>
            <a:pPr>
              <a:buNone/>
            </a:pPr>
            <a:endParaRPr lang="de-AT" sz="21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3E181DF-7E21-4D55-AACB-9B5A7A24E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614" y="619479"/>
            <a:ext cx="3210791" cy="321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13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Warum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dem</a:t>
            </a:r>
            <a:r>
              <a:rPr lang="en-US" dirty="0"/>
              <a:t> </a:t>
            </a:r>
            <a:r>
              <a:rPr lang="en-US" dirty="0" err="1"/>
              <a:t>Frühstück</a:t>
            </a:r>
            <a:r>
              <a:rPr lang="en-US" dirty="0"/>
              <a:t> </a:t>
            </a:r>
            <a:r>
              <a:rPr lang="en-US" dirty="0" err="1"/>
              <a:t>beginnen</a:t>
            </a:r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617961" y="1069616"/>
            <a:ext cx="3954040" cy="710530"/>
          </a:xfrm>
          <a:custGeom>
            <a:avLst/>
            <a:gdLst>
              <a:gd name="connsiteX0" fmla="*/ 2882415 w 2903819"/>
              <a:gd name="connsiteY0" fmla="*/ 35676 h 3731646"/>
              <a:gd name="connsiteX1" fmla="*/ 2903819 w 2903819"/>
              <a:gd name="connsiteY1" fmla="*/ 413835 h 3731646"/>
              <a:gd name="connsiteX2" fmla="*/ 2868146 w 2903819"/>
              <a:gd name="connsiteY2" fmla="*/ 834804 h 3731646"/>
              <a:gd name="connsiteX3" fmla="*/ 2889550 w 2903819"/>
              <a:gd name="connsiteY3" fmla="*/ 1312855 h 3731646"/>
              <a:gd name="connsiteX4" fmla="*/ 2903819 w 2903819"/>
              <a:gd name="connsiteY4" fmla="*/ 3724511 h 3731646"/>
              <a:gd name="connsiteX5" fmla="*/ 2090464 w 2903819"/>
              <a:gd name="connsiteY5" fmla="*/ 3688836 h 3731646"/>
              <a:gd name="connsiteX6" fmla="*/ 1191493 w 2903819"/>
              <a:gd name="connsiteY6" fmla="*/ 3731646 h 3731646"/>
              <a:gd name="connsiteX7" fmla="*/ 570775 w 2903819"/>
              <a:gd name="connsiteY7" fmla="*/ 3703106 h 3731646"/>
              <a:gd name="connsiteX8" fmla="*/ 214040 w 2903819"/>
              <a:gd name="connsiteY8" fmla="*/ 3703106 h 3731646"/>
              <a:gd name="connsiteX9" fmla="*/ 0 w 2903819"/>
              <a:gd name="connsiteY9" fmla="*/ 3638890 h 3731646"/>
              <a:gd name="connsiteX10" fmla="*/ 21404 w 2903819"/>
              <a:gd name="connsiteY10" fmla="*/ 2896842 h 3731646"/>
              <a:gd name="connsiteX11" fmla="*/ 28538 w 2903819"/>
              <a:gd name="connsiteY11" fmla="*/ 1890796 h 3731646"/>
              <a:gd name="connsiteX12" fmla="*/ 14269 w 2903819"/>
              <a:gd name="connsiteY12" fmla="*/ 1170153 h 3731646"/>
              <a:gd name="connsiteX13" fmla="*/ 14269 w 2903819"/>
              <a:gd name="connsiteY13" fmla="*/ 563671 h 3731646"/>
              <a:gd name="connsiteX14" fmla="*/ 21404 w 2903819"/>
              <a:gd name="connsiteY14" fmla="*/ 0 h 3731646"/>
              <a:gd name="connsiteX15" fmla="*/ 449485 w 2903819"/>
              <a:gd name="connsiteY15" fmla="*/ 78486 h 3731646"/>
              <a:gd name="connsiteX16" fmla="*/ 856163 w 2903819"/>
              <a:gd name="connsiteY16" fmla="*/ 35676 h 3731646"/>
              <a:gd name="connsiteX17" fmla="*/ 1312783 w 2903819"/>
              <a:gd name="connsiteY17" fmla="*/ 42811 h 3731646"/>
              <a:gd name="connsiteX18" fmla="*/ 1919232 w 2903819"/>
              <a:gd name="connsiteY18" fmla="*/ 21405 h 3731646"/>
              <a:gd name="connsiteX19" fmla="*/ 2111869 w 2903819"/>
              <a:gd name="connsiteY19" fmla="*/ 121296 h 3731646"/>
              <a:gd name="connsiteX20" fmla="*/ 2447199 w 2903819"/>
              <a:gd name="connsiteY20" fmla="*/ 57081 h 3731646"/>
              <a:gd name="connsiteX21" fmla="*/ 2882415 w 2903819"/>
              <a:gd name="connsiteY21" fmla="*/ 35676 h 373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03819" h="3731646">
                <a:moveTo>
                  <a:pt x="2882415" y="35676"/>
                </a:moveTo>
                <a:lnTo>
                  <a:pt x="2903819" y="413835"/>
                </a:lnTo>
                <a:lnTo>
                  <a:pt x="2868146" y="834804"/>
                </a:lnTo>
                <a:lnTo>
                  <a:pt x="2889550" y="1312855"/>
                </a:lnTo>
                <a:cubicBezTo>
                  <a:pt x="2894306" y="2116740"/>
                  <a:pt x="2899063" y="2920626"/>
                  <a:pt x="2903819" y="3724511"/>
                </a:cubicBezTo>
                <a:lnTo>
                  <a:pt x="2090464" y="3688836"/>
                </a:lnTo>
                <a:lnTo>
                  <a:pt x="1191493" y="3731646"/>
                </a:lnTo>
                <a:lnTo>
                  <a:pt x="570775" y="3703106"/>
                </a:lnTo>
                <a:lnTo>
                  <a:pt x="214040" y="3703106"/>
                </a:lnTo>
                <a:lnTo>
                  <a:pt x="0" y="3638890"/>
                </a:lnTo>
                <a:lnTo>
                  <a:pt x="21404" y="2896842"/>
                </a:lnTo>
                <a:lnTo>
                  <a:pt x="28538" y="1890796"/>
                </a:lnTo>
                <a:lnTo>
                  <a:pt x="14269" y="1170153"/>
                </a:lnTo>
                <a:lnTo>
                  <a:pt x="14269" y="563671"/>
                </a:lnTo>
                <a:cubicBezTo>
                  <a:pt x="16647" y="375781"/>
                  <a:pt x="19026" y="187890"/>
                  <a:pt x="21404" y="0"/>
                </a:cubicBezTo>
                <a:lnTo>
                  <a:pt x="449485" y="78486"/>
                </a:lnTo>
                <a:lnTo>
                  <a:pt x="856163" y="35676"/>
                </a:lnTo>
                <a:lnTo>
                  <a:pt x="1312783" y="42811"/>
                </a:lnTo>
                <a:lnTo>
                  <a:pt x="1919232" y="21405"/>
                </a:lnTo>
                <a:lnTo>
                  <a:pt x="2111869" y="121296"/>
                </a:lnTo>
                <a:lnTo>
                  <a:pt x="2447199" y="57081"/>
                </a:lnTo>
                <a:lnTo>
                  <a:pt x="2882415" y="35676"/>
                </a:lnTo>
                <a:close/>
              </a:path>
            </a:pathLst>
          </a:custGeom>
          <a:solidFill>
            <a:srgbClr val="CC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Leichter</a:t>
            </a:r>
            <a:r>
              <a:rPr lang="en-US" sz="2000" b="1" dirty="0"/>
              <a:t> </a:t>
            </a:r>
            <a:r>
              <a:rPr lang="en-US" sz="2000" b="1" dirty="0" err="1"/>
              <a:t>verständlich</a:t>
            </a:r>
            <a:r>
              <a:rPr lang="en-US" sz="2000" b="1" dirty="0"/>
              <a:t> </a:t>
            </a:r>
          </a:p>
          <a:p>
            <a:pPr algn="ctr"/>
            <a:r>
              <a:rPr lang="en-US" sz="2000" b="1" dirty="0"/>
              <a:t>&amp; </a:t>
            </a:r>
            <a:r>
              <a:rPr lang="en-US" sz="2000" b="1" dirty="0" err="1"/>
              <a:t>zu</a:t>
            </a:r>
            <a:r>
              <a:rPr lang="en-US" sz="2000" b="1" dirty="0"/>
              <a:t> </a:t>
            </a:r>
            <a:r>
              <a:rPr lang="en-US" sz="2000" b="1" dirty="0" err="1"/>
              <a:t>akzeptieren</a:t>
            </a:r>
            <a:endParaRPr lang="en-US" sz="2000" b="1" dirty="0"/>
          </a:p>
        </p:txBody>
      </p:sp>
      <p:sp>
        <p:nvSpPr>
          <p:cNvPr id="12" name="Freeform 11"/>
          <p:cNvSpPr/>
          <p:nvPr/>
        </p:nvSpPr>
        <p:spPr>
          <a:xfrm>
            <a:off x="617960" y="2603716"/>
            <a:ext cx="3954040" cy="706222"/>
          </a:xfrm>
          <a:custGeom>
            <a:avLst/>
            <a:gdLst>
              <a:gd name="connsiteX0" fmla="*/ 49943 w 3096457"/>
              <a:gd name="connsiteY0" fmla="*/ 21405 h 3695971"/>
              <a:gd name="connsiteX1" fmla="*/ 620719 w 3096457"/>
              <a:gd name="connsiteY1" fmla="*/ 64216 h 3695971"/>
              <a:gd name="connsiteX2" fmla="*/ 1020261 w 3096457"/>
              <a:gd name="connsiteY2" fmla="*/ 28541 h 3695971"/>
              <a:gd name="connsiteX3" fmla="*/ 1376996 w 3096457"/>
              <a:gd name="connsiteY3" fmla="*/ 14270 h 3695971"/>
              <a:gd name="connsiteX4" fmla="*/ 2133273 w 3096457"/>
              <a:gd name="connsiteY4" fmla="*/ 42811 h 3695971"/>
              <a:gd name="connsiteX5" fmla="*/ 2397257 w 3096457"/>
              <a:gd name="connsiteY5" fmla="*/ 42811 h 3695971"/>
              <a:gd name="connsiteX6" fmla="*/ 2796800 w 3096457"/>
              <a:gd name="connsiteY6" fmla="*/ 35676 h 3695971"/>
              <a:gd name="connsiteX7" fmla="*/ 3032245 w 3096457"/>
              <a:gd name="connsiteY7" fmla="*/ 0 h 3695971"/>
              <a:gd name="connsiteX8" fmla="*/ 3082187 w 3096457"/>
              <a:gd name="connsiteY8" fmla="*/ 335349 h 3695971"/>
              <a:gd name="connsiteX9" fmla="*/ 3060783 w 3096457"/>
              <a:gd name="connsiteY9" fmla="*/ 906155 h 3695971"/>
              <a:gd name="connsiteX10" fmla="*/ 3053649 w 3096457"/>
              <a:gd name="connsiteY10" fmla="*/ 1298585 h 3695971"/>
              <a:gd name="connsiteX11" fmla="*/ 3089322 w 3096457"/>
              <a:gd name="connsiteY11" fmla="*/ 1691014 h 3695971"/>
              <a:gd name="connsiteX12" fmla="*/ 3060783 w 3096457"/>
              <a:gd name="connsiteY12" fmla="*/ 2240415 h 3695971"/>
              <a:gd name="connsiteX13" fmla="*/ 3060783 w 3096457"/>
              <a:gd name="connsiteY13" fmla="*/ 2882572 h 3695971"/>
              <a:gd name="connsiteX14" fmla="*/ 3075053 w 3096457"/>
              <a:gd name="connsiteY14" fmla="*/ 3310677 h 3695971"/>
              <a:gd name="connsiteX15" fmla="*/ 3096457 w 3096457"/>
              <a:gd name="connsiteY15" fmla="*/ 3667431 h 3695971"/>
              <a:gd name="connsiteX16" fmla="*/ 2511412 w 3096457"/>
              <a:gd name="connsiteY16" fmla="*/ 3653161 h 3695971"/>
              <a:gd name="connsiteX17" fmla="*/ 1983445 w 3096457"/>
              <a:gd name="connsiteY17" fmla="*/ 3695971 h 3695971"/>
              <a:gd name="connsiteX18" fmla="*/ 1398400 w 3096457"/>
              <a:gd name="connsiteY18" fmla="*/ 3646026 h 3695971"/>
              <a:gd name="connsiteX19" fmla="*/ 1063069 w 3096457"/>
              <a:gd name="connsiteY19" fmla="*/ 3667431 h 3695971"/>
              <a:gd name="connsiteX20" fmla="*/ 663527 w 3096457"/>
              <a:gd name="connsiteY20" fmla="*/ 3681701 h 3695971"/>
              <a:gd name="connsiteX21" fmla="*/ 363870 w 3096457"/>
              <a:gd name="connsiteY21" fmla="*/ 3660296 h 3695971"/>
              <a:gd name="connsiteX22" fmla="*/ 221176 w 3096457"/>
              <a:gd name="connsiteY22" fmla="*/ 3646026 h 3695971"/>
              <a:gd name="connsiteX23" fmla="*/ 28539 w 3096457"/>
              <a:gd name="connsiteY23" fmla="*/ 3667431 h 3695971"/>
              <a:gd name="connsiteX24" fmla="*/ 64213 w 3096457"/>
              <a:gd name="connsiteY24" fmla="*/ 2832627 h 3695971"/>
              <a:gd name="connsiteX25" fmla="*/ 71347 w 3096457"/>
              <a:gd name="connsiteY25" fmla="*/ 1534042 h 3695971"/>
              <a:gd name="connsiteX26" fmla="*/ 0 w 3096457"/>
              <a:gd name="connsiteY26" fmla="*/ 1262909 h 3695971"/>
              <a:gd name="connsiteX27" fmla="*/ 35674 w 3096457"/>
              <a:gd name="connsiteY27" fmla="*/ 941831 h 3695971"/>
              <a:gd name="connsiteX28" fmla="*/ 92751 w 3096457"/>
              <a:gd name="connsiteY28" fmla="*/ 128432 h 3695971"/>
              <a:gd name="connsiteX29" fmla="*/ 49943 w 3096457"/>
              <a:gd name="connsiteY29" fmla="*/ 21405 h 369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096457" h="3695971">
                <a:moveTo>
                  <a:pt x="49943" y="21405"/>
                </a:moveTo>
                <a:lnTo>
                  <a:pt x="620719" y="64216"/>
                </a:lnTo>
                <a:lnTo>
                  <a:pt x="1020261" y="28541"/>
                </a:lnTo>
                <a:lnTo>
                  <a:pt x="1376996" y="14270"/>
                </a:lnTo>
                <a:lnTo>
                  <a:pt x="2133273" y="42811"/>
                </a:lnTo>
                <a:lnTo>
                  <a:pt x="2397257" y="42811"/>
                </a:lnTo>
                <a:lnTo>
                  <a:pt x="2796800" y="35676"/>
                </a:lnTo>
                <a:lnTo>
                  <a:pt x="3032245" y="0"/>
                </a:lnTo>
                <a:lnTo>
                  <a:pt x="3082187" y="335349"/>
                </a:lnTo>
                <a:lnTo>
                  <a:pt x="3060783" y="906155"/>
                </a:lnTo>
                <a:lnTo>
                  <a:pt x="3053649" y="1298585"/>
                </a:lnTo>
                <a:lnTo>
                  <a:pt x="3089322" y="1691014"/>
                </a:lnTo>
                <a:lnTo>
                  <a:pt x="3060783" y="2240415"/>
                </a:lnTo>
                <a:lnTo>
                  <a:pt x="3060783" y="2882572"/>
                </a:lnTo>
                <a:lnTo>
                  <a:pt x="3075053" y="3310677"/>
                </a:lnTo>
                <a:lnTo>
                  <a:pt x="3096457" y="3667431"/>
                </a:lnTo>
                <a:lnTo>
                  <a:pt x="2511412" y="3653161"/>
                </a:lnTo>
                <a:lnTo>
                  <a:pt x="1983445" y="3695971"/>
                </a:lnTo>
                <a:lnTo>
                  <a:pt x="1398400" y="3646026"/>
                </a:lnTo>
                <a:lnTo>
                  <a:pt x="1063069" y="3667431"/>
                </a:lnTo>
                <a:lnTo>
                  <a:pt x="663527" y="3681701"/>
                </a:lnTo>
                <a:lnTo>
                  <a:pt x="363870" y="3660296"/>
                </a:lnTo>
                <a:lnTo>
                  <a:pt x="221176" y="3646026"/>
                </a:lnTo>
                <a:lnTo>
                  <a:pt x="28539" y="3667431"/>
                </a:lnTo>
                <a:lnTo>
                  <a:pt x="64213" y="2832627"/>
                </a:lnTo>
                <a:lnTo>
                  <a:pt x="71347" y="1534042"/>
                </a:lnTo>
                <a:lnTo>
                  <a:pt x="0" y="1262909"/>
                </a:lnTo>
                <a:lnTo>
                  <a:pt x="35674" y="941831"/>
                </a:lnTo>
                <a:lnTo>
                  <a:pt x="92751" y="128432"/>
                </a:lnTo>
                <a:lnTo>
                  <a:pt x="49943" y="21405"/>
                </a:lnTo>
                <a:close/>
              </a:path>
            </a:pathLst>
          </a:custGeom>
          <a:solidFill>
            <a:srgbClr val="FF4F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Vergrössert</a:t>
            </a:r>
            <a:r>
              <a:rPr lang="en-US" sz="2000" b="1" dirty="0"/>
              <a:t> die </a:t>
            </a:r>
            <a:r>
              <a:rPr lang="en-US" sz="2000" b="1" dirty="0" err="1"/>
              <a:t>Anzahl</a:t>
            </a:r>
            <a:r>
              <a:rPr lang="en-US" sz="2000" b="1" dirty="0"/>
              <a:t> </a:t>
            </a:r>
            <a:br>
              <a:rPr lang="en-US" sz="2000" b="1" dirty="0"/>
            </a:br>
            <a:r>
              <a:rPr lang="en-US" sz="2000" b="1" dirty="0" err="1"/>
              <a:t>deiner</a:t>
            </a:r>
            <a:r>
              <a:rPr lang="en-US" sz="2000" b="1" dirty="0"/>
              <a:t> </a:t>
            </a:r>
            <a:r>
              <a:rPr lang="en-US" sz="2000" b="1" dirty="0" err="1"/>
              <a:t>Empfehlungen</a:t>
            </a:r>
            <a:endParaRPr lang="en-US" sz="2000" b="1" i="1" dirty="0"/>
          </a:p>
        </p:txBody>
      </p:sp>
      <p:sp>
        <p:nvSpPr>
          <p:cNvPr id="13" name="Freeform 12"/>
          <p:cNvSpPr/>
          <p:nvPr/>
        </p:nvSpPr>
        <p:spPr>
          <a:xfrm>
            <a:off x="617961" y="3363355"/>
            <a:ext cx="3954039" cy="745076"/>
          </a:xfrm>
          <a:custGeom>
            <a:avLst/>
            <a:gdLst>
              <a:gd name="connsiteX0" fmla="*/ 2882415 w 2903819"/>
              <a:gd name="connsiteY0" fmla="*/ 35676 h 3731646"/>
              <a:gd name="connsiteX1" fmla="*/ 2903819 w 2903819"/>
              <a:gd name="connsiteY1" fmla="*/ 413835 h 3731646"/>
              <a:gd name="connsiteX2" fmla="*/ 2868146 w 2903819"/>
              <a:gd name="connsiteY2" fmla="*/ 834804 h 3731646"/>
              <a:gd name="connsiteX3" fmla="*/ 2889550 w 2903819"/>
              <a:gd name="connsiteY3" fmla="*/ 1312855 h 3731646"/>
              <a:gd name="connsiteX4" fmla="*/ 2903819 w 2903819"/>
              <a:gd name="connsiteY4" fmla="*/ 3724511 h 3731646"/>
              <a:gd name="connsiteX5" fmla="*/ 2090464 w 2903819"/>
              <a:gd name="connsiteY5" fmla="*/ 3688836 h 3731646"/>
              <a:gd name="connsiteX6" fmla="*/ 1191493 w 2903819"/>
              <a:gd name="connsiteY6" fmla="*/ 3731646 h 3731646"/>
              <a:gd name="connsiteX7" fmla="*/ 570775 w 2903819"/>
              <a:gd name="connsiteY7" fmla="*/ 3703106 h 3731646"/>
              <a:gd name="connsiteX8" fmla="*/ 214040 w 2903819"/>
              <a:gd name="connsiteY8" fmla="*/ 3703106 h 3731646"/>
              <a:gd name="connsiteX9" fmla="*/ 0 w 2903819"/>
              <a:gd name="connsiteY9" fmla="*/ 3638890 h 3731646"/>
              <a:gd name="connsiteX10" fmla="*/ 21404 w 2903819"/>
              <a:gd name="connsiteY10" fmla="*/ 2896842 h 3731646"/>
              <a:gd name="connsiteX11" fmla="*/ 28538 w 2903819"/>
              <a:gd name="connsiteY11" fmla="*/ 1890796 h 3731646"/>
              <a:gd name="connsiteX12" fmla="*/ 14269 w 2903819"/>
              <a:gd name="connsiteY12" fmla="*/ 1170153 h 3731646"/>
              <a:gd name="connsiteX13" fmla="*/ 14269 w 2903819"/>
              <a:gd name="connsiteY13" fmla="*/ 563671 h 3731646"/>
              <a:gd name="connsiteX14" fmla="*/ 21404 w 2903819"/>
              <a:gd name="connsiteY14" fmla="*/ 0 h 3731646"/>
              <a:gd name="connsiteX15" fmla="*/ 449485 w 2903819"/>
              <a:gd name="connsiteY15" fmla="*/ 78486 h 3731646"/>
              <a:gd name="connsiteX16" fmla="*/ 856163 w 2903819"/>
              <a:gd name="connsiteY16" fmla="*/ 35676 h 3731646"/>
              <a:gd name="connsiteX17" fmla="*/ 1312783 w 2903819"/>
              <a:gd name="connsiteY17" fmla="*/ 42811 h 3731646"/>
              <a:gd name="connsiteX18" fmla="*/ 1919232 w 2903819"/>
              <a:gd name="connsiteY18" fmla="*/ 21405 h 3731646"/>
              <a:gd name="connsiteX19" fmla="*/ 2111869 w 2903819"/>
              <a:gd name="connsiteY19" fmla="*/ 121296 h 3731646"/>
              <a:gd name="connsiteX20" fmla="*/ 2447199 w 2903819"/>
              <a:gd name="connsiteY20" fmla="*/ 57081 h 3731646"/>
              <a:gd name="connsiteX21" fmla="*/ 2882415 w 2903819"/>
              <a:gd name="connsiteY21" fmla="*/ 35676 h 373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03819" h="3731646">
                <a:moveTo>
                  <a:pt x="2882415" y="35676"/>
                </a:moveTo>
                <a:lnTo>
                  <a:pt x="2903819" y="413835"/>
                </a:lnTo>
                <a:lnTo>
                  <a:pt x="2868146" y="834804"/>
                </a:lnTo>
                <a:lnTo>
                  <a:pt x="2889550" y="1312855"/>
                </a:lnTo>
                <a:cubicBezTo>
                  <a:pt x="2894306" y="2116740"/>
                  <a:pt x="2899063" y="2920626"/>
                  <a:pt x="2903819" y="3724511"/>
                </a:cubicBezTo>
                <a:lnTo>
                  <a:pt x="2090464" y="3688836"/>
                </a:lnTo>
                <a:lnTo>
                  <a:pt x="1191493" y="3731646"/>
                </a:lnTo>
                <a:lnTo>
                  <a:pt x="570775" y="3703106"/>
                </a:lnTo>
                <a:lnTo>
                  <a:pt x="214040" y="3703106"/>
                </a:lnTo>
                <a:lnTo>
                  <a:pt x="0" y="3638890"/>
                </a:lnTo>
                <a:lnTo>
                  <a:pt x="21404" y="2896842"/>
                </a:lnTo>
                <a:lnTo>
                  <a:pt x="28538" y="1890796"/>
                </a:lnTo>
                <a:lnTo>
                  <a:pt x="14269" y="1170153"/>
                </a:lnTo>
                <a:lnTo>
                  <a:pt x="14269" y="563671"/>
                </a:lnTo>
                <a:cubicBezTo>
                  <a:pt x="16647" y="375781"/>
                  <a:pt x="19026" y="187890"/>
                  <a:pt x="21404" y="0"/>
                </a:cubicBezTo>
                <a:lnTo>
                  <a:pt x="449485" y="78486"/>
                </a:lnTo>
                <a:lnTo>
                  <a:pt x="856163" y="35676"/>
                </a:lnTo>
                <a:lnTo>
                  <a:pt x="1312783" y="42811"/>
                </a:lnTo>
                <a:lnTo>
                  <a:pt x="1919232" y="21405"/>
                </a:lnTo>
                <a:lnTo>
                  <a:pt x="2111869" y="121296"/>
                </a:lnTo>
                <a:lnTo>
                  <a:pt x="2447199" y="57081"/>
                </a:lnTo>
                <a:lnTo>
                  <a:pt x="2882415" y="35676"/>
                </a:lnTo>
                <a:close/>
              </a:path>
            </a:pathLst>
          </a:cu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Langfristigere</a:t>
            </a:r>
            <a:r>
              <a:rPr lang="en-US" sz="2000" b="1" dirty="0"/>
              <a:t> </a:t>
            </a:r>
            <a:r>
              <a:rPr lang="en-US" sz="2000" b="1" dirty="0" err="1"/>
              <a:t>Anwendung</a:t>
            </a:r>
            <a:endParaRPr lang="en-US" sz="2000" b="1" dirty="0"/>
          </a:p>
        </p:txBody>
      </p:sp>
      <p:grpSp>
        <p:nvGrpSpPr>
          <p:cNvPr id="4" name="Group 22"/>
          <p:cNvGrpSpPr/>
          <p:nvPr/>
        </p:nvGrpSpPr>
        <p:grpSpPr>
          <a:xfrm>
            <a:off x="5254665" y="1775188"/>
            <a:ext cx="3146961" cy="705306"/>
            <a:chOff x="5842660" y="1652306"/>
            <a:chExt cx="3146961" cy="705306"/>
          </a:xfrm>
        </p:grpSpPr>
        <p:sp>
          <p:nvSpPr>
            <p:cNvPr id="16" name="Freeform 15"/>
            <p:cNvSpPr/>
            <p:nvPr/>
          </p:nvSpPr>
          <p:spPr>
            <a:xfrm>
              <a:off x="5842660" y="1652306"/>
              <a:ext cx="3146961" cy="705306"/>
            </a:xfrm>
            <a:custGeom>
              <a:avLst/>
              <a:gdLst>
                <a:gd name="connsiteX0" fmla="*/ 49943 w 3096457"/>
                <a:gd name="connsiteY0" fmla="*/ 21405 h 3695971"/>
                <a:gd name="connsiteX1" fmla="*/ 620719 w 3096457"/>
                <a:gd name="connsiteY1" fmla="*/ 64216 h 3695971"/>
                <a:gd name="connsiteX2" fmla="*/ 1020261 w 3096457"/>
                <a:gd name="connsiteY2" fmla="*/ 28541 h 3695971"/>
                <a:gd name="connsiteX3" fmla="*/ 1376996 w 3096457"/>
                <a:gd name="connsiteY3" fmla="*/ 14270 h 3695971"/>
                <a:gd name="connsiteX4" fmla="*/ 2133273 w 3096457"/>
                <a:gd name="connsiteY4" fmla="*/ 42811 h 3695971"/>
                <a:gd name="connsiteX5" fmla="*/ 2397257 w 3096457"/>
                <a:gd name="connsiteY5" fmla="*/ 42811 h 3695971"/>
                <a:gd name="connsiteX6" fmla="*/ 2796800 w 3096457"/>
                <a:gd name="connsiteY6" fmla="*/ 35676 h 3695971"/>
                <a:gd name="connsiteX7" fmla="*/ 3032245 w 3096457"/>
                <a:gd name="connsiteY7" fmla="*/ 0 h 3695971"/>
                <a:gd name="connsiteX8" fmla="*/ 3082187 w 3096457"/>
                <a:gd name="connsiteY8" fmla="*/ 335349 h 3695971"/>
                <a:gd name="connsiteX9" fmla="*/ 3060783 w 3096457"/>
                <a:gd name="connsiteY9" fmla="*/ 906155 h 3695971"/>
                <a:gd name="connsiteX10" fmla="*/ 3053649 w 3096457"/>
                <a:gd name="connsiteY10" fmla="*/ 1298585 h 3695971"/>
                <a:gd name="connsiteX11" fmla="*/ 3089322 w 3096457"/>
                <a:gd name="connsiteY11" fmla="*/ 1691014 h 3695971"/>
                <a:gd name="connsiteX12" fmla="*/ 3060783 w 3096457"/>
                <a:gd name="connsiteY12" fmla="*/ 2240415 h 3695971"/>
                <a:gd name="connsiteX13" fmla="*/ 3060783 w 3096457"/>
                <a:gd name="connsiteY13" fmla="*/ 2882572 h 3695971"/>
                <a:gd name="connsiteX14" fmla="*/ 3075053 w 3096457"/>
                <a:gd name="connsiteY14" fmla="*/ 3310677 h 3695971"/>
                <a:gd name="connsiteX15" fmla="*/ 3096457 w 3096457"/>
                <a:gd name="connsiteY15" fmla="*/ 3667431 h 3695971"/>
                <a:gd name="connsiteX16" fmla="*/ 2511412 w 3096457"/>
                <a:gd name="connsiteY16" fmla="*/ 3653161 h 3695971"/>
                <a:gd name="connsiteX17" fmla="*/ 1983445 w 3096457"/>
                <a:gd name="connsiteY17" fmla="*/ 3695971 h 3695971"/>
                <a:gd name="connsiteX18" fmla="*/ 1398400 w 3096457"/>
                <a:gd name="connsiteY18" fmla="*/ 3646026 h 3695971"/>
                <a:gd name="connsiteX19" fmla="*/ 1063069 w 3096457"/>
                <a:gd name="connsiteY19" fmla="*/ 3667431 h 3695971"/>
                <a:gd name="connsiteX20" fmla="*/ 663527 w 3096457"/>
                <a:gd name="connsiteY20" fmla="*/ 3681701 h 3695971"/>
                <a:gd name="connsiteX21" fmla="*/ 363870 w 3096457"/>
                <a:gd name="connsiteY21" fmla="*/ 3660296 h 3695971"/>
                <a:gd name="connsiteX22" fmla="*/ 221176 w 3096457"/>
                <a:gd name="connsiteY22" fmla="*/ 3646026 h 3695971"/>
                <a:gd name="connsiteX23" fmla="*/ 28539 w 3096457"/>
                <a:gd name="connsiteY23" fmla="*/ 3667431 h 3695971"/>
                <a:gd name="connsiteX24" fmla="*/ 64213 w 3096457"/>
                <a:gd name="connsiteY24" fmla="*/ 2832627 h 3695971"/>
                <a:gd name="connsiteX25" fmla="*/ 71347 w 3096457"/>
                <a:gd name="connsiteY25" fmla="*/ 1534042 h 3695971"/>
                <a:gd name="connsiteX26" fmla="*/ 0 w 3096457"/>
                <a:gd name="connsiteY26" fmla="*/ 1262909 h 3695971"/>
                <a:gd name="connsiteX27" fmla="*/ 35674 w 3096457"/>
                <a:gd name="connsiteY27" fmla="*/ 941831 h 3695971"/>
                <a:gd name="connsiteX28" fmla="*/ 92751 w 3096457"/>
                <a:gd name="connsiteY28" fmla="*/ 128432 h 3695971"/>
                <a:gd name="connsiteX29" fmla="*/ 49943 w 3096457"/>
                <a:gd name="connsiteY29" fmla="*/ 21405 h 3695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096457" h="3695971">
                  <a:moveTo>
                    <a:pt x="49943" y="21405"/>
                  </a:moveTo>
                  <a:lnTo>
                    <a:pt x="620719" y="64216"/>
                  </a:lnTo>
                  <a:lnTo>
                    <a:pt x="1020261" y="28541"/>
                  </a:lnTo>
                  <a:lnTo>
                    <a:pt x="1376996" y="14270"/>
                  </a:lnTo>
                  <a:lnTo>
                    <a:pt x="2133273" y="42811"/>
                  </a:lnTo>
                  <a:lnTo>
                    <a:pt x="2397257" y="42811"/>
                  </a:lnTo>
                  <a:lnTo>
                    <a:pt x="2796800" y="35676"/>
                  </a:lnTo>
                  <a:lnTo>
                    <a:pt x="3032245" y="0"/>
                  </a:lnTo>
                  <a:lnTo>
                    <a:pt x="3082187" y="335349"/>
                  </a:lnTo>
                  <a:lnTo>
                    <a:pt x="3060783" y="906155"/>
                  </a:lnTo>
                  <a:lnTo>
                    <a:pt x="3053649" y="1298585"/>
                  </a:lnTo>
                  <a:lnTo>
                    <a:pt x="3089322" y="1691014"/>
                  </a:lnTo>
                  <a:lnTo>
                    <a:pt x="3060783" y="2240415"/>
                  </a:lnTo>
                  <a:lnTo>
                    <a:pt x="3060783" y="2882572"/>
                  </a:lnTo>
                  <a:lnTo>
                    <a:pt x="3075053" y="3310677"/>
                  </a:lnTo>
                  <a:lnTo>
                    <a:pt x="3096457" y="3667431"/>
                  </a:lnTo>
                  <a:lnTo>
                    <a:pt x="2511412" y="3653161"/>
                  </a:lnTo>
                  <a:lnTo>
                    <a:pt x="1983445" y="3695971"/>
                  </a:lnTo>
                  <a:lnTo>
                    <a:pt x="1398400" y="3646026"/>
                  </a:lnTo>
                  <a:lnTo>
                    <a:pt x="1063069" y="3667431"/>
                  </a:lnTo>
                  <a:lnTo>
                    <a:pt x="663527" y="3681701"/>
                  </a:lnTo>
                  <a:lnTo>
                    <a:pt x="363870" y="3660296"/>
                  </a:lnTo>
                  <a:lnTo>
                    <a:pt x="221176" y="3646026"/>
                  </a:lnTo>
                  <a:lnTo>
                    <a:pt x="28539" y="3667431"/>
                  </a:lnTo>
                  <a:lnTo>
                    <a:pt x="64213" y="2832627"/>
                  </a:lnTo>
                  <a:lnTo>
                    <a:pt x="71347" y="1534042"/>
                  </a:lnTo>
                  <a:lnTo>
                    <a:pt x="0" y="1262909"/>
                  </a:lnTo>
                  <a:lnTo>
                    <a:pt x="35674" y="941831"/>
                  </a:lnTo>
                  <a:lnTo>
                    <a:pt x="92751" y="128432"/>
                  </a:lnTo>
                  <a:lnTo>
                    <a:pt x="49943" y="2140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109821" y="1820293"/>
              <a:ext cx="26126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Kleinere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</a:rPr>
                <a:t>Anzahl</a:t>
              </a:r>
              <a:r>
                <a:rPr lang="en-US" b="1" dirty="0">
                  <a:solidFill>
                    <a:schemeClr val="bg1"/>
                  </a:solidFill>
                </a:rPr>
                <a:t> an VP</a:t>
              </a:r>
            </a:p>
          </p:txBody>
        </p:sp>
      </p:grpSp>
      <p:sp>
        <p:nvSpPr>
          <p:cNvPr id="19" name="Freeform 18"/>
          <p:cNvSpPr/>
          <p:nvPr/>
        </p:nvSpPr>
        <p:spPr>
          <a:xfrm>
            <a:off x="5278331" y="2615154"/>
            <a:ext cx="3099628" cy="683345"/>
          </a:xfrm>
          <a:custGeom>
            <a:avLst/>
            <a:gdLst>
              <a:gd name="connsiteX0" fmla="*/ 49943 w 3096457"/>
              <a:gd name="connsiteY0" fmla="*/ 21405 h 3695971"/>
              <a:gd name="connsiteX1" fmla="*/ 620719 w 3096457"/>
              <a:gd name="connsiteY1" fmla="*/ 64216 h 3695971"/>
              <a:gd name="connsiteX2" fmla="*/ 1020261 w 3096457"/>
              <a:gd name="connsiteY2" fmla="*/ 28541 h 3695971"/>
              <a:gd name="connsiteX3" fmla="*/ 1376996 w 3096457"/>
              <a:gd name="connsiteY3" fmla="*/ 14270 h 3695971"/>
              <a:gd name="connsiteX4" fmla="*/ 2133273 w 3096457"/>
              <a:gd name="connsiteY4" fmla="*/ 42811 h 3695971"/>
              <a:gd name="connsiteX5" fmla="*/ 2397257 w 3096457"/>
              <a:gd name="connsiteY5" fmla="*/ 42811 h 3695971"/>
              <a:gd name="connsiteX6" fmla="*/ 2796800 w 3096457"/>
              <a:gd name="connsiteY6" fmla="*/ 35676 h 3695971"/>
              <a:gd name="connsiteX7" fmla="*/ 3032245 w 3096457"/>
              <a:gd name="connsiteY7" fmla="*/ 0 h 3695971"/>
              <a:gd name="connsiteX8" fmla="*/ 3082187 w 3096457"/>
              <a:gd name="connsiteY8" fmla="*/ 335349 h 3695971"/>
              <a:gd name="connsiteX9" fmla="*/ 3060783 w 3096457"/>
              <a:gd name="connsiteY9" fmla="*/ 906155 h 3695971"/>
              <a:gd name="connsiteX10" fmla="*/ 3053649 w 3096457"/>
              <a:gd name="connsiteY10" fmla="*/ 1298585 h 3695971"/>
              <a:gd name="connsiteX11" fmla="*/ 3089322 w 3096457"/>
              <a:gd name="connsiteY11" fmla="*/ 1691014 h 3695971"/>
              <a:gd name="connsiteX12" fmla="*/ 3060783 w 3096457"/>
              <a:gd name="connsiteY12" fmla="*/ 2240415 h 3695971"/>
              <a:gd name="connsiteX13" fmla="*/ 3060783 w 3096457"/>
              <a:gd name="connsiteY13" fmla="*/ 2882572 h 3695971"/>
              <a:gd name="connsiteX14" fmla="*/ 3075053 w 3096457"/>
              <a:gd name="connsiteY14" fmla="*/ 3310677 h 3695971"/>
              <a:gd name="connsiteX15" fmla="*/ 3096457 w 3096457"/>
              <a:gd name="connsiteY15" fmla="*/ 3667431 h 3695971"/>
              <a:gd name="connsiteX16" fmla="*/ 2511412 w 3096457"/>
              <a:gd name="connsiteY16" fmla="*/ 3653161 h 3695971"/>
              <a:gd name="connsiteX17" fmla="*/ 1983445 w 3096457"/>
              <a:gd name="connsiteY17" fmla="*/ 3695971 h 3695971"/>
              <a:gd name="connsiteX18" fmla="*/ 1398400 w 3096457"/>
              <a:gd name="connsiteY18" fmla="*/ 3646026 h 3695971"/>
              <a:gd name="connsiteX19" fmla="*/ 1063069 w 3096457"/>
              <a:gd name="connsiteY19" fmla="*/ 3667431 h 3695971"/>
              <a:gd name="connsiteX20" fmla="*/ 663527 w 3096457"/>
              <a:gd name="connsiteY20" fmla="*/ 3681701 h 3695971"/>
              <a:gd name="connsiteX21" fmla="*/ 363870 w 3096457"/>
              <a:gd name="connsiteY21" fmla="*/ 3660296 h 3695971"/>
              <a:gd name="connsiteX22" fmla="*/ 221176 w 3096457"/>
              <a:gd name="connsiteY22" fmla="*/ 3646026 h 3695971"/>
              <a:gd name="connsiteX23" fmla="*/ 28539 w 3096457"/>
              <a:gd name="connsiteY23" fmla="*/ 3667431 h 3695971"/>
              <a:gd name="connsiteX24" fmla="*/ 64213 w 3096457"/>
              <a:gd name="connsiteY24" fmla="*/ 2832627 h 3695971"/>
              <a:gd name="connsiteX25" fmla="*/ 71347 w 3096457"/>
              <a:gd name="connsiteY25" fmla="*/ 1534042 h 3695971"/>
              <a:gd name="connsiteX26" fmla="*/ 0 w 3096457"/>
              <a:gd name="connsiteY26" fmla="*/ 1262909 h 3695971"/>
              <a:gd name="connsiteX27" fmla="*/ 35674 w 3096457"/>
              <a:gd name="connsiteY27" fmla="*/ 941831 h 3695971"/>
              <a:gd name="connsiteX28" fmla="*/ 92751 w 3096457"/>
              <a:gd name="connsiteY28" fmla="*/ 128432 h 3695971"/>
              <a:gd name="connsiteX29" fmla="*/ 49943 w 3096457"/>
              <a:gd name="connsiteY29" fmla="*/ 21405 h 369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096457" h="3695971">
                <a:moveTo>
                  <a:pt x="49943" y="21405"/>
                </a:moveTo>
                <a:lnTo>
                  <a:pt x="620719" y="64216"/>
                </a:lnTo>
                <a:lnTo>
                  <a:pt x="1020261" y="28541"/>
                </a:lnTo>
                <a:lnTo>
                  <a:pt x="1376996" y="14270"/>
                </a:lnTo>
                <a:lnTo>
                  <a:pt x="2133273" y="42811"/>
                </a:lnTo>
                <a:lnTo>
                  <a:pt x="2397257" y="42811"/>
                </a:lnTo>
                <a:lnTo>
                  <a:pt x="2796800" y="35676"/>
                </a:lnTo>
                <a:lnTo>
                  <a:pt x="3032245" y="0"/>
                </a:lnTo>
                <a:lnTo>
                  <a:pt x="3082187" y="335349"/>
                </a:lnTo>
                <a:lnTo>
                  <a:pt x="3060783" y="906155"/>
                </a:lnTo>
                <a:lnTo>
                  <a:pt x="3053649" y="1298585"/>
                </a:lnTo>
                <a:lnTo>
                  <a:pt x="3089322" y="1691014"/>
                </a:lnTo>
                <a:lnTo>
                  <a:pt x="3060783" y="2240415"/>
                </a:lnTo>
                <a:lnTo>
                  <a:pt x="3060783" y="2882572"/>
                </a:lnTo>
                <a:lnTo>
                  <a:pt x="3075053" y="3310677"/>
                </a:lnTo>
                <a:lnTo>
                  <a:pt x="3096457" y="3667431"/>
                </a:lnTo>
                <a:lnTo>
                  <a:pt x="2511412" y="3653161"/>
                </a:lnTo>
                <a:lnTo>
                  <a:pt x="1983445" y="3695971"/>
                </a:lnTo>
                <a:lnTo>
                  <a:pt x="1398400" y="3646026"/>
                </a:lnTo>
                <a:lnTo>
                  <a:pt x="1063069" y="3667431"/>
                </a:lnTo>
                <a:lnTo>
                  <a:pt x="663527" y="3681701"/>
                </a:lnTo>
                <a:lnTo>
                  <a:pt x="363870" y="3660296"/>
                </a:lnTo>
                <a:lnTo>
                  <a:pt x="221176" y="3646026"/>
                </a:lnTo>
                <a:lnTo>
                  <a:pt x="28539" y="3667431"/>
                </a:lnTo>
                <a:lnTo>
                  <a:pt x="64213" y="2832627"/>
                </a:lnTo>
                <a:lnTo>
                  <a:pt x="71347" y="1534042"/>
                </a:lnTo>
                <a:lnTo>
                  <a:pt x="0" y="1262909"/>
                </a:lnTo>
                <a:lnTo>
                  <a:pt x="35674" y="941831"/>
                </a:lnTo>
                <a:lnTo>
                  <a:pt x="92751" y="128432"/>
                </a:lnTo>
                <a:lnTo>
                  <a:pt x="49943" y="2140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Das </a:t>
            </a:r>
            <a:r>
              <a:rPr lang="en-US" sz="2000" b="1" dirty="0" err="1"/>
              <a:t>Upgraden</a:t>
            </a:r>
            <a:r>
              <a:rPr lang="en-US" sz="2000" b="1" dirty="0"/>
              <a:t> muss ERLERNT </a:t>
            </a:r>
            <a:r>
              <a:rPr lang="en-US" sz="2000" b="1" dirty="0" err="1"/>
              <a:t>werden</a:t>
            </a:r>
            <a:endParaRPr lang="en-US" sz="2000" b="1" dirty="0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AF06CC69-08DC-491F-A715-A788F50A4245}"/>
              </a:ext>
            </a:extLst>
          </p:cNvPr>
          <p:cNvSpPr/>
          <p:nvPr/>
        </p:nvSpPr>
        <p:spPr>
          <a:xfrm>
            <a:off x="617960" y="1829255"/>
            <a:ext cx="3954040" cy="710530"/>
          </a:xfrm>
          <a:custGeom>
            <a:avLst/>
            <a:gdLst>
              <a:gd name="connsiteX0" fmla="*/ 2882415 w 2903819"/>
              <a:gd name="connsiteY0" fmla="*/ 35676 h 3731646"/>
              <a:gd name="connsiteX1" fmla="*/ 2903819 w 2903819"/>
              <a:gd name="connsiteY1" fmla="*/ 413835 h 3731646"/>
              <a:gd name="connsiteX2" fmla="*/ 2868146 w 2903819"/>
              <a:gd name="connsiteY2" fmla="*/ 834804 h 3731646"/>
              <a:gd name="connsiteX3" fmla="*/ 2889550 w 2903819"/>
              <a:gd name="connsiteY3" fmla="*/ 1312855 h 3731646"/>
              <a:gd name="connsiteX4" fmla="*/ 2903819 w 2903819"/>
              <a:gd name="connsiteY4" fmla="*/ 3724511 h 3731646"/>
              <a:gd name="connsiteX5" fmla="*/ 2090464 w 2903819"/>
              <a:gd name="connsiteY5" fmla="*/ 3688836 h 3731646"/>
              <a:gd name="connsiteX6" fmla="*/ 1191493 w 2903819"/>
              <a:gd name="connsiteY6" fmla="*/ 3731646 h 3731646"/>
              <a:gd name="connsiteX7" fmla="*/ 570775 w 2903819"/>
              <a:gd name="connsiteY7" fmla="*/ 3703106 h 3731646"/>
              <a:gd name="connsiteX8" fmla="*/ 214040 w 2903819"/>
              <a:gd name="connsiteY8" fmla="*/ 3703106 h 3731646"/>
              <a:gd name="connsiteX9" fmla="*/ 0 w 2903819"/>
              <a:gd name="connsiteY9" fmla="*/ 3638890 h 3731646"/>
              <a:gd name="connsiteX10" fmla="*/ 21404 w 2903819"/>
              <a:gd name="connsiteY10" fmla="*/ 2896842 h 3731646"/>
              <a:gd name="connsiteX11" fmla="*/ 28538 w 2903819"/>
              <a:gd name="connsiteY11" fmla="*/ 1890796 h 3731646"/>
              <a:gd name="connsiteX12" fmla="*/ 14269 w 2903819"/>
              <a:gd name="connsiteY12" fmla="*/ 1170153 h 3731646"/>
              <a:gd name="connsiteX13" fmla="*/ 14269 w 2903819"/>
              <a:gd name="connsiteY13" fmla="*/ 563671 h 3731646"/>
              <a:gd name="connsiteX14" fmla="*/ 21404 w 2903819"/>
              <a:gd name="connsiteY14" fmla="*/ 0 h 3731646"/>
              <a:gd name="connsiteX15" fmla="*/ 449485 w 2903819"/>
              <a:gd name="connsiteY15" fmla="*/ 78486 h 3731646"/>
              <a:gd name="connsiteX16" fmla="*/ 856163 w 2903819"/>
              <a:gd name="connsiteY16" fmla="*/ 35676 h 3731646"/>
              <a:gd name="connsiteX17" fmla="*/ 1312783 w 2903819"/>
              <a:gd name="connsiteY17" fmla="*/ 42811 h 3731646"/>
              <a:gd name="connsiteX18" fmla="*/ 1919232 w 2903819"/>
              <a:gd name="connsiteY18" fmla="*/ 21405 h 3731646"/>
              <a:gd name="connsiteX19" fmla="*/ 2111869 w 2903819"/>
              <a:gd name="connsiteY19" fmla="*/ 121296 h 3731646"/>
              <a:gd name="connsiteX20" fmla="*/ 2447199 w 2903819"/>
              <a:gd name="connsiteY20" fmla="*/ 57081 h 3731646"/>
              <a:gd name="connsiteX21" fmla="*/ 2882415 w 2903819"/>
              <a:gd name="connsiteY21" fmla="*/ 35676 h 373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03819" h="3731646">
                <a:moveTo>
                  <a:pt x="2882415" y="35676"/>
                </a:moveTo>
                <a:lnTo>
                  <a:pt x="2903819" y="413835"/>
                </a:lnTo>
                <a:lnTo>
                  <a:pt x="2868146" y="834804"/>
                </a:lnTo>
                <a:lnTo>
                  <a:pt x="2889550" y="1312855"/>
                </a:lnTo>
                <a:cubicBezTo>
                  <a:pt x="2894306" y="2116740"/>
                  <a:pt x="2899063" y="2920626"/>
                  <a:pt x="2903819" y="3724511"/>
                </a:cubicBezTo>
                <a:lnTo>
                  <a:pt x="2090464" y="3688836"/>
                </a:lnTo>
                <a:lnTo>
                  <a:pt x="1191493" y="3731646"/>
                </a:lnTo>
                <a:lnTo>
                  <a:pt x="570775" y="3703106"/>
                </a:lnTo>
                <a:lnTo>
                  <a:pt x="214040" y="3703106"/>
                </a:lnTo>
                <a:lnTo>
                  <a:pt x="0" y="3638890"/>
                </a:lnTo>
                <a:lnTo>
                  <a:pt x="21404" y="2896842"/>
                </a:lnTo>
                <a:lnTo>
                  <a:pt x="28538" y="1890796"/>
                </a:lnTo>
                <a:lnTo>
                  <a:pt x="14269" y="1170153"/>
                </a:lnTo>
                <a:lnTo>
                  <a:pt x="14269" y="563671"/>
                </a:lnTo>
                <a:cubicBezTo>
                  <a:pt x="16647" y="375781"/>
                  <a:pt x="19026" y="187890"/>
                  <a:pt x="21404" y="0"/>
                </a:cubicBezTo>
                <a:lnTo>
                  <a:pt x="449485" y="78486"/>
                </a:lnTo>
                <a:lnTo>
                  <a:pt x="856163" y="35676"/>
                </a:lnTo>
                <a:lnTo>
                  <a:pt x="1312783" y="42811"/>
                </a:lnTo>
                <a:lnTo>
                  <a:pt x="1919232" y="21405"/>
                </a:lnTo>
                <a:lnTo>
                  <a:pt x="2111869" y="121296"/>
                </a:lnTo>
                <a:lnTo>
                  <a:pt x="2447199" y="57081"/>
                </a:lnTo>
                <a:lnTo>
                  <a:pt x="2882415" y="356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Grössere</a:t>
            </a:r>
            <a:r>
              <a:rPr lang="en-US" sz="2000" b="1" dirty="0"/>
              <a:t> </a:t>
            </a:r>
            <a:r>
              <a:rPr lang="en-US" sz="2000" b="1" dirty="0" err="1"/>
              <a:t>Zielgruppe</a:t>
            </a:r>
            <a:endParaRPr lang="en-US" sz="2000" b="1" dirty="0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CA5D607A-F0CB-4866-8A1D-B6CE2CB113BE}"/>
              </a:ext>
            </a:extLst>
          </p:cNvPr>
          <p:cNvSpPr/>
          <p:nvPr/>
        </p:nvSpPr>
        <p:spPr>
          <a:xfrm>
            <a:off x="778722" y="1069616"/>
            <a:ext cx="3954040" cy="710530"/>
          </a:xfrm>
          <a:custGeom>
            <a:avLst/>
            <a:gdLst>
              <a:gd name="connsiteX0" fmla="*/ 2882415 w 2903819"/>
              <a:gd name="connsiteY0" fmla="*/ 35676 h 3731646"/>
              <a:gd name="connsiteX1" fmla="*/ 2903819 w 2903819"/>
              <a:gd name="connsiteY1" fmla="*/ 413835 h 3731646"/>
              <a:gd name="connsiteX2" fmla="*/ 2868146 w 2903819"/>
              <a:gd name="connsiteY2" fmla="*/ 834804 h 3731646"/>
              <a:gd name="connsiteX3" fmla="*/ 2889550 w 2903819"/>
              <a:gd name="connsiteY3" fmla="*/ 1312855 h 3731646"/>
              <a:gd name="connsiteX4" fmla="*/ 2903819 w 2903819"/>
              <a:gd name="connsiteY4" fmla="*/ 3724511 h 3731646"/>
              <a:gd name="connsiteX5" fmla="*/ 2090464 w 2903819"/>
              <a:gd name="connsiteY5" fmla="*/ 3688836 h 3731646"/>
              <a:gd name="connsiteX6" fmla="*/ 1191493 w 2903819"/>
              <a:gd name="connsiteY6" fmla="*/ 3731646 h 3731646"/>
              <a:gd name="connsiteX7" fmla="*/ 570775 w 2903819"/>
              <a:gd name="connsiteY7" fmla="*/ 3703106 h 3731646"/>
              <a:gd name="connsiteX8" fmla="*/ 214040 w 2903819"/>
              <a:gd name="connsiteY8" fmla="*/ 3703106 h 3731646"/>
              <a:gd name="connsiteX9" fmla="*/ 0 w 2903819"/>
              <a:gd name="connsiteY9" fmla="*/ 3638890 h 3731646"/>
              <a:gd name="connsiteX10" fmla="*/ 21404 w 2903819"/>
              <a:gd name="connsiteY10" fmla="*/ 2896842 h 3731646"/>
              <a:gd name="connsiteX11" fmla="*/ 28538 w 2903819"/>
              <a:gd name="connsiteY11" fmla="*/ 1890796 h 3731646"/>
              <a:gd name="connsiteX12" fmla="*/ 14269 w 2903819"/>
              <a:gd name="connsiteY12" fmla="*/ 1170153 h 3731646"/>
              <a:gd name="connsiteX13" fmla="*/ 14269 w 2903819"/>
              <a:gd name="connsiteY13" fmla="*/ 563671 h 3731646"/>
              <a:gd name="connsiteX14" fmla="*/ 21404 w 2903819"/>
              <a:gd name="connsiteY14" fmla="*/ 0 h 3731646"/>
              <a:gd name="connsiteX15" fmla="*/ 449485 w 2903819"/>
              <a:gd name="connsiteY15" fmla="*/ 78486 h 3731646"/>
              <a:gd name="connsiteX16" fmla="*/ 856163 w 2903819"/>
              <a:gd name="connsiteY16" fmla="*/ 35676 h 3731646"/>
              <a:gd name="connsiteX17" fmla="*/ 1312783 w 2903819"/>
              <a:gd name="connsiteY17" fmla="*/ 42811 h 3731646"/>
              <a:gd name="connsiteX18" fmla="*/ 1919232 w 2903819"/>
              <a:gd name="connsiteY18" fmla="*/ 21405 h 3731646"/>
              <a:gd name="connsiteX19" fmla="*/ 2111869 w 2903819"/>
              <a:gd name="connsiteY19" fmla="*/ 121296 h 3731646"/>
              <a:gd name="connsiteX20" fmla="*/ 2447199 w 2903819"/>
              <a:gd name="connsiteY20" fmla="*/ 57081 h 3731646"/>
              <a:gd name="connsiteX21" fmla="*/ 2882415 w 2903819"/>
              <a:gd name="connsiteY21" fmla="*/ 35676 h 373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03819" h="3731646">
                <a:moveTo>
                  <a:pt x="2882415" y="35676"/>
                </a:moveTo>
                <a:lnTo>
                  <a:pt x="2903819" y="413835"/>
                </a:lnTo>
                <a:lnTo>
                  <a:pt x="2868146" y="834804"/>
                </a:lnTo>
                <a:lnTo>
                  <a:pt x="2889550" y="1312855"/>
                </a:lnTo>
                <a:cubicBezTo>
                  <a:pt x="2894306" y="2116740"/>
                  <a:pt x="2899063" y="2920626"/>
                  <a:pt x="2903819" y="3724511"/>
                </a:cubicBezTo>
                <a:lnTo>
                  <a:pt x="2090464" y="3688836"/>
                </a:lnTo>
                <a:lnTo>
                  <a:pt x="1191493" y="3731646"/>
                </a:lnTo>
                <a:lnTo>
                  <a:pt x="570775" y="3703106"/>
                </a:lnTo>
                <a:lnTo>
                  <a:pt x="214040" y="3703106"/>
                </a:lnTo>
                <a:lnTo>
                  <a:pt x="0" y="3638890"/>
                </a:lnTo>
                <a:lnTo>
                  <a:pt x="21404" y="2896842"/>
                </a:lnTo>
                <a:lnTo>
                  <a:pt x="28538" y="1890796"/>
                </a:lnTo>
                <a:lnTo>
                  <a:pt x="14269" y="1170153"/>
                </a:lnTo>
                <a:lnTo>
                  <a:pt x="14269" y="563671"/>
                </a:lnTo>
                <a:cubicBezTo>
                  <a:pt x="16647" y="375781"/>
                  <a:pt x="19026" y="187890"/>
                  <a:pt x="21404" y="0"/>
                </a:cubicBezTo>
                <a:lnTo>
                  <a:pt x="449485" y="78486"/>
                </a:lnTo>
                <a:lnTo>
                  <a:pt x="856163" y="35676"/>
                </a:lnTo>
                <a:lnTo>
                  <a:pt x="1312783" y="42811"/>
                </a:lnTo>
                <a:lnTo>
                  <a:pt x="1919232" y="21405"/>
                </a:lnTo>
                <a:lnTo>
                  <a:pt x="2111869" y="121296"/>
                </a:lnTo>
                <a:lnTo>
                  <a:pt x="2447199" y="57081"/>
                </a:lnTo>
                <a:lnTo>
                  <a:pt x="2882415" y="35676"/>
                </a:lnTo>
                <a:close/>
              </a:path>
            </a:pathLst>
          </a:custGeom>
          <a:solidFill>
            <a:srgbClr val="CC00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Leichter</a:t>
            </a:r>
            <a:r>
              <a:rPr lang="en-US" sz="2000" b="1" dirty="0"/>
              <a:t> </a:t>
            </a:r>
            <a:r>
              <a:rPr lang="en-US" sz="2000" b="1" dirty="0" err="1"/>
              <a:t>verständlich</a:t>
            </a:r>
            <a:r>
              <a:rPr lang="en-US" sz="2000" b="1" dirty="0"/>
              <a:t> </a:t>
            </a:r>
          </a:p>
          <a:p>
            <a:pPr algn="ctr"/>
            <a:r>
              <a:rPr lang="en-US" sz="2000" b="1" dirty="0"/>
              <a:t>&amp; </a:t>
            </a:r>
            <a:r>
              <a:rPr lang="en-US" sz="2000" b="1" dirty="0" err="1"/>
              <a:t>zu</a:t>
            </a:r>
            <a:r>
              <a:rPr lang="en-US" sz="2000" b="1" dirty="0"/>
              <a:t> </a:t>
            </a:r>
            <a:r>
              <a:rPr lang="en-US" sz="2000" b="1" dirty="0" err="1"/>
              <a:t>akzeptieren</a:t>
            </a:r>
            <a:endParaRPr lang="en-US" sz="2000" b="1" dirty="0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59A62B72-39FE-43BF-B03A-764FF8097312}"/>
              </a:ext>
            </a:extLst>
          </p:cNvPr>
          <p:cNvSpPr/>
          <p:nvPr/>
        </p:nvSpPr>
        <p:spPr>
          <a:xfrm>
            <a:off x="778722" y="2592277"/>
            <a:ext cx="3954040" cy="706222"/>
          </a:xfrm>
          <a:custGeom>
            <a:avLst/>
            <a:gdLst>
              <a:gd name="connsiteX0" fmla="*/ 49943 w 3096457"/>
              <a:gd name="connsiteY0" fmla="*/ 21405 h 3695971"/>
              <a:gd name="connsiteX1" fmla="*/ 620719 w 3096457"/>
              <a:gd name="connsiteY1" fmla="*/ 64216 h 3695971"/>
              <a:gd name="connsiteX2" fmla="*/ 1020261 w 3096457"/>
              <a:gd name="connsiteY2" fmla="*/ 28541 h 3695971"/>
              <a:gd name="connsiteX3" fmla="*/ 1376996 w 3096457"/>
              <a:gd name="connsiteY3" fmla="*/ 14270 h 3695971"/>
              <a:gd name="connsiteX4" fmla="*/ 2133273 w 3096457"/>
              <a:gd name="connsiteY4" fmla="*/ 42811 h 3695971"/>
              <a:gd name="connsiteX5" fmla="*/ 2397257 w 3096457"/>
              <a:gd name="connsiteY5" fmla="*/ 42811 h 3695971"/>
              <a:gd name="connsiteX6" fmla="*/ 2796800 w 3096457"/>
              <a:gd name="connsiteY6" fmla="*/ 35676 h 3695971"/>
              <a:gd name="connsiteX7" fmla="*/ 3032245 w 3096457"/>
              <a:gd name="connsiteY7" fmla="*/ 0 h 3695971"/>
              <a:gd name="connsiteX8" fmla="*/ 3082187 w 3096457"/>
              <a:gd name="connsiteY8" fmla="*/ 335349 h 3695971"/>
              <a:gd name="connsiteX9" fmla="*/ 3060783 w 3096457"/>
              <a:gd name="connsiteY9" fmla="*/ 906155 h 3695971"/>
              <a:gd name="connsiteX10" fmla="*/ 3053649 w 3096457"/>
              <a:gd name="connsiteY10" fmla="*/ 1298585 h 3695971"/>
              <a:gd name="connsiteX11" fmla="*/ 3089322 w 3096457"/>
              <a:gd name="connsiteY11" fmla="*/ 1691014 h 3695971"/>
              <a:gd name="connsiteX12" fmla="*/ 3060783 w 3096457"/>
              <a:gd name="connsiteY12" fmla="*/ 2240415 h 3695971"/>
              <a:gd name="connsiteX13" fmla="*/ 3060783 w 3096457"/>
              <a:gd name="connsiteY13" fmla="*/ 2882572 h 3695971"/>
              <a:gd name="connsiteX14" fmla="*/ 3075053 w 3096457"/>
              <a:gd name="connsiteY14" fmla="*/ 3310677 h 3695971"/>
              <a:gd name="connsiteX15" fmla="*/ 3096457 w 3096457"/>
              <a:gd name="connsiteY15" fmla="*/ 3667431 h 3695971"/>
              <a:gd name="connsiteX16" fmla="*/ 2511412 w 3096457"/>
              <a:gd name="connsiteY16" fmla="*/ 3653161 h 3695971"/>
              <a:gd name="connsiteX17" fmla="*/ 1983445 w 3096457"/>
              <a:gd name="connsiteY17" fmla="*/ 3695971 h 3695971"/>
              <a:gd name="connsiteX18" fmla="*/ 1398400 w 3096457"/>
              <a:gd name="connsiteY18" fmla="*/ 3646026 h 3695971"/>
              <a:gd name="connsiteX19" fmla="*/ 1063069 w 3096457"/>
              <a:gd name="connsiteY19" fmla="*/ 3667431 h 3695971"/>
              <a:gd name="connsiteX20" fmla="*/ 663527 w 3096457"/>
              <a:gd name="connsiteY20" fmla="*/ 3681701 h 3695971"/>
              <a:gd name="connsiteX21" fmla="*/ 363870 w 3096457"/>
              <a:gd name="connsiteY21" fmla="*/ 3660296 h 3695971"/>
              <a:gd name="connsiteX22" fmla="*/ 221176 w 3096457"/>
              <a:gd name="connsiteY22" fmla="*/ 3646026 h 3695971"/>
              <a:gd name="connsiteX23" fmla="*/ 28539 w 3096457"/>
              <a:gd name="connsiteY23" fmla="*/ 3667431 h 3695971"/>
              <a:gd name="connsiteX24" fmla="*/ 64213 w 3096457"/>
              <a:gd name="connsiteY24" fmla="*/ 2832627 h 3695971"/>
              <a:gd name="connsiteX25" fmla="*/ 71347 w 3096457"/>
              <a:gd name="connsiteY25" fmla="*/ 1534042 h 3695971"/>
              <a:gd name="connsiteX26" fmla="*/ 0 w 3096457"/>
              <a:gd name="connsiteY26" fmla="*/ 1262909 h 3695971"/>
              <a:gd name="connsiteX27" fmla="*/ 35674 w 3096457"/>
              <a:gd name="connsiteY27" fmla="*/ 941831 h 3695971"/>
              <a:gd name="connsiteX28" fmla="*/ 92751 w 3096457"/>
              <a:gd name="connsiteY28" fmla="*/ 128432 h 3695971"/>
              <a:gd name="connsiteX29" fmla="*/ 49943 w 3096457"/>
              <a:gd name="connsiteY29" fmla="*/ 21405 h 369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096457" h="3695971">
                <a:moveTo>
                  <a:pt x="49943" y="21405"/>
                </a:moveTo>
                <a:lnTo>
                  <a:pt x="620719" y="64216"/>
                </a:lnTo>
                <a:lnTo>
                  <a:pt x="1020261" y="28541"/>
                </a:lnTo>
                <a:lnTo>
                  <a:pt x="1376996" y="14270"/>
                </a:lnTo>
                <a:lnTo>
                  <a:pt x="2133273" y="42811"/>
                </a:lnTo>
                <a:lnTo>
                  <a:pt x="2397257" y="42811"/>
                </a:lnTo>
                <a:lnTo>
                  <a:pt x="2796800" y="35676"/>
                </a:lnTo>
                <a:lnTo>
                  <a:pt x="3032245" y="0"/>
                </a:lnTo>
                <a:lnTo>
                  <a:pt x="3082187" y="335349"/>
                </a:lnTo>
                <a:lnTo>
                  <a:pt x="3060783" y="906155"/>
                </a:lnTo>
                <a:lnTo>
                  <a:pt x="3053649" y="1298585"/>
                </a:lnTo>
                <a:lnTo>
                  <a:pt x="3089322" y="1691014"/>
                </a:lnTo>
                <a:lnTo>
                  <a:pt x="3060783" y="2240415"/>
                </a:lnTo>
                <a:lnTo>
                  <a:pt x="3060783" y="2882572"/>
                </a:lnTo>
                <a:lnTo>
                  <a:pt x="3075053" y="3310677"/>
                </a:lnTo>
                <a:lnTo>
                  <a:pt x="3096457" y="3667431"/>
                </a:lnTo>
                <a:lnTo>
                  <a:pt x="2511412" y="3653161"/>
                </a:lnTo>
                <a:lnTo>
                  <a:pt x="1983445" y="3695971"/>
                </a:lnTo>
                <a:lnTo>
                  <a:pt x="1398400" y="3646026"/>
                </a:lnTo>
                <a:lnTo>
                  <a:pt x="1063069" y="3667431"/>
                </a:lnTo>
                <a:lnTo>
                  <a:pt x="663527" y="3681701"/>
                </a:lnTo>
                <a:lnTo>
                  <a:pt x="363870" y="3660296"/>
                </a:lnTo>
                <a:lnTo>
                  <a:pt x="221176" y="3646026"/>
                </a:lnTo>
                <a:lnTo>
                  <a:pt x="28539" y="3667431"/>
                </a:lnTo>
                <a:lnTo>
                  <a:pt x="64213" y="2832627"/>
                </a:lnTo>
                <a:lnTo>
                  <a:pt x="71347" y="1534042"/>
                </a:lnTo>
                <a:lnTo>
                  <a:pt x="0" y="1262909"/>
                </a:lnTo>
                <a:lnTo>
                  <a:pt x="35674" y="941831"/>
                </a:lnTo>
                <a:lnTo>
                  <a:pt x="92751" y="128432"/>
                </a:lnTo>
                <a:lnTo>
                  <a:pt x="49943" y="21405"/>
                </a:lnTo>
                <a:close/>
              </a:path>
            </a:pathLst>
          </a:custGeom>
          <a:solidFill>
            <a:srgbClr val="FF4F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Vergrössert</a:t>
            </a:r>
            <a:r>
              <a:rPr lang="en-US" sz="2000" b="1" dirty="0"/>
              <a:t> die </a:t>
            </a:r>
            <a:r>
              <a:rPr lang="en-US" sz="2000" b="1" dirty="0" err="1"/>
              <a:t>Anzahl</a:t>
            </a:r>
            <a:r>
              <a:rPr lang="en-US" sz="2000" b="1" dirty="0"/>
              <a:t> </a:t>
            </a:r>
            <a:br>
              <a:rPr lang="en-US" sz="2000" b="1" dirty="0"/>
            </a:br>
            <a:r>
              <a:rPr lang="en-US" sz="2000" b="1" dirty="0" err="1"/>
              <a:t>deiner</a:t>
            </a:r>
            <a:r>
              <a:rPr lang="en-US" sz="2000" b="1" dirty="0"/>
              <a:t> </a:t>
            </a:r>
            <a:r>
              <a:rPr lang="en-US" sz="2000" b="1" dirty="0" err="1"/>
              <a:t>Empfehlungen</a:t>
            </a:r>
            <a:endParaRPr lang="en-US" sz="2000" b="1" i="1" dirty="0"/>
          </a:p>
        </p:txBody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D6357F66-9EA7-4836-AE2C-70FCD442370A}"/>
              </a:ext>
            </a:extLst>
          </p:cNvPr>
          <p:cNvSpPr/>
          <p:nvPr/>
        </p:nvSpPr>
        <p:spPr>
          <a:xfrm>
            <a:off x="778722" y="3363355"/>
            <a:ext cx="3954039" cy="745076"/>
          </a:xfrm>
          <a:custGeom>
            <a:avLst/>
            <a:gdLst>
              <a:gd name="connsiteX0" fmla="*/ 2882415 w 2903819"/>
              <a:gd name="connsiteY0" fmla="*/ 35676 h 3731646"/>
              <a:gd name="connsiteX1" fmla="*/ 2903819 w 2903819"/>
              <a:gd name="connsiteY1" fmla="*/ 413835 h 3731646"/>
              <a:gd name="connsiteX2" fmla="*/ 2868146 w 2903819"/>
              <a:gd name="connsiteY2" fmla="*/ 834804 h 3731646"/>
              <a:gd name="connsiteX3" fmla="*/ 2889550 w 2903819"/>
              <a:gd name="connsiteY3" fmla="*/ 1312855 h 3731646"/>
              <a:gd name="connsiteX4" fmla="*/ 2903819 w 2903819"/>
              <a:gd name="connsiteY4" fmla="*/ 3724511 h 3731646"/>
              <a:gd name="connsiteX5" fmla="*/ 2090464 w 2903819"/>
              <a:gd name="connsiteY5" fmla="*/ 3688836 h 3731646"/>
              <a:gd name="connsiteX6" fmla="*/ 1191493 w 2903819"/>
              <a:gd name="connsiteY6" fmla="*/ 3731646 h 3731646"/>
              <a:gd name="connsiteX7" fmla="*/ 570775 w 2903819"/>
              <a:gd name="connsiteY7" fmla="*/ 3703106 h 3731646"/>
              <a:gd name="connsiteX8" fmla="*/ 214040 w 2903819"/>
              <a:gd name="connsiteY8" fmla="*/ 3703106 h 3731646"/>
              <a:gd name="connsiteX9" fmla="*/ 0 w 2903819"/>
              <a:gd name="connsiteY9" fmla="*/ 3638890 h 3731646"/>
              <a:gd name="connsiteX10" fmla="*/ 21404 w 2903819"/>
              <a:gd name="connsiteY10" fmla="*/ 2896842 h 3731646"/>
              <a:gd name="connsiteX11" fmla="*/ 28538 w 2903819"/>
              <a:gd name="connsiteY11" fmla="*/ 1890796 h 3731646"/>
              <a:gd name="connsiteX12" fmla="*/ 14269 w 2903819"/>
              <a:gd name="connsiteY12" fmla="*/ 1170153 h 3731646"/>
              <a:gd name="connsiteX13" fmla="*/ 14269 w 2903819"/>
              <a:gd name="connsiteY13" fmla="*/ 563671 h 3731646"/>
              <a:gd name="connsiteX14" fmla="*/ 21404 w 2903819"/>
              <a:gd name="connsiteY14" fmla="*/ 0 h 3731646"/>
              <a:gd name="connsiteX15" fmla="*/ 449485 w 2903819"/>
              <a:gd name="connsiteY15" fmla="*/ 78486 h 3731646"/>
              <a:gd name="connsiteX16" fmla="*/ 856163 w 2903819"/>
              <a:gd name="connsiteY16" fmla="*/ 35676 h 3731646"/>
              <a:gd name="connsiteX17" fmla="*/ 1312783 w 2903819"/>
              <a:gd name="connsiteY17" fmla="*/ 42811 h 3731646"/>
              <a:gd name="connsiteX18" fmla="*/ 1919232 w 2903819"/>
              <a:gd name="connsiteY18" fmla="*/ 21405 h 3731646"/>
              <a:gd name="connsiteX19" fmla="*/ 2111869 w 2903819"/>
              <a:gd name="connsiteY19" fmla="*/ 121296 h 3731646"/>
              <a:gd name="connsiteX20" fmla="*/ 2447199 w 2903819"/>
              <a:gd name="connsiteY20" fmla="*/ 57081 h 3731646"/>
              <a:gd name="connsiteX21" fmla="*/ 2882415 w 2903819"/>
              <a:gd name="connsiteY21" fmla="*/ 35676 h 373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03819" h="3731646">
                <a:moveTo>
                  <a:pt x="2882415" y="35676"/>
                </a:moveTo>
                <a:lnTo>
                  <a:pt x="2903819" y="413835"/>
                </a:lnTo>
                <a:lnTo>
                  <a:pt x="2868146" y="834804"/>
                </a:lnTo>
                <a:lnTo>
                  <a:pt x="2889550" y="1312855"/>
                </a:lnTo>
                <a:cubicBezTo>
                  <a:pt x="2894306" y="2116740"/>
                  <a:pt x="2899063" y="2920626"/>
                  <a:pt x="2903819" y="3724511"/>
                </a:cubicBezTo>
                <a:lnTo>
                  <a:pt x="2090464" y="3688836"/>
                </a:lnTo>
                <a:lnTo>
                  <a:pt x="1191493" y="3731646"/>
                </a:lnTo>
                <a:lnTo>
                  <a:pt x="570775" y="3703106"/>
                </a:lnTo>
                <a:lnTo>
                  <a:pt x="214040" y="3703106"/>
                </a:lnTo>
                <a:lnTo>
                  <a:pt x="0" y="3638890"/>
                </a:lnTo>
                <a:lnTo>
                  <a:pt x="21404" y="2896842"/>
                </a:lnTo>
                <a:lnTo>
                  <a:pt x="28538" y="1890796"/>
                </a:lnTo>
                <a:lnTo>
                  <a:pt x="14269" y="1170153"/>
                </a:lnTo>
                <a:lnTo>
                  <a:pt x="14269" y="563671"/>
                </a:lnTo>
                <a:cubicBezTo>
                  <a:pt x="16647" y="375781"/>
                  <a:pt x="19026" y="187890"/>
                  <a:pt x="21404" y="0"/>
                </a:cubicBezTo>
                <a:lnTo>
                  <a:pt x="449485" y="78486"/>
                </a:lnTo>
                <a:lnTo>
                  <a:pt x="856163" y="35676"/>
                </a:lnTo>
                <a:lnTo>
                  <a:pt x="1312783" y="42811"/>
                </a:lnTo>
                <a:lnTo>
                  <a:pt x="1919232" y="21405"/>
                </a:lnTo>
                <a:lnTo>
                  <a:pt x="2111869" y="121296"/>
                </a:lnTo>
                <a:lnTo>
                  <a:pt x="2447199" y="57081"/>
                </a:lnTo>
                <a:lnTo>
                  <a:pt x="2882415" y="35676"/>
                </a:lnTo>
                <a:close/>
              </a:path>
            </a:pathLst>
          </a:custGeom>
          <a:solidFill>
            <a:srgbClr val="FF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Langfristigere</a:t>
            </a:r>
            <a:r>
              <a:rPr lang="en-US" sz="2000" b="1" dirty="0"/>
              <a:t> </a:t>
            </a:r>
            <a:r>
              <a:rPr lang="en-US" sz="2000" b="1" dirty="0" err="1"/>
              <a:t>Anwendung</a:t>
            </a:r>
            <a:endParaRPr lang="en-US" sz="2000" b="1" dirty="0"/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4A0AFD03-6297-4A13-BF3C-3DDA811F9318}"/>
              </a:ext>
            </a:extLst>
          </p:cNvPr>
          <p:cNvSpPr/>
          <p:nvPr/>
        </p:nvSpPr>
        <p:spPr>
          <a:xfrm>
            <a:off x="778721" y="1829255"/>
            <a:ext cx="3954040" cy="710530"/>
          </a:xfrm>
          <a:custGeom>
            <a:avLst/>
            <a:gdLst>
              <a:gd name="connsiteX0" fmla="*/ 2882415 w 2903819"/>
              <a:gd name="connsiteY0" fmla="*/ 35676 h 3731646"/>
              <a:gd name="connsiteX1" fmla="*/ 2903819 w 2903819"/>
              <a:gd name="connsiteY1" fmla="*/ 413835 h 3731646"/>
              <a:gd name="connsiteX2" fmla="*/ 2868146 w 2903819"/>
              <a:gd name="connsiteY2" fmla="*/ 834804 h 3731646"/>
              <a:gd name="connsiteX3" fmla="*/ 2889550 w 2903819"/>
              <a:gd name="connsiteY3" fmla="*/ 1312855 h 3731646"/>
              <a:gd name="connsiteX4" fmla="*/ 2903819 w 2903819"/>
              <a:gd name="connsiteY4" fmla="*/ 3724511 h 3731646"/>
              <a:gd name="connsiteX5" fmla="*/ 2090464 w 2903819"/>
              <a:gd name="connsiteY5" fmla="*/ 3688836 h 3731646"/>
              <a:gd name="connsiteX6" fmla="*/ 1191493 w 2903819"/>
              <a:gd name="connsiteY6" fmla="*/ 3731646 h 3731646"/>
              <a:gd name="connsiteX7" fmla="*/ 570775 w 2903819"/>
              <a:gd name="connsiteY7" fmla="*/ 3703106 h 3731646"/>
              <a:gd name="connsiteX8" fmla="*/ 214040 w 2903819"/>
              <a:gd name="connsiteY8" fmla="*/ 3703106 h 3731646"/>
              <a:gd name="connsiteX9" fmla="*/ 0 w 2903819"/>
              <a:gd name="connsiteY9" fmla="*/ 3638890 h 3731646"/>
              <a:gd name="connsiteX10" fmla="*/ 21404 w 2903819"/>
              <a:gd name="connsiteY10" fmla="*/ 2896842 h 3731646"/>
              <a:gd name="connsiteX11" fmla="*/ 28538 w 2903819"/>
              <a:gd name="connsiteY11" fmla="*/ 1890796 h 3731646"/>
              <a:gd name="connsiteX12" fmla="*/ 14269 w 2903819"/>
              <a:gd name="connsiteY12" fmla="*/ 1170153 h 3731646"/>
              <a:gd name="connsiteX13" fmla="*/ 14269 w 2903819"/>
              <a:gd name="connsiteY13" fmla="*/ 563671 h 3731646"/>
              <a:gd name="connsiteX14" fmla="*/ 21404 w 2903819"/>
              <a:gd name="connsiteY14" fmla="*/ 0 h 3731646"/>
              <a:gd name="connsiteX15" fmla="*/ 449485 w 2903819"/>
              <a:gd name="connsiteY15" fmla="*/ 78486 h 3731646"/>
              <a:gd name="connsiteX16" fmla="*/ 856163 w 2903819"/>
              <a:gd name="connsiteY16" fmla="*/ 35676 h 3731646"/>
              <a:gd name="connsiteX17" fmla="*/ 1312783 w 2903819"/>
              <a:gd name="connsiteY17" fmla="*/ 42811 h 3731646"/>
              <a:gd name="connsiteX18" fmla="*/ 1919232 w 2903819"/>
              <a:gd name="connsiteY18" fmla="*/ 21405 h 3731646"/>
              <a:gd name="connsiteX19" fmla="*/ 2111869 w 2903819"/>
              <a:gd name="connsiteY19" fmla="*/ 121296 h 3731646"/>
              <a:gd name="connsiteX20" fmla="*/ 2447199 w 2903819"/>
              <a:gd name="connsiteY20" fmla="*/ 57081 h 3731646"/>
              <a:gd name="connsiteX21" fmla="*/ 2882415 w 2903819"/>
              <a:gd name="connsiteY21" fmla="*/ 35676 h 3731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903819" h="3731646">
                <a:moveTo>
                  <a:pt x="2882415" y="35676"/>
                </a:moveTo>
                <a:lnTo>
                  <a:pt x="2903819" y="413835"/>
                </a:lnTo>
                <a:lnTo>
                  <a:pt x="2868146" y="834804"/>
                </a:lnTo>
                <a:lnTo>
                  <a:pt x="2889550" y="1312855"/>
                </a:lnTo>
                <a:cubicBezTo>
                  <a:pt x="2894306" y="2116740"/>
                  <a:pt x="2899063" y="2920626"/>
                  <a:pt x="2903819" y="3724511"/>
                </a:cubicBezTo>
                <a:lnTo>
                  <a:pt x="2090464" y="3688836"/>
                </a:lnTo>
                <a:lnTo>
                  <a:pt x="1191493" y="3731646"/>
                </a:lnTo>
                <a:lnTo>
                  <a:pt x="570775" y="3703106"/>
                </a:lnTo>
                <a:lnTo>
                  <a:pt x="214040" y="3703106"/>
                </a:lnTo>
                <a:lnTo>
                  <a:pt x="0" y="3638890"/>
                </a:lnTo>
                <a:lnTo>
                  <a:pt x="21404" y="2896842"/>
                </a:lnTo>
                <a:lnTo>
                  <a:pt x="28538" y="1890796"/>
                </a:lnTo>
                <a:lnTo>
                  <a:pt x="14269" y="1170153"/>
                </a:lnTo>
                <a:lnTo>
                  <a:pt x="14269" y="563671"/>
                </a:lnTo>
                <a:cubicBezTo>
                  <a:pt x="16647" y="375781"/>
                  <a:pt x="19026" y="187890"/>
                  <a:pt x="21404" y="0"/>
                </a:cubicBezTo>
                <a:lnTo>
                  <a:pt x="449485" y="78486"/>
                </a:lnTo>
                <a:lnTo>
                  <a:pt x="856163" y="35676"/>
                </a:lnTo>
                <a:lnTo>
                  <a:pt x="1312783" y="42811"/>
                </a:lnTo>
                <a:lnTo>
                  <a:pt x="1919232" y="21405"/>
                </a:lnTo>
                <a:lnTo>
                  <a:pt x="2111869" y="121296"/>
                </a:lnTo>
                <a:lnTo>
                  <a:pt x="2447199" y="57081"/>
                </a:lnTo>
                <a:lnTo>
                  <a:pt x="2882415" y="35676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Grössere</a:t>
            </a:r>
            <a:r>
              <a:rPr lang="en-US" sz="2000" b="1" dirty="0"/>
              <a:t> </a:t>
            </a:r>
            <a:r>
              <a:rPr lang="en-US" sz="2000" b="1" dirty="0" err="1"/>
              <a:t>Zielgruppe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2511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9" grpId="0" animBg="1"/>
      <p:bldP spid="14" grpId="0" animBg="1"/>
      <p:bldP spid="15" grpId="0" animBg="1"/>
      <p:bldP spid="18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Lass </a:t>
            </a:r>
            <a:r>
              <a:rPr lang="en-US" dirty="0" err="1"/>
              <a:t>deine</a:t>
            </a:r>
            <a:r>
              <a:rPr lang="en-US" dirty="0"/>
              <a:t> </a:t>
            </a:r>
            <a:r>
              <a:rPr lang="en-US" dirty="0" err="1"/>
              <a:t>Kunden</a:t>
            </a:r>
            <a:r>
              <a:rPr lang="en-US" dirty="0"/>
              <a:t> </a:t>
            </a:r>
            <a:r>
              <a:rPr lang="en-US" dirty="0" err="1"/>
              <a:t>wachsen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76" y="843695"/>
            <a:ext cx="2066777" cy="2064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95" y="2145261"/>
            <a:ext cx="2181233" cy="2178927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76186" y="1522880"/>
            <a:ext cx="4660831" cy="828434"/>
          </a:xfrm>
          <a:custGeom>
            <a:avLst/>
            <a:gdLst>
              <a:gd name="connsiteX0" fmla="*/ 49943 w 3096457"/>
              <a:gd name="connsiteY0" fmla="*/ 21405 h 3695971"/>
              <a:gd name="connsiteX1" fmla="*/ 620719 w 3096457"/>
              <a:gd name="connsiteY1" fmla="*/ 64216 h 3695971"/>
              <a:gd name="connsiteX2" fmla="*/ 1020261 w 3096457"/>
              <a:gd name="connsiteY2" fmla="*/ 28541 h 3695971"/>
              <a:gd name="connsiteX3" fmla="*/ 1376996 w 3096457"/>
              <a:gd name="connsiteY3" fmla="*/ 14270 h 3695971"/>
              <a:gd name="connsiteX4" fmla="*/ 2133273 w 3096457"/>
              <a:gd name="connsiteY4" fmla="*/ 42811 h 3695971"/>
              <a:gd name="connsiteX5" fmla="*/ 2397257 w 3096457"/>
              <a:gd name="connsiteY5" fmla="*/ 42811 h 3695971"/>
              <a:gd name="connsiteX6" fmla="*/ 2796800 w 3096457"/>
              <a:gd name="connsiteY6" fmla="*/ 35676 h 3695971"/>
              <a:gd name="connsiteX7" fmla="*/ 3032245 w 3096457"/>
              <a:gd name="connsiteY7" fmla="*/ 0 h 3695971"/>
              <a:gd name="connsiteX8" fmla="*/ 3082187 w 3096457"/>
              <a:gd name="connsiteY8" fmla="*/ 335349 h 3695971"/>
              <a:gd name="connsiteX9" fmla="*/ 3060783 w 3096457"/>
              <a:gd name="connsiteY9" fmla="*/ 906155 h 3695971"/>
              <a:gd name="connsiteX10" fmla="*/ 3053649 w 3096457"/>
              <a:gd name="connsiteY10" fmla="*/ 1298585 h 3695971"/>
              <a:gd name="connsiteX11" fmla="*/ 3089322 w 3096457"/>
              <a:gd name="connsiteY11" fmla="*/ 1691014 h 3695971"/>
              <a:gd name="connsiteX12" fmla="*/ 3060783 w 3096457"/>
              <a:gd name="connsiteY12" fmla="*/ 2240415 h 3695971"/>
              <a:gd name="connsiteX13" fmla="*/ 3060783 w 3096457"/>
              <a:gd name="connsiteY13" fmla="*/ 2882572 h 3695971"/>
              <a:gd name="connsiteX14" fmla="*/ 3075053 w 3096457"/>
              <a:gd name="connsiteY14" fmla="*/ 3310677 h 3695971"/>
              <a:gd name="connsiteX15" fmla="*/ 3096457 w 3096457"/>
              <a:gd name="connsiteY15" fmla="*/ 3667431 h 3695971"/>
              <a:gd name="connsiteX16" fmla="*/ 2511412 w 3096457"/>
              <a:gd name="connsiteY16" fmla="*/ 3653161 h 3695971"/>
              <a:gd name="connsiteX17" fmla="*/ 1983445 w 3096457"/>
              <a:gd name="connsiteY17" fmla="*/ 3695971 h 3695971"/>
              <a:gd name="connsiteX18" fmla="*/ 1398400 w 3096457"/>
              <a:gd name="connsiteY18" fmla="*/ 3646026 h 3695971"/>
              <a:gd name="connsiteX19" fmla="*/ 1063069 w 3096457"/>
              <a:gd name="connsiteY19" fmla="*/ 3667431 h 3695971"/>
              <a:gd name="connsiteX20" fmla="*/ 663527 w 3096457"/>
              <a:gd name="connsiteY20" fmla="*/ 3681701 h 3695971"/>
              <a:gd name="connsiteX21" fmla="*/ 363870 w 3096457"/>
              <a:gd name="connsiteY21" fmla="*/ 3660296 h 3695971"/>
              <a:gd name="connsiteX22" fmla="*/ 221176 w 3096457"/>
              <a:gd name="connsiteY22" fmla="*/ 3646026 h 3695971"/>
              <a:gd name="connsiteX23" fmla="*/ 28539 w 3096457"/>
              <a:gd name="connsiteY23" fmla="*/ 3667431 h 3695971"/>
              <a:gd name="connsiteX24" fmla="*/ 64213 w 3096457"/>
              <a:gd name="connsiteY24" fmla="*/ 2832627 h 3695971"/>
              <a:gd name="connsiteX25" fmla="*/ 71347 w 3096457"/>
              <a:gd name="connsiteY25" fmla="*/ 1534042 h 3695971"/>
              <a:gd name="connsiteX26" fmla="*/ 0 w 3096457"/>
              <a:gd name="connsiteY26" fmla="*/ 1262909 h 3695971"/>
              <a:gd name="connsiteX27" fmla="*/ 35674 w 3096457"/>
              <a:gd name="connsiteY27" fmla="*/ 941831 h 3695971"/>
              <a:gd name="connsiteX28" fmla="*/ 92751 w 3096457"/>
              <a:gd name="connsiteY28" fmla="*/ 128432 h 3695971"/>
              <a:gd name="connsiteX29" fmla="*/ 49943 w 3096457"/>
              <a:gd name="connsiteY29" fmla="*/ 21405 h 369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096457" h="3695971">
                <a:moveTo>
                  <a:pt x="49943" y="21405"/>
                </a:moveTo>
                <a:lnTo>
                  <a:pt x="620719" y="64216"/>
                </a:lnTo>
                <a:lnTo>
                  <a:pt x="1020261" y="28541"/>
                </a:lnTo>
                <a:lnTo>
                  <a:pt x="1376996" y="14270"/>
                </a:lnTo>
                <a:lnTo>
                  <a:pt x="2133273" y="42811"/>
                </a:lnTo>
                <a:lnTo>
                  <a:pt x="2397257" y="42811"/>
                </a:lnTo>
                <a:lnTo>
                  <a:pt x="2796800" y="35676"/>
                </a:lnTo>
                <a:lnTo>
                  <a:pt x="3032245" y="0"/>
                </a:lnTo>
                <a:lnTo>
                  <a:pt x="3082187" y="335349"/>
                </a:lnTo>
                <a:lnTo>
                  <a:pt x="3060783" y="906155"/>
                </a:lnTo>
                <a:lnTo>
                  <a:pt x="3053649" y="1298585"/>
                </a:lnTo>
                <a:lnTo>
                  <a:pt x="3089322" y="1691014"/>
                </a:lnTo>
                <a:lnTo>
                  <a:pt x="3060783" y="2240415"/>
                </a:lnTo>
                <a:lnTo>
                  <a:pt x="3060783" y="2882572"/>
                </a:lnTo>
                <a:lnTo>
                  <a:pt x="3075053" y="3310677"/>
                </a:lnTo>
                <a:lnTo>
                  <a:pt x="3096457" y="3667431"/>
                </a:lnTo>
                <a:lnTo>
                  <a:pt x="2511412" y="3653161"/>
                </a:lnTo>
                <a:lnTo>
                  <a:pt x="1983445" y="3695971"/>
                </a:lnTo>
                <a:lnTo>
                  <a:pt x="1398400" y="3646026"/>
                </a:lnTo>
                <a:lnTo>
                  <a:pt x="1063069" y="3667431"/>
                </a:lnTo>
                <a:lnTo>
                  <a:pt x="663527" y="3681701"/>
                </a:lnTo>
                <a:lnTo>
                  <a:pt x="363870" y="3660296"/>
                </a:lnTo>
                <a:lnTo>
                  <a:pt x="221176" y="3646026"/>
                </a:lnTo>
                <a:lnTo>
                  <a:pt x="28539" y="3667431"/>
                </a:lnTo>
                <a:lnTo>
                  <a:pt x="64213" y="2832627"/>
                </a:lnTo>
                <a:lnTo>
                  <a:pt x="71347" y="1534042"/>
                </a:lnTo>
                <a:lnTo>
                  <a:pt x="0" y="1262909"/>
                </a:lnTo>
                <a:lnTo>
                  <a:pt x="35674" y="941831"/>
                </a:lnTo>
                <a:lnTo>
                  <a:pt x="92751" y="128432"/>
                </a:lnTo>
                <a:lnTo>
                  <a:pt x="49943" y="2140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Termin</a:t>
            </a:r>
            <a:r>
              <a:rPr lang="en-US" sz="2400" b="1" dirty="0"/>
              <a:t> </a:t>
            </a:r>
            <a:r>
              <a:rPr lang="en-US" sz="2400" b="1" dirty="0" err="1"/>
              <a:t>Schritt</a:t>
            </a:r>
            <a:r>
              <a:rPr lang="en-US" sz="2400" b="1" dirty="0"/>
              <a:t> 1 </a:t>
            </a:r>
          </a:p>
          <a:p>
            <a:pPr algn="ctr"/>
            <a:r>
              <a:rPr lang="en-US" b="1" i="1" dirty="0" err="1"/>
              <a:t>Starte</a:t>
            </a:r>
            <a:r>
              <a:rPr lang="en-US" b="1" i="1" dirty="0"/>
              <a:t> </a:t>
            </a:r>
            <a:r>
              <a:rPr lang="en-US" b="1" i="1" dirty="0" err="1"/>
              <a:t>mit</a:t>
            </a:r>
            <a:r>
              <a:rPr lang="en-US" b="1" i="1" dirty="0"/>
              <a:t> </a:t>
            </a:r>
            <a:r>
              <a:rPr lang="en-US" b="1" i="1" dirty="0" err="1"/>
              <a:t>dem</a:t>
            </a:r>
            <a:r>
              <a:rPr lang="en-US" b="1" i="1" dirty="0"/>
              <a:t> </a:t>
            </a:r>
            <a:r>
              <a:rPr lang="en-US" b="1" i="1" dirty="0" err="1"/>
              <a:t>gesunden</a:t>
            </a:r>
            <a:r>
              <a:rPr lang="en-US" b="1" i="1" dirty="0"/>
              <a:t> </a:t>
            </a:r>
            <a:r>
              <a:rPr lang="en-US" b="1" i="1" dirty="0" err="1"/>
              <a:t>Frühstück</a:t>
            </a:r>
            <a:endParaRPr lang="en-US" sz="2400" b="1" i="1" dirty="0"/>
          </a:p>
        </p:txBody>
      </p:sp>
      <p:sp>
        <p:nvSpPr>
          <p:cNvPr id="10" name="Freeform 9"/>
          <p:cNvSpPr/>
          <p:nvPr/>
        </p:nvSpPr>
        <p:spPr>
          <a:xfrm>
            <a:off x="1466365" y="2931192"/>
            <a:ext cx="4660830" cy="882865"/>
          </a:xfrm>
          <a:custGeom>
            <a:avLst/>
            <a:gdLst>
              <a:gd name="connsiteX0" fmla="*/ 49943 w 3096457"/>
              <a:gd name="connsiteY0" fmla="*/ 21405 h 3695971"/>
              <a:gd name="connsiteX1" fmla="*/ 620719 w 3096457"/>
              <a:gd name="connsiteY1" fmla="*/ 64216 h 3695971"/>
              <a:gd name="connsiteX2" fmla="*/ 1020261 w 3096457"/>
              <a:gd name="connsiteY2" fmla="*/ 28541 h 3695971"/>
              <a:gd name="connsiteX3" fmla="*/ 1376996 w 3096457"/>
              <a:gd name="connsiteY3" fmla="*/ 14270 h 3695971"/>
              <a:gd name="connsiteX4" fmla="*/ 2133273 w 3096457"/>
              <a:gd name="connsiteY4" fmla="*/ 42811 h 3695971"/>
              <a:gd name="connsiteX5" fmla="*/ 2397257 w 3096457"/>
              <a:gd name="connsiteY5" fmla="*/ 42811 h 3695971"/>
              <a:gd name="connsiteX6" fmla="*/ 2796800 w 3096457"/>
              <a:gd name="connsiteY6" fmla="*/ 35676 h 3695971"/>
              <a:gd name="connsiteX7" fmla="*/ 3032245 w 3096457"/>
              <a:gd name="connsiteY7" fmla="*/ 0 h 3695971"/>
              <a:gd name="connsiteX8" fmla="*/ 3082187 w 3096457"/>
              <a:gd name="connsiteY8" fmla="*/ 335349 h 3695971"/>
              <a:gd name="connsiteX9" fmla="*/ 3060783 w 3096457"/>
              <a:gd name="connsiteY9" fmla="*/ 906155 h 3695971"/>
              <a:gd name="connsiteX10" fmla="*/ 3053649 w 3096457"/>
              <a:gd name="connsiteY10" fmla="*/ 1298585 h 3695971"/>
              <a:gd name="connsiteX11" fmla="*/ 3089322 w 3096457"/>
              <a:gd name="connsiteY11" fmla="*/ 1691014 h 3695971"/>
              <a:gd name="connsiteX12" fmla="*/ 3060783 w 3096457"/>
              <a:gd name="connsiteY12" fmla="*/ 2240415 h 3695971"/>
              <a:gd name="connsiteX13" fmla="*/ 3060783 w 3096457"/>
              <a:gd name="connsiteY13" fmla="*/ 2882572 h 3695971"/>
              <a:gd name="connsiteX14" fmla="*/ 3075053 w 3096457"/>
              <a:gd name="connsiteY14" fmla="*/ 3310677 h 3695971"/>
              <a:gd name="connsiteX15" fmla="*/ 3096457 w 3096457"/>
              <a:gd name="connsiteY15" fmla="*/ 3667431 h 3695971"/>
              <a:gd name="connsiteX16" fmla="*/ 2511412 w 3096457"/>
              <a:gd name="connsiteY16" fmla="*/ 3653161 h 3695971"/>
              <a:gd name="connsiteX17" fmla="*/ 1983445 w 3096457"/>
              <a:gd name="connsiteY17" fmla="*/ 3695971 h 3695971"/>
              <a:gd name="connsiteX18" fmla="*/ 1398400 w 3096457"/>
              <a:gd name="connsiteY18" fmla="*/ 3646026 h 3695971"/>
              <a:gd name="connsiteX19" fmla="*/ 1063069 w 3096457"/>
              <a:gd name="connsiteY19" fmla="*/ 3667431 h 3695971"/>
              <a:gd name="connsiteX20" fmla="*/ 663527 w 3096457"/>
              <a:gd name="connsiteY20" fmla="*/ 3681701 h 3695971"/>
              <a:gd name="connsiteX21" fmla="*/ 363870 w 3096457"/>
              <a:gd name="connsiteY21" fmla="*/ 3660296 h 3695971"/>
              <a:gd name="connsiteX22" fmla="*/ 221176 w 3096457"/>
              <a:gd name="connsiteY22" fmla="*/ 3646026 h 3695971"/>
              <a:gd name="connsiteX23" fmla="*/ 28539 w 3096457"/>
              <a:gd name="connsiteY23" fmla="*/ 3667431 h 3695971"/>
              <a:gd name="connsiteX24" fmla="*/ 64213 w 3096457"/>
              <a:gd name="connsiteY24" fmla="*/ 2832627 h 3695971"/>
              <a:gd name="connsiteX25" fmla="*/ 71347 w 3096457"/>
              <a:gd name="connsiteY25" fmla="*/ 1534042 h 3695971"/>
              <a:gd name="connsiteX26" fmla="*/ 0 w 3096457"/>
              <a:gd name="connsiteY26" fmla="*/ 1262909 h 3695971"/>
              <a:gd name="connsiteX27" fmla="*/ 35674 w 3096457"/>
              <a:gd name="connsiteY27" fmla="*/ 941831 h 3695971"/>
              <a:gd name="connsiteX28" fmla="*/ 92751 w 3096457"/>
              <a:gd name="connsiteY28" fmla="*/ 128432 h 3695971"/>
              <a:gd name="connsiteX29" fmla="*/ 49943 w 3096457"/>
              <a:gd name="connsiteY29" fmla="*/ 21405 h 3695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096457" h="3695971">
                <a:moveTo>
                  <a:pt x="49943" y="21405"/>
                </a:moveTo>
                <a:lnTo>
                  <a:pt x="620719" y="64216"/>
                </a:lnTo>
                <a:lnTo>
                  <a:pt x="1020261" y="28541"/>
                </a:lnTo>
                <a:lnTo>
                  <a:pt x="1376996" y="14270"/>
                </a:lnTo>
                <a:lnTo>
                  <a:pt x="2133273" y="42811"/>
                </a:lnTo>
                <a:lnTo>
                  <a:pt x="2397257" y="42811"/>
                </a:lnTo>
                <a:lnTo>
                  <a:pt x="2796800" y="35676"/>
                </a:lnTo>
                <a:lnTo>
                  <a:pt x="3032245" y="0"/>
                </a:lnTo>
                <a:lnTo>
                  <a:pt x="3082187" y="335349"/>
                </a:lnTo>
                <a:lnTo>
                  <a:pt x="3060783" y="906155"/>
                </a:lnTo>
                <a:lnTo>
                  <a:pt x="3053649" y="1298585"/>
                </a:lnTo>
                <a:lnTo>
                  <a:pt x="3089322" y="1691014"/>
                </a:lnTo>
                <a:lnTo>
                  <a:pt x="3060783" y="2240415"/>
                </a:lnTo>
                <a:lnTo>
                  <a:pt x="3060783" y="2882572"/>
                </a:lnTo>
                <a:lnTo>
                  <a:pt x="3075053" y="3310677"/>
                </a:lnTo>
                <a:lnTo>
                  <a:pt x="3096457" y="3667431"/>
                </a:lnTo>
                <a:lnTo>
                  <a:pt x="2511412" y="3653161"/>
                </a:lnTo>
                <a:lnTo>
                  <a:pt x="1983445" y="3695971"/>
                </a:lnTo>
                <a:lnTo>
                  <a:pt x="1398400" y="3646026"/>
                </a:lnTo>
                <a:lnTo>
                  <a:pt x="1063069" y="3667431"/>
                </a:lnTo>
                <a:lnTo>
                  <a:pt x="663527" y="3681701"/>
                </a:lnTo>
                <a:lnTo>
                  <a:pt x="363870" y="3660296"/>
                </a:lnTo>
                <a:lnTo>
                  <a:pt x="221176" y="3646026"/>
                </a:lnTo>
                <a:lnTo>
                  <a:pt x="28539" y="3667431"/>
                </a:lnTo>
                <a:lnTo>
                  <a:pt x="64213" y="2832627"/>
                </a:lnTo>
                <a:lnTo>
                  <a:pt x="71347" y="1534042"/>
                </a:lnTo>
                <a:lnTo>
                  <a:pt x="0" y="1262909"/>
                </a:lnTo>
                <a:lnTo>
                  <a:pt x="35674" y="941831"/>
                </a:lnTo>
                <a:lnTo>
                  <a:pt x="92751" y="128432"/>
                </a:lnTo>
                <a:lnTo>
                  <a:pt x="49943" y="21405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Termin</a:t>
            </a:r>
            <a:r>
              <a:rPr lang="en-US" sz="2400" b="1" dirty="0"/>
              <a:t> </a:t>
            </a:r>
            <a:r>
              <a:rPr lang="en-US" sz="2400" b="1" dirty="0" err="1"/>
              <a:t>Schritt</a:t>
            </a:r>
            <a:r>
              <a:rPr lang="en-US" sz="2400" b="1" dirty="0"/>
              <a:t> 2 </a:t>
            </a:r>
          </a:p>
          <a:p>
            <a:pPr algn="ctr"/>
            <a:r>
              <a:rPr lang="en-US" sz="2200" b="1" i="1" dirty="0" err="1"/>
              <a:t>Personalisiere</a:t>
            </a:r>
            <a:r>
              <a:rPr lang="en-US" sz="2200" b="1" i="1" dirty="0"/>
              <a:t> das </a:t>
            </a:r>
            <a:r>
              <a:rPr lang="en-US" sz="2200" b="1" i="1" dirty="0" err="1"/>
              <a:t>Programm</a:t>
            </a:r>
            <a:endParaRPr lang="en-US" sz="2400" b="1" i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E39D894-F111-4802-B9C7-E3A794DBC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89034" y="79386"/>
            <a:ext cx="997766" cy="100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1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e-DE" dirty="0">
                <a:solidFill>
                  <a:schemeClr val="bg1">
                    <a:lumMod val="50000"/>
                  </a:schemeClr>
                </a:solidFill>
              </a:rPr>
            </a:br>
            <a:br>
              <a:rPr lang="de-DE" dirty="0">
                <a:solidFill>
                  <a:schemeClr val="bg1">
                    <a:lumMod val="50000"/>
                  </a:schemeClr>
                </a:solidFill>
              </a:rPr>
            </a:b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57579"/>
            <a:ext cx="9144000" cy="51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de-DE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3100" dirty="0">
                <a:solidFill>
                  <a:schemeClr val="bg1">
                    <a:lumMod val="50000"/>
                  </a:schemeClr>
                </a:solidFill>
              </a:rPr>
              <a:t>Was der Körper braucht </a:t>
            </a:r>
            <a:endParaRPr lang="de-DE" sz="2400" dirty="0">
              <a:solidFill>
                <a:srgbClr val="7BC143"/>
              </a:solidFill>
            </a:endParaRPr>
          </a:p>
          <a:p>
            <a:pPr algn="ctr"/>
            <a:r>
              <a:rPr lang="de-DE" sz="2400" dirty="0">
                <a:solidFill>
                  <a:srgbClr val="7BC143"/>
                </a:solidFill>
              </a:rPr>
              <a:t>5 Kernkategorien – unsere Produkte</a:t>
            </a:r>
          </a:p>
          <a:p>
            <a:pPr algn="ctr"/>
            <a:endParaRPr lang="de-DE" sz="31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br>
              <a:rPr lang="de-DE" dirty="0">
                <a:solidFill>
                  <a:schemeClr val="bg1">
                    <a:lumMod val="50000"/>
                  </a:schemeClr>
                </a:solidFill>
              </a:rPr>
            </a:b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 descr="Purple-fi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981" y="1227211"/>
            <a:ext cx="2930469" cy="3779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76" y="3021238"/>
            <a:ext cx="2094423" cy="383782"/>
          </a:xfrm>
          <a:prstGeom prst="rect">
            <a:avLst/>
          </a:prstGeom>
        </p:spPr>
      </p:pic>
      <p:pic>
        <p:nvPicPr>
          <p:cNvPr id="11" name="Picture 10" descr="Orange-fil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796" y="2111515"/>
            <a:ext cx="2104203" cy="383782"/>
          </a:xfrm>
          <a:prstGeom prst="rect">
            <a:avLst/>
          </a:prstGeom>
        </p:spPr>
      </p:pic>
      <p:pic>
        <p:nvPicPr>
          <p:cNvPr id="12" name="Picture 11" descr="Pink-fil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23654" y="1661116"/>
            <a:ext cx="2129344" cy="389038"/>
          </a:xfrm>
          <a:prstGeom prst="rect">
            <a:avLst/>
          </a:prstGeom>
        </p:spPr>
      </p:pic>
      <p:pic>
        <p:nvPicPr>
          <p:cNvPr id="13" name="Picture 12" descr="Red-fi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05876" y="2572165"/>
            <a:ext cx="1833087" cy="3779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87642" y="1282058"/>
            <a:ext cx="2853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1 </a:t>
            </a:r>
            <a:r>
              <a:rPr lang="en-US" sz="1600" dirty="0" err="1">
                <a:solidFill>
                  <a:schemeClr val="bg1"/>
                </a:solidFill>
              </a:rPr>
              <a:t>Makronährstoffe</a:t>
            </a:r>
            <a:r>
              <a:rPr lang="en-US" sz="1600" dirty="0">
                <a:solidFill>
                  <a:schemeClr val="bg1"/>
                </a:solidFill>
              </a:rPr>
              <a:t> / Protein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23316" y="1720867"/>
            <a:ext cx="1929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2 </a:t>
            </a:r>
            <a:r>
              <a:rPr lang="en-US" sz="1600" dirty="0" err="1">
                <a:solidFill>
                  <a:schemeClr val="bg1"/>
                </a:solidFill>
              </a:rPr>
              <a:t>Mikronährstoffe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09046" y="2175728"/>
            <a:ext cx="1729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3 </a:t>
            </a:r>
            <a:r>
              <a:rPr lang="en-US" sz="1600" dirty="0" err="1">
                <a:solidFill>
                  <a:schemeClr val="bg1"/>
                </a:solidFill>
              </a:rPr>
              <a:t>Gesunde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Fette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09052" y="2635942"/>
            <a:ext cx="17576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4 </a:t>
            </a:r>
            <a:r>
              <a:rPr lang="en-US" sz="1600" dirty="0" err="1">
                <a:solidFill>
                  <a:schemeClr val="bg1"/>
                </a:solidFill>
              </a:rPr>
              <a:t>Ballaststoffe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16188" y="3085452"/>
            <a:ext cx="1936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5 </a:t>
            </a:r>
            <a:r>
              <a:rPr lang="en-US" sz="1600" dirty="0" err="1">
                <a:solidFill>
                  <a:schemeClr val="bg1"/>
                </a:solidFill>
              </a:rPr>
              <a:t>Phytonährstoffe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20491" r="2292" b="16462"/>
          <a:stretch/>
        </p:blipFill>
        <p:spPr>
          <a:xfrm>
            <a:off x="733613" y="967188"/>
            <a:ext cx="4354199" cy="320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97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175EE7-94AC-462C-BAA1-2FF627020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Marktbetrachtung Österreich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07CA70-C741-4C0E-9177-98A56696C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Pro Person werden im Jahr im Schnitt 3600 € nur für Lebensmittel ausgegeben (nicht inkludiert Genussmittel &amp; „auswärts“ Mahlzeiten)</a:t>
            </a:r>
          </a:p>
          <a:p>
            <a:r>
              <a:rPr lang="de-DE" dirty="0"/>
              <a:t>Pro Mahlzeit „zuhause“ also ca. 4 €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771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069E53-CF4D-4A02-83E0-94629AD0A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244"/>
            <a:ext cx="9144000" cy="857250"/>
          </a:xfrm>
        </p:spPr>
        <p:txBody>
          <a:bodyPr/>
          <a:lstStyle/>
          <a:p>
            <a:r>
              <a:rPr lang="de-DE" dirty="0"/>
              <a:t>Schnitt pro Kopf &amp; Jahr in Österreich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00172C-0C37-4E88-8938-B2FE2F329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482" y="1200151"/>
            <a:ext cx="5084409" cy="31242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Milch 			= 	76 Liter</a:t>
            </a:r>
          </a:p>
          <a:p>
            <a:pPr marL="0" indent="0">
              <a:buNone/>
            </a:pPr>
            <a:r>
              <a:rPr lang="de-DE" dirty="0"/>
              <a:t>Wein 			= 	27,8 Liter</a:t>
            </a:r>
          </a:p>
          <a:p>
            <a:pPr marL="0" indent="0">
              <a:buNone/>
            </a:pPr>
            <a:r>
              <a:rPr lang="de-DE" dirty="0"/>
              <a:t>Bier 				= 	107,7 Liter</a:t>
            </a:r>
          </a:p>
          <a:p>
            <a:pPr marL="0" indent="0">
              <a:buNone/>
            </a:pPr>
            <a:r>
              <a:rPr lang="de-DE" dirty="0"/>
              <a:t>Schokolade 	= 	6,3 Kilo</a:t>
            </a:r>
          </a:p>
          <a:p>
            <a:pPr marL="0" indent="0">
              <a:buNone/>
            </a:pPr>
            <a:r>
              <a:rPr lang="de-DE" dirty="0"/>
              <a:t>Bananen 		= 	12 Kilo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5F392A3-14C4-4C93-98E6-98841AB438CA}"/>
              </a:ext>
            </a:extLst>
          </p:cNvPr>
          <p:cNvSpPr txBox="1"/>
          <p:nvPr/>
        </p:nvSpPr>
        <p:spPr>
          <a:xfrm>
            <a:off x="5920509" y="1477818"/>
            <a:ext cx="264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FF0000"/>
                </a:solidFill>
              </a:rPr>
              <a:t>Österreich: </a:t>
            </a:r>
          </a:p>
          <a:p>
            <a:pPr algn="ctr"/>
            <a:r>
              <a:rPr lang="de-DE" sz="3600" b="1" dirty="0">
                <a:solidFill>
                  <a:srgbClr val="FF0000"/>
                </a:solidFill>
              </a:rPr>
              <a:t>1,35 VP</a:t>
            </a:r>
          </a:p>
        </p:txBody>
      </p:sp>
    </p:spTree>
    <p:extLst>
      <p:ext uri="{BB962C8B-B14F-4D97-AF65-F5344CB8AC3E}">
        <p14:creationId xmlns:p14="http://schemas.microsoft.com/office/powerpoint/2010/main" val="296422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10C678-CE40-4AE7-B2B3-C0FB827C2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Marktbetrachtung Kaffee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EDE4A92-4790-4651-A080-43CFEF01C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8491" y="1200151"/>
            <a:ext cx="9192491" cy="3124200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Wie viele Tassen pro Kopf im Jahr?</a:t>
            </a:r>
          </a:p>
          <a:p>
            <a:pPr marL="0" indent="0" algn="ctr">
              <a:buNone/>
            </a:pPr>
            <a:r>
              <a:rPr lang="de-DE" sz="4000" b="1" dirty="0"/>
              <a:t>1100</a:t>
            </a:r>
          </a:p>
          <a:p>
            <a:pPr marL="0" indent="0" algn="ctr">
              <a:buNone/>
            </a:pPr>
            <a:r>
              <a:rPr lang="de-DE" dirty="0"/>
              <a:t>3 Tassen pro Tag</a:t>
            </a:r>
          </a:p>
          <a:p>
            <a:pPr marL="0" indent="0" algn="ctr">
              <a:buNone/>
            </a:pPr>
            <a:endParaRPr lang="de-DE" dirty="0"/>
          </a:p>
          <a:p>
            <a:pPr marL="0" indent="0" algn="ctr">
              <a:buNone/>
            </a:pPr>
            <a:r>
              <a:rPr lang="de-DE" dirty="0"/>
              <a:t>Pro Tasse 1 € = 1100 € pro Jahr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612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68E476-989E-4C26-AF2A-8BFE8653E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 direkten Vergleich pro Jahr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0575B6-D538-4561-8719-8CC96DD2E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878"/>
            <a:ext cx="7467600" cy="31242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Kaffee 			=	1100 €</a:t>
            </a:r>
          </a:p>
          <a:p>
            <a:pPr marL="0" indent="0">
              <a:buNone/>
            </a:pPr>
            <a:r>
              <a:rPr lang="de-DE" dirty="0"/>
              <a:t>Schokolade 	= 	105 €</a:t>
            </a:r>
          </a:p>
          <a:p>
            <a:pPr marL="0" indent="0">
              <a:buNone/>
            </a:pPr>
            <a:r>
              <a:rPr lang="de-DE" dirty="0"/>
              <a:t>Cerealien 		= 	21 €</a:t>
            </a:r>
          </a:p>
          <a:p>
            <a:pPr marL="0" indent="0">
              <a:buNone/>
            </a:pPr>
            <a:r>
              <a:rPr lang="de-DE" dirty="0" err="1"/>
              <a:t>Herbalife</a:t>
            </a:r>
            <a:r>
              <a:rPr lang="de-DE" dirty="0"/>
              <a:t> 		= 	2,5 €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147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587</Words>
  <Application>Microsoft Office PowerPoint</Application>
  <PresentationFormat>Bildschirmpräsentation (16:9)</PresentationFormat>
  <Paragraphs>207</Paragraphs>
  <Slides>29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ＭＳ Ｐゴシック</vt:lpstr>
      <vt:lpstr>Arial</vt:lpstr>
      <vt:lpstr>Calibri</vt:lpstr>
      <vt:lpstr>Wingdings</vt:lpstr>
      <vt:lpstr>1_Office Theme</vt:lpstr>
      <vt:lpstr>PowerPoint-Präsentation</vt:lpstr>
      <vt:lpstr>PowerPoint-Präsentation</vt:lpstr>
      <vt:lpstr>Warum mit dem Frühstück beginnen</vt:lpstr>
      <vt:lpstr>Lass deine Kunden wachsen </vt:lpstr>
      <vt:lpstr>  </vt:lpstr>
      <vt:lpstr>Marktbetrachtung Österreich</vt:lpstr>
      <vt:lpstr>Schnitt pro Kopf &amp; Jahr in Österreich</vt:lpstr>
      <vt:lpstr>Marktbetrachtung Kaffee</vt:lpstr>
      <vt:lpstr>Im direkten Vergleich pro Jahr</vt:lpstr>
      <vt:lpstr>Volumenkalkulation </vt:lpstr>
      <vt:lpstr>PowerPoint-Präsentation</vt:lpstr>
      <vt:lpstr>Volumenkalkulation </vt:lpstr>
      <vt:lpstr>Beispiel 10 Kunden</vt:lpstr>
      <vt:lpstr>2500 VP mit Anwendern (2300)</vt:lpstr>
      <vt:lpstr>Beispiel 33 Anwender in der Traube</vt:lpstr>
      <vt:lpstr>Beispiel 50 Anwender in der Traube</vt:lpstr>
      <vt:lpstr>Was bedeutet das im Marketing Plan?</vt:lpstr>
      <vt:lpstr>AWT = 500 RO (10 000 VP in Orga)</vt:lpstr>
      <vt:lpstr>GET = 1000 RO (20 000 VP in Orga)</vt:lpstr>
      <vt:lpstr>5 Säulen: Weniger Arbeit mehr Ergebnis</vt:lpstr>
      <vt:lpstr>5 Säulen: Weniger Arbeit mehr Ergebnis</vt:lpstr>
      <vt:lpstr>5 Säulen: Weniger Arbeit mehr Ergebnis</vt:lpstr>
      <vt:lpstr>5 Säulen: Weniger Arbeit mehr Ergebnis</vt:lpstr>
      <vt:lpstr>PowerPoint-Präsentation</vt:lpstr>
      <vt:lpstr>ABLAUF</vt:lpstr>
      <vt:lpstr>www.hlfaustria.info</vt:lpstr>
      <vt:lpstr>ABLAUF</vt:lpstr>
      <vt:lpstr>Weiters zu beachten</vt:lpstr>
      <vt:lpstr>PowerPoint-Präsentation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Mac User</dc:creator>
  <cp:lastModifiedBy>Fredi Jahnig</cp:lastModifiedBy>
  <cp:revision>316</cp:revision>
  <cp:lastPrinted>2018-01-25T11:48:04Z</cp:lastPrinted>
  <dcterms:created xsi:type="dcterms:W3CDTF">2010-06-15T17:14:06Z</dcterms:created>
  <dcterms:modified xsi:type="dcterms:W3CDTF">2018-01-31T18:40:02Z</dcterms:modified>
</cp:coreProperties>
</file>