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9" r:id="rId1"/>
  </p:sldMasterIdLst>
  <p:notesMasterIdLst>
    <p:notesMasterId r:id="rId13"/>
  </p:notesMasterIdLst>
  <p:handoutMasterIdLst>
    <p:handoutMasterId r:id="rId14"/>
  </p:handoutMasterIdLst>
  <p:sldIdLst>
    <p:sldId id="259" r:id="rId2"/>
    <p:sldId id="271" r:id="rId3"/>
    <p:sldId id="278" r:id="rId4"/>
    <p:sldId id="283" r:id="rId5"/>
    <p:sldId id="284" r:id="rId6"/>
    <p:sldId id="285" r:id="rId7"/>
    <p:sldId id="286" r:id="rId8"/>
    <p:sldId id="288" r:id="rId9"/>
    <p:sldId id="289" r:id="rId10"/>
    <p:sldId id="287" r:id="rId11"/>
    <p:sldId id="290" r:id="rId12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6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D2"/>
    <a:srgbClr val="63AF34"/>
    <a:srgbClr val="3333CC"/>
    <a:srgbClr val="FFFFFF"/>
    <a:srgbClr val="73C1E1"/>
    <a:srgbClr val="2C2927"/>
    <a:srgbClr val="36A7E0"/>
    <a:srgbClr val="D70200"/>
    <a:srgbClr val="EF0200"/>
    <a:srgbClr val="C4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/>
    <p:restoredTop sz="94578"/>
  </p:normalViewPr>
  <p:slideViewPr>
    <p:cSldViewPr snapToGrid="0" snapToObjects="1">
      <p:cViewPr>
        <p:scale>
          <a:sx n="100" d="100"/>
          <a:sy n="100" d="100"/>
        </p:scale>
        <p:origin x="-516" y="-12"/>
      </p:cViewPr>
      <p:guideLst>
        <p:guide orient="horz" pos="2196"/>
        <p:guide pos="2928"/>
      </p:guideLst>
    </p:cSldViewPr>
  </p:slideViewPr>
  <p:outlineViewPr>
    <p:cViewPr>
      <p:scale>
        <a:sx n="33" d="100"/>
        <a:sy n="33" d="100"/>
      </p:scale>
      <p:origin x="0" y="1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1722" y="-96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BED884-6CBC-AC48-9690-D96FFAE3D3E5}" type="datetime1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FCBF3E-03D2-804C-8F46-18661F62A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5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6D829C-0DE0-EF43-BF53-5045AA30A727}" type="datetime1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A0909E-BC08-9340-8C18-ACF73C5D8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23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-68263" y="-635000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016 HL-Nutrition LOCK-UP 36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3" y="4442164"/>
            <a:ext cx="1574573" cy="3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1200150"/>
            <a:ext cx="2971800" cy="3048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4" y="1200152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82061" y="1200152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4" y="2808005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482061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955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9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410"/>
            <a:ext cx="7467600" cy="287760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472015"/>
            <a:ext cx="7467600" cy="85725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42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19250" y="1200150"/>
            <a:ext cx="5905500" cy="259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1980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617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4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68263" y="-635000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746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58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1200150"/>
            <a:ext cx="29718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9599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4" y="1200152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82061" y="1200152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4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482061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798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410"/>
            <a:ext cx="7467600" cy="287760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472015"/>
            <a:ext cx="7467600" cy="85725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1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19250" y="1200150"/>
            <a:ext cx="5905500" cy="259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2554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044109" y="0"/>
            <a:ext cx="6312325" cy="5143500"/>
          </a:xfrm>
          <a:prstGeom prst="rect">
            <a:avLst/>
          </a:prstGeom>
          <a:gradFill flip="none" rotWithShape="1">
            <a:gsLst>
              <a:gs pos="50000">
                <a:srgbClr val="0092D2"/>
              </a:gs>
              <a:gs pos="100000">
                <a:srgbClr val="FFFFFF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ounded Rectangle 2"/>
          <p:cNvSpPr/>
          <p:nvPr userDrawn="1"/>
        </p:nvSpPr>
        <p:spPr>
          <a:xfrm>
            <a:off x="-68263" y="-265112"/>
            <a:ext cx="7864855" cy="5408612"/>
          </a:xfrm>
          <a:custGeom>
            <a:avLst/>
            <a:gdLst/>
            <a:ahLst/>
            <a:cxnLst/>
            <a:rect l="l" t="t" r="r" b="b"/>
            <a:pathLst>
              <a:path w="7864855" h="5408612">
                <a:moveTo>
                  <a:pt x="0" y="0"/>
                </a:moveTo>
                <a:lnTo>
                  <a:pt x="2052133" y="0"/>
                </a:lnTo>
                <a:cubicBezTo>
                  <a:pt x="5073546" y="0"/>
                  <a:pt x="7558082" y="2298647"/>
                  <a:pt x="7852360" y="5242563"/>
                </a:cubicBezTo>
                <a:lnTo>
                  <a:pt x="7864855" y="5408612"/>
                </a:lnTo>
                <a:lnTo>
                  <a:pt x="0" y="54086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36" y="834277"/>
            <a:ext cx="1717721" cy="36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2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4281130"/>
            <a:ext cx="7477158" cy="642938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16_TriHN_Primary_WO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3" y="4442165"/>
            <a:ext cx="1574573" cy="320869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7541371" y="4281130"/>
            <a:ext cx="1602629" cy="642938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667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	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548506" y="4439019"/>
            <a:ext cx="1595494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 smtClean="0">
                <a:solidFill>
                  <a:schemeClr val="bg1"/>
                </a:solidFill>
              </a:rPr>
              <a:t>KICKOFF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26" r:id="rId8"/>
    <p:sldLayoutId id="2147484319" r:id="rId9"/>
    <p:sldLayoutId id="2147484320" r:id="rId10"/>
    <p:sldLayoutId id="2147484321" r:id="rId11"/>
    <p:sldLayoutId id="2147484322" r:id="rId12"/>
    <p:sldLayoutId id="2147484323" r:id="rId13"/>
    <p:sldLayoutId id="2147484327" r:id="rId14"/>
    <p:sldLayoutId id="2147484328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00425" y="165100"/>
            <a:ext cx="3987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750" b="1" dirty="0">
                <a:latin typeface="+mj-lt"/>
                <a:ea typeface="ＭＳ Ｐゴシック" pitchFamily="-65" charset="-128"/>
                <a:cs typeface="ＭＳ Ｐゴシック" pitchFamily="-65" charset="-128"/>
              </a:rPr>
              <a:t>Kreislauf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3" name="Gruppieren 40"/>
          <p:cNvGrpSpPr/>
          <p:nvPr/>
        </p:nvGrpSpPr>
        <p:grpSpPr>
          <a:xfrm>
            <a:off x="3894950" y="936114"/>
            <a:ext cx="1718193" cy="1464186"/>
            <a:chOff x="6324965" y="1395515"/>
            <a:chExt cx="1471036" cy="1072125"/>
          </a:xfrm>
        </p:grpSpPr>
        <p:grpSp>
          <p:nvGrpSpPr>
            <p:cNvPr id="4" name="Gruppieren 41"/>
            <p:cNvGrpSpPr/>
            <p:nvPr/>
          </p:nvGrpSpPr>
          <p:grpSpPr>
            <a:xfrm>
              <a:off x="6341126" y="1625338"/>
              <a:ext cx="1213580" cy="842302"/>
              <a:chOff x="4897454" y="159135"/>
              <a:chExt cx="2332810" cy="1673479"/>
            </a:xfrm>
          </p:grpSpPr>
          <p:pic>
            <p:nvPicPr>
              <p:cNvPr id="6" name="Grafik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97454" y="159135"/>
                <a:ext cx="1188551" cy="16734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Grafik 4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6005" y="159135"/>
                <a:ext cx="1144259" cy="16734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5" name="Textfeld 4"/>
            <p:cNvSpPr txBox="1"/>
            <p:nvPr/>
          </p:nvSpPr>
          <p:spPr>
            <a:xfrm>
              <a:off x="6324965" y="1395515"/>
              <a:ext cx="1471036" cy="249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825" b="1" dirty="0">
                  <a:solidFill>
                    <a:srgbClr val="000000"/>
                  </a:solidFill>
                </a:rPr>
                <a:t>2-PRÄSENTATION</a:t>
              </a:r>
            </a:p>
          </p:txBody>
        </p:sp>
      </p:grpSp>
      <p:sp>
        <p:nvSpPr>
          <p:cNvPr id="9" name="Pfeil nach rechts 8"/>
          <p:cNvSpPr/>
          <p:nvPr/>
        </p:nvSpPr>
        <p:spPr>
          <a:xfrm rot="2779317">
            <a:off x="5668455" y="2191201"/>
            <a:ext cx="848578" cy="305253"/>
          </a:xfrm>
          <a:prstGeom prst="rightArrow">
            <a:avLst>
              <a:gd name="adj1" fmla="val 50000"/>
              <a:gd name="adj2" fmla="val 5125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AT">
              <a:solidFill>
                <a:srgbClr val="FFFFFF"/>
              </a:solidFill>
            </a:endParaRPr>
          </a:p>
        </p:txBody>
      </p:sp>
      <p:grpSp>
        <p:nvGrpSpPr>
          <p:cNvPr id="15" name="Gruppieren 45"/>
          <p:cNvGrpSpPr/>
          <p:nvPr/>
        </p:nvGrpSpPr>
        <p:grpSpPr>
          <a:xfrm>
            <a:off x="5956940" y="2792025"/>
            <a:ext cx="1357809" cy="1236545"/>
            <a:chOff x="683543" y="4498529"/>
            <a:chExt cx="1237037" cy="1009779"/>
          </a:xfrm>
        </p:grpSpPr>
        <p:pic>
          <p:nvPicPr>
            <p:cNvPr id="16" name="Grafik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43" y="4691854"/>
              <a:ext cx="1237037" cy="816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feld 16"/>
            <p:cNvSpPr txBox="1"/>
            <p:nvPr/>
          </p:nvSpPr>
          <p:spPr>
            <a:xfrm>
              <a:off x="865373" y="4498529"/>
              <a:ext cx="959431" cy="25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825" b="1" dirty="0">
                  <a:solidFill>
                    <a:srgbClr val="000000"/>
                  </a:solidFill>
                </a:rPr>
                <a:t>8-BHDK</a:t>
              </a:r>
            </a:p>
          </p:txBody>
        </p:sp>
      </p:grpSp>
      <p:sp>
        <p:nvSpPr>
          <p:cNvPr id="18" name="Pfeil nach rechts 17"/>
          <p:cNvSpPr/>
          <p:nvPr/>
        </p:nvSpPr>
        <p:spPr>
          <a:xfrm rot="10800000">
            <a:off x="3881533" y="3376040"/>
            <a:ext cx="1401409" cy="305253"/>
          </a:xfrm>
          <a:prstGeom prst="rightArrow">
            <a:avLst>
              <a:gd name="adj1" fmla="val 50000"/>
              <a:gd name="adj2" fmla="val 5125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AT">
              <a:solidFill>
                <a:srgbClr val="FFFFFF"/>
              </a:solidFill>
            </a:endParaRPr>
          </a:p>
        </p:txBody>
      </p:sp>
      <p:grpSp>
        <p:nvGrpSpPr>
          <p:cNvPr id="19" name="Gruppieren 71"/>
          <p:cNvGrpSpPr/>
          <p:nvPr/>
        </p:nvGrpSpPr>
        <p:grpSpPr>
          <a:xfrm>
            <a:off x="1788418" y="2727166"/>
            <a:ext cx="1812031" cy="1258928"/>
            <a:chOff x="141877" y="3234485"/>
            <a:chExt cx="1403496" cy="918890"/>
          </a:xfrm>
        </p:grpSpPr>
        <p:pic>
          <p:nvPicPr>
            <p:cNvPr id="20" name="Picture 9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50" b="7913"/>
            <a:stretch/>
          </p:blipFill>
          <p:spPr bwMode="auto">
            <a:xfrm>
              <a:off x="141877" y="3388836"/>
              <a:ext cx="961153" cy="764539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1" name="Textfeld 20"/>
            <p:cNvSpPr txBox="1"/>
            <p:nvPr/>
          </p:nvSpPr>
          <p:spPr>
            <a:xfrm>
              <a:off x="316013" y="3234485"/>
              <a:ext cx="1229360" cy="215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sz="825" b="1" dirty="0">
                  <a:solidFill>
                    <a:srgbClr val="000000"/>
                  </a:solidFill>
                </a:rPr>
                <a:t>11- ACTIVE MEMBER</a:t>
              </a:r>
            </a:p>
          </p:txBody>
        </p:sp>
      </p:grpSp>
      <p:sp>
        <p:nvSpPr>
          <p:cNvPr id="22" name="Pfeil nach rechts 21"/>
          <p:cNvSpPr/>
          <p:nvPr/>
        </p:nvSpPr>
        <p:spPr>
          <a:xfrm rot="19903214">
            <a:off x="2775555" y="2182610"/>
            <a:ext cx="962420" cy="305253"/>
          </a:xfrm>
          <a:prstGeom prst="rightArrow">
            <a:avLst>
              <a:gd name="adj1" fmla="val 50000"/>
              <a:gd name="adj2" fmla="val 5125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A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01700" y="266700"/>
            <a:ext cx="82423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750" b="1" dirty="0">
                <a:latin typeface="+mj-lt"/>
                <a:ea typeface="ＭＳ Ｐゴシック" pitchFamily="-65" charset="-128"/>
                <a:cs typeface="ＭＳ Ｐゴシック" pitchFamily="-65" charset="-128"/>
              </a:rPr>
              <a:t>Anerkennung neuer Botschafter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0" b="17849"/>
          <a:stretch/>
        </p:blipFill>
        <p:spPr>
          <a:xfrm>
            <a:off x="2695189" y="1510278"/>
            <a:ext cx="1960749" cy="2715136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04" y="1253614"/>
            <a:ext cx="1786892" cy="29718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8" y="1202814"/>
            <a:ext cx="2042140" cy="30226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22" y="1195442"/>
            <a:ext cx="1864080" cy="30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2932113" y="1430716"/>
            <a:ext cx="57848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 smtClean="0"/>
              <a:t>Gunnar Fest</a:t>
            </a:r>
            <a:endParaRPr lang="en-US" sz="4400" b="1" dirty="0"/>
          </a:p>
          <a:p>
            <a:pPr eaLnBrk="1" hangingPunct="1"/>
            <a:r>
              <a:rPr lang="en-US" sz="4400" dirty="0" smtClean="0"/>
              <a:t>2,5K Get Team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282388" y="470647"/>
            <a:ext cx="2447365" cy="3482788"/>
          </a:xfrm>
          <a:prstGeom prst="rect">
            <a:avLst/>
          </a:prstGeom>
          <a:gradFill>
            <a:gsLst>
              <a:gs pos="0">
                <a:srgbClr val="63AF34"/>
              </a:gs>
              <a:gs pos="10000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PICTURE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" y="401391"/>
            <a:ext cx="2919738" cy="35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0" y="266700"/>
            <a:ext cx="9144000" cy="857250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Empfehlungen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Blick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hinter die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Kulissen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>
          <a:xfrm>
            <a:off x="152400" y="1339850"/>
            <a:ext cx="7467600" cy="3124200"/>
          </a:xfrm>
        </p:spPr>
        <p:txBody>
          <a:bodyPr/>
          <a:lstStyle/>
          <a:p>
            <a:r>
              <a:rPr lang="de-DE" sz="2200" dirty="0" smtClean="0">
                <a:latin typeface="Arial" charset="0"/>
                <a:ea typeface="ＭＳ Ｐゴシック" charset="0"/>
                <a:cs typeface="ＭＳ Ｐゴシック" charset="0"/>
              </a:rPr>
              <a:t>Wie komm ich zu Empfehlungen</a:t>
            </a:r>
          </a:p>
          <a:p>
            <a:r>
              <a:rPr lang="de-DE" sz="2200" dirty="0" smtClean="0">
                <a:latin typeface="Arial" charset="0"/>
                <a:ea typeface="ＭＳ Ｐゴシック" charset="0"/>
                <a:cs typeface="ＭＳ Ｐゴシック" charset="0"/>
              </a:rPr>
              <a:t>Treue- und Vorteilsprogramm</a:t>
            </a:r>
          </a:p>
          <a:p>
            <a:r>
              <a:rPr lang="de-DE" sz="2200" dirty="0" smtClean="0">
                <a:latin typeface="Arial" charset="0"/>
                <a:ea typeface="ＭＳ Ｐゴシック" charset="0"/>
                <a:cs typeface="ＭＳ Ｐゴシック" charset="0"/>
              </a:rPr>
              <a:t>Einladen zum BHDK</a:t>
            </a:r>
          </a:p>
          <a:p>
            <a:r>
              <a:rPr lang="de-DE" sz="2200" dirty="0" smtClean="0">
                <a:latin typeface="Arial" charset="0"/>
                <a:ea typeface="ＭＳ Ｐゴシック" charset="0"/>
                <a:cs typeface="ＭＳ Ｐゴシック" charset="0"/>
              </a:rPr>
              <a:t>Community </a:t>
            </a:r>
          </a:p>
          <a:p>
            <a:r>
              <a:rPr lang="de-DE" sz="2200" dirty="0" smtClean="0">
                <a:latin typeface="Arial" charset="0"/>
                <a:ea typeface="ＭＳ Ｐゴシック" charset="0"/>
                <a:cs typeface="ＭＳ Ｐゴシック" charset="0"/>
              </a:rPr>
              <a:t>Verhalten auf Events (BHDK +Online)</a:t>
            </a:r>
          </a:p>
          <a:p>
            <a:r>
              <a:rPr lang="de-DE" sz="2200" dirty="0" smtClean="0">
                <a:latin typeface="Arial" charset="0"/>
                <a:ea typeface="ＭＳ Ｐゴシック" charset="0"/>
                <a:cs typeface="ＭＳ Ｐゴシック" charset="0"/>
              </a:rPr>
              <a:t>Wie erkenne ich meine Botschafter an?</a:t>
            </a:r>
          </a:p>
          <a:p>
            <a:r>
              <a:rPr lang="de-DE" sz="2200" dirty="0" smtClean="0">
                <a:latin typeface="Arial" charset="0"/>
                <a:ea typeface="ＭＳ Ｐゴシック" charset="0"/>
                <a:cs typeface="ＭＳ Ｐゴシック" charset="0"/>
              </a:rPr>
              <a:t>Facebook und </a:t>
            </a:r>
            <a:r>
              <a:rPr lang="de-DE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Whats</a:t>
            </a:r>
            <a:r>
              <a:rPr lang="de-DE" sz="2200" dirty="0" smtClean="0">
                <a:latin typeface="Arial" charset="0"/>
                <a:ea typeface="ＭＳ Ｐゴシック" charset="0"/>
                <a:cs typeface="ＭＳ Ｐゴシック" charset="0"/>
              </a:rPr>
              <a:t> App Gruppen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0"/>
          <a:stretch>
            <a:fillRect/>
          </a:stretch>
        </p:blipFill>
        <p:spPr bwMode="auto">
          <a:xfrm>
            <a:off x="6674445" y="-161984"/>
            <a:ext cx="2358110" cy="91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56160" y="871538"/>
            <a:ext cx="5986463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34289" tIns="34289" rIns="34289" bIns="34289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685800" latinLnBrk="1">
              <a:defRPr/>
            </a:pPr>
            <a:r>
              <a:rPr lang="nl-NL" altLang="de-DE" sz="3000">
                <a:solidFill>
                  <a:schemeClr val="tx1"/>
                </a:solidFill>
              </a:rPr>
              <a:t>Wellnessanalyse</a:t>
            </a:r>
            <a:endParaRPr lang="de-AT" altLang="de-DE" sz="3000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02631" y="1421606"/>
            <a:ext cx="5292329" cy="577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34289" tIns="34289" rIns="34289" bIns="34289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latinLnBrk="1">
              <a:defRPr/>
            </a:pPr>
            <a:r>
              <a:rPr lang="de-AT" altLang="de-DE" sz="3300">
                <a:solidFill>
                  <a:srgbClr val="000000"/>
                </a:solidFill>
                <a:sym typeface="Arial" charset="0"/>
              </a:rPr>
              <a:t>GESUNDHEITSUMFRAGE</a:t>
            </a:r>
            <a:endParaRPr lang="de-AT" altLang="de-DE" smtClean="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5" name="Grafi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102248"/>
            <a:ext cx="2808685" cy="21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r="7970"/>
          <a:stretch>
            <a:fillRect/>
          </a:stretch>
        </p:blipFill>
        <p:spPr bwMode="auto">
          <a:xfrm>
            <a:off x="4787503" y="2102247"/>
            <a:ext cx="27003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vitaalalmere.nl/wp-content/uploads/2015/01/Weegschaal-Hel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141" y="3157141"/>
            <a:ext cx="1541859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673945" y="92519"/>
            <a:ext cx="4051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Empfehlungen</a:t>
            </a:r>
          </a:p>
        </p:txBody>
      </p:sp>
    </p:spTree>
    <p:extLst>
      <p:ext uri="{BB962C8B-B14F-4D97-AF65-F5344CB8AC3E}">
        <p14:creationId xmlns:p14="http://schemas.microsoft.com/office/powerpoint/2010/main" val="14860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42875"/>
            <a:ext cx="6868716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5"/>
          <p:cNvGrpSpPr>
            <a:grpSpLocks/>
          </p:cNvGrpSpPr>
          <p:nvPr/>
        </p:nvGrpSpPr>
        <p:grpSpPr bwMode="auto">
          <a:xfrm>
            <a:off x="873324" y="1348978"/>
            <a:ext cx="3684984" cy="1945481"/>
            <a:chOff x="103723" y="1266238"/>
            <a:chExt cx="4913616" cy="2592289"/>
          </a:xfrm>
        </p:grpSpPr>
        <p:pic>
          <p:nvPicPr>
            <p:cNvPr id="4" name="Picture 4" descr="http://www.herbalife-werbemittel.at/media/catalog/product/cache/4/image/1800x/040ec09b1e35df139433887a97daa66f/h/e/herbalife-bonusheft-treueporgramm-drucken-ansicht-innenseiten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8"/>
            <a:stretch>
              <a:fillRect/>
            </a:stretch>
          </p:blipFill>
          <p:spPr bwMode="auto">
            <a:xfrm>
              <a:off x="2411760" y="1277810"/>
              <a:ext cx="2605579" cy="256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www.herbalife-werbemittel.at/media/catalog/product/cache/4/image/1800x/040ec09b1e35df139433887a97daa66f/h/e/herbalife-bonusheft-treueporgramm-drucken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2" t="10809" r="9792" b="8482"/>
            <a:stretch>
              <a:fillRect/>
            </a:stretch>
          </p:blipFill>
          <p:spPr bwMode="auto">
            <a:xfrm>
              <a:off x="103723" y="1266238"/>
              <a:ext cx="2592289" cy="259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hteck 5"/>
          <p:cNvSpPr/>
          <p:nvPr/>
        </p:nvSpPr>
        <p:spPr>
          <a:xfrm>
            <a:off x="1654176" y="3428494"/>
            <a:ext cx="2146697" cy="6463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>
            <a:spAutoFit/>
          </a:bodyPr>
          <a:lstStyle/>
          <a:p>
            <a:pPr algn="ctr" defTabSz="685800" fontAlgn="auto">
              <a:spcBef>
                <a:spcPts val="82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1200" kern="0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  <a:cs typeface="Arial"/>
              </a:rPr>
              <a:t>Sammle Treuepunkte für Einkäufe &amp; Empfehlungen im </a:t>
            </a:r>
            <a:r>
              <a:rPr lang="nl-BE" sz="1200" b="1" kern="0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  <a:cs typeface="Arial"/>
              </a:rPr>
              <a:t>Treueprogramm</a:t>
            </a:r>
            <a:endParaRPr lang="nl-NL" sz="1200" b="1" kern="0" dirty="0">
              <a:solidFill>
                <a:srgbClr val="000000"/>
              </a:solidFill>
              <a:latin typeface="Calibri"/>
              <a:ea typeface="ＭＳ Ｐゴシック" panose="020B0600070205080204" pitchFamily="34" charset="-128"/>
              <a:cs typeface="Arial"/>
            </a:endParaRPr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61916"/>
            <a:ext cx="1917502" cy="27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543550" y="3523060"/>
            <a:ext cx="2197894" cy="807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89" tIns="34289" rIns="34289" bIns="34289" spcCol="38100">
            <a:spAutoFit/>
          </a:bodyPr>
          <a:lstStyle/>
          <a:p>
            <a:pPr defTabSz="68580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Verwende das </a:t>
            </a:r>
            <a:r>
              <a:rPr lang="de-AT" sz="1200" b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Vorteilsprogramm</a:t>
            </a:r>
            <a:r>
              <a:rPr lang="de-AT" sz="1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um deine Produkte zu finanzieren, in dem du anderen hilfst sich</a:t>
            </a:r>
          </a:p>
          <a:p>
            <a:pPr defTabSz="68580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besser zu </a:t>
            </a:r>
            <a:r>
              <a:rPr lang="de-AT" sz="1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</a:t>
            </a:r>
            <a:r>
              <a:rPr lang="de-AT" sz="1200" dirty="0" smtClea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rnähren</a:t>
            </a:r>
            <a:endParaRPr lang="de-AT" sz="1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4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38300" y="292100"/>
            <a:ext cx="6286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/>
              <a:t>Community</a:t>
            </a:r>
            <a:r>
              <a:rPr lang="de-DE" dirty="0" smtClean="0"/>
              <a:t> 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1" y="1111250"/>
            <a:ext cx="3015688" cy="30099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" y="1346200"/>
            <a:ext cx="3134252" cy="23495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r="4062" b="3178"/>
          <a:stretch/>
        </p:blipFill>
        <p:spPr>
          <a:xfrm>
            <a:off x="6165289" y="1168400"/>
            <a:ext cx="2978711" cy="29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2862116" cy="30480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32" y="2015260"/>
            <a:ext cx="3419768" cy="222654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16" y="2155875"/>
            <a:ext cx="2802880" cy="207322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84958" y="114300"/>
            <a:ext cx="7827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Kunden Info Abende, </a:t>
            </a:r>
            <a:r>
              <a:rPr lang="de-DE" sz="3600" dirty="0" err="1"/>
              <a:t>Healthy</a:t>
            </a:r>
            <a:r>
              <a:rPr lang="de-DE" sz="3600" dirty="0"/>
              <a:t> Happy Hour, All </a:t>
            </a:r>
            <a:r>
              <a:rPr lang="de-DE" sz="3600" dirty="0" err="1"/>
              <a:t>you</a:t>
            </a:r>
            <a:r>
              <a:rPr lang="de-DE" sz="3600" dirty="0"/>
              <a:t> </a:t>
            </a:r>
            <a:r>
              <a:rPr lang="de-DE" sz="3600" dirty="0" err="1"/>
              <a:t>can</a:t>
            </a:r>
            <a:r>
              <a:rPr lang="de-DE" sz="3600" dirty="0"/>
              <a:t> </a:t>
            </a:r>
            <a:r>
              <a:rPr lang="de-DE" sz="3600" dirty="0" err="1"/>
              <a:t>eat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8825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3750" dirty="0"/>
              <a:t>Wie verhalte ich </a:t>
            </a:r>
            <a:r>
              <a:rPr lang="de-DE" sz="3750" dirty="0" smtClean="0"/>
              <a:t>mich beim </a:t>
            </a:r>
            <a:r>
              <a:rPr lang="de-DE" sz="3750" dirty="0" smtClean="0"/>
              <a:t>BHDK </a:t>
            </a:r>
            <a:endParaRPr lang="de-DE" sz="375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377951"/>
            <a:ext cx="7467600" cy="3124200"/>
          </a:xfrm>
        </p:spPr>
        <p:txBody>
          <a:bodyPr/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Ein Herbalife </a:t>
            </a:r>
            <a:r>
              <a:rPr lang="de-DE" sz="1800" dirty="0" smtClean="0">
                <a:latin typeface="Arial" charset="0"/>
                <a:ea typeface="ＭＳ Ｐゴシック" charset="0"/>
                <a:cs typeface="ＭＳ Ｐゴシック" charset="0"/>
              </a:rPr>
              <a:t>Member </a:t>
            </a: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lächelt immer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Ist zuvorkommend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 smtClean="0">
                <a:latin typeface="Arial" charset="0"/>
                <a:ea typeface="ＭＳ Ｐゴシック" charset="0"/>
                <a:cs typeface="ＭＳ Ｐゴシック" charset="0"/>
              </a:rPr>
              <a:t>Hilfsbereit </a:t>
            </a:r>
            <a:endParaRPr lang="de-DE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Inspirierend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 smtClean="0">
                <a:latin typeface="Arial" charset="0"/>
                <a:ea typeface="ＭＳ Ｐゴシック" charset="0"/>
                <a:cs typeface="ＭＳ Ｐゴシック" charset="0"/>
              </a:rPr>
              <a:t>Motiviert </a:t>
            </a:r>
            <a:endParaRPr lang="de-DE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Kümmert sich um andere egal ob es sein Kunde ist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 smtClean="0">
                <a:latin typeface="Arial" charset="0"/>
                <a:ea typeface="ＭＳ Ｐゴシック" charset="0"/>
                <a:cs typeface="ＭＳ Ｐゴシック" charset="0"/>
              </a:rPr>
              <a:t>Du </a:t>
            </a:r>
            <a:r>
              <a:rPr lang="de-DE" sz="1800" dirty="0" smtClean="0">
                <a:latin typeface="Arial" charset="0"/>
                <a:ea typeface="ＭＳ Ｐゴシック" charset="0"/>
                <a:cs typeface="ＭＳ Ｐゴシック" charset="0"/>
              </a:rPr>
              <a:t>bist ein </a:t>
            </a: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Vorbild  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38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3500"/>
            <a:ext cx="7467600" cy="857250"/>
          </a:xfrm>
        </p:spPr>
        <p:txBody>
          <a:bodyPr/>
          <a:lstStyle/>
          <a:p>
            <a:r>
              <a:rPr lang="de-DE" dirty="0" smtClean="0"/>
              <a:t>BHDK Online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844551"/>
            <a:ext cx="7915275" cy="3124200"/>
          </a:xfrm>
        </p:spPr>
        <p:txBody>
          <a:bodyPr/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Kamera ein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Teile deine Story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Lade auch deine aktiven </a:t>
            </a:r>
            <a:r>
              <a:rPr lang="de-DE" sz="1800" dirty="0" smtClean="0">
                <a:latin typeface="Arial" charset="0"/>
                <a:ea typeface="ＭＳ Ｐゴシック" charset="0"/>
                <a:cs typeface="ＭＳ Ｐゴシック" charset="0"/>
              </a:rPr>
              <a:t>Member ein </a:t>
            </a:r>
            <a:endParaRPr lang="de-DE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Nicht essen oder rauchen vor der Kamera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Mikro selber auf stumm schalten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Wenn alle teilnehmen macht das einen größeren Effekt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Sei auch drauf wenn du keine Kunden dort hast, deine Story kann heute meinen Kunden </a:t>
            </a:r>
            <a:r>
              <a:rPr lang="de-DE" sz="1800" dirty="0" smtClean="0">
                <a:latin typeface="Arial" charset="0"/>
                <a:ea typeface="ＭＳ Ｐゴシック" charset="0"/>
                <a:cs typeface="ＭＳ Ｐゴシック" charset="0"/>
              </a:rPr>
              <a:t>inspirieren </a:t>
            </a: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und meine Story kann das nächste mal deinen Kunden inspirieren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de-DE" sz="1800" dirty="0">
                <a:latin typeface="Arial" charset="0"/>
                <a:ea typeface="ＭＳ Ｐゴシック" charset="0"/>
                <a:cs typeface="ＭＳ Ｐゴシック" charset="0"/>
              </a:rPr>
              <a:t>Geben und nehmen (je mehr du gibst desto mehr bekommst du zurück)</a:t>
            </a:r>
          </a:p>
        </p:txBody>
      </p:sp>
    </p:spTree>
    <p:extLst>
      <p:ext uri="{BB962C8B-B14F-4D97-AF65-F5344CB8AC3E}">
        <p14:creationId xmlns:p14="http://schemas.microsoft.com/office/powerpoint/2010/main" val="17818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199</Words>
  <Application>Microsoft Office PowerPoint</Application>
  <PresentationFormat>On-screen Show (16:9)</PresentationFormat>
  <Paragraphs>41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PowerPoint Presentation</vt:lpstr>
      <vt:lpstr>PowerPoint Presentation</vt:lpstr>
      <vt:lpstr>Empfehlungen, Blick hinter die Kulissen</vt:lpstr>
      <vt:lpstr>PowerPoint Presentation</vt:lpstr>
      <vt:lpstr>PowerPoint Presentation</vt:lpstr>
      <vt:lpstr>PowerPoint Presentation</vt:lpstr>
      <vt:lpstr>PowerPoint Presentation</vt:lpstr>
      <vt:lpstr>Wie verhalte ich mich beim BHDK </vt:lpstr>
      <vt:lpstr>BHDK Online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 User</dc:creator>
  <cp:lastModifiedBy>Dominique-Isabell Hilgers</cp:lastModifiedBy>
  <cp:revision>285</cp:revision>
  <cp:lastPrinted>2014-04-08T22:09:19Z</cp:lastPrinted>
  <dcterms:created xsi:type="dcterms:W3CDTF">2010-06-15T17:14:06Z</dcterms:created>
  <dcterms:modified xsi:type="dcterms:W3CDTF">2018-01-25T15:39:54Z</dcterms:modified>
</cp:coreProperties>
</file>