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6"/>
  </p:notesMasterIdLst>
  <p:handoutMasterIdLst>
    <p:handoutMasterId r:id="rId7"/>
  </p:handoutMasterIdLst>
  <p:sldIdLst>
    <p:sldId id="520" r:id="rId2"/>
    <p:sldId id="522" r:id="rId3"/>
    <p:sldId id="523" r:id="rId4"/>
    <p:sldId id="525" r:id="rId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our User Name" initials="YU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D860"/>
    <a:srgbClr val="80818C"/>
    <a:srgbClr val="F0F3F2"/>
    <a:srgbClr val="FAAD22"/>
    <a:srgbClr val="4DDBE3"/>
    <a:srgbClr val="48CEDC"/>
    <a:srgbClr val="F9A742"/>
    <a:srgbClr val="F9A848"/>
    <a:srgbClr val="E53E54"/>
    <a:srgbClr val="A0E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3945" autoAdjust="0"/>
  </p:normalViewPr>
  <p:slideViewPr>
    <p:cSldViewPr snapToGrid="0" snapToObjects="1">
      <p:cViewPr>
        <p:scale>
          <a:sx n="54" d="100"/>
          <a:sy n="54" d="100"/>
        </p:scale>
        <p:origin x="-438" y="-222"/>
      </p:cViewPr>
      <p:guideLst>
        <p:guide orient="horz" pos="3948"/>
        <p:guide pos="29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3504"/>
    </p:cViewPr>
  </p:sorterViewPr>
  <p:notesViewPr>
    <p:cSldViewPr snapToGrid="0" snapToObjects="1">
      <p:cViewPr varScale="1">
        <p:scale>
          <a:sx n="89" d="100"/>
          <a:sy n="89" d="100"/>
        </p:scale>
        <p:origin x="-2112" y="-104"/>
      </p:cViewPr>
      <p:guideLst>
        <p:guide orient="horz" pos="3127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400" cy="49650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24" y="0"/>
            <a:ext cx="2945400" cy="496503"/>
          </a:xfrm>
          <a:prstGeom prst="rect">
            <a:avLst/>
          </a:prstGeom>
        </p:spPr>
        <p:txBody>
          <a:bodyPr vert="horz" lIns="92985" tIns="46493" rIns="92985" bIns="46493" rtlCol="0"/>
          <a:lstStyle>
            <a:lvl1pPr algn="r">
              <a:defRPr sz="1200"/>
            </a:lvl1pPr>
          </a:lstStyle>
          <a:p>
            <a:fld id="{8FFFA230-52A0-4B84-AE83-3CCD9280B857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430"/>
            <a:ext cx="2945400" cy="49650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24" y="9428430"/>
            <a:ext cx="2945400" cy="496503"/>
          </a:xfrm>
          <a:prstGeom prst="rect">
            <a:avLst/>
          </a:prstGeom>
        </p:spPr>
        <p:txBody>
          <a:bodyPr vert="horz" lIns="92985" tIns="46493" rIns="92985" bIns="46493" rtlCol="0" anchor="b"/>
          <a:lstStyle>
            <a:lvl1pPr algn="r">
              <a:defRPr sz="1200"/>
            </a:lvl1pPr>
          </a:lstStyle>
          <a:p>
            <a:fld id="{2CF7ED42-56B2-48F2-BD00-412C9C03C32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95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4107" tIns="47054" rIns="94107" bIns="470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4107" tIns="47054" rIns="94107" bIns="47054" rtlCol="0"/>
          <a:lstStyle>
            <a:lvl1pPr algn="r">
              <a:defRPr sz="1200"/>
            </a:lvl1pPr>
          </a:lstStyle>
          <a:p>
            <a:fld id="{9932D4F0-9470-B541-AD87-1A43BFAF0E05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07" tIns="47054" rIns="94107" bIns="4705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4107" tIns="47054" rIns="94107" bIns="470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3"/>
          </a:xfrm>
          <a:prstGeom prst="rect">
            <a:avLst/>
          </a:prstGeom>
        </p:spPr>
        <p:txBody>
          <a:bodyPr vert="horz" lIns="94107" tIns="47054" rIns="94107" bIns="470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3"/>
          </a:xfrm>
          <a:prstGeom prst="rect">
            <a:avLst/>
          </a:prstGeom>
        </p:spPr>
        <p:txBody>
          <a:bodyPr vert="horz" lIns="94107" tIns="47054" rIns="94107" bIns="47054" rtlCol="0" anchor="b"/>
          <a:lstStyle>
            <a:lvl1pPr algn="r">
              <a:defRPr sz="1200"/>
            </a:lvl1pPr>
          </a:lstStyle>
          <a:p>
            <a:fld id="{02DC37A6-59E6-7648-AD87-AAA60A9E2276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6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05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C37A6-59E6-7648-AD87-AAA60A9E22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806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053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C37A6-59E6-7648-AD87-AAA60A9E22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07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05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C37A6-59E6-7648-AD87-AAA60A9E227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96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05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C37A6-59E6-7648-AD87-AAA60A9E227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653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57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90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994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1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B297C-C601-1048-B9D2-9BDE35F55601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5F1CA-75D7-354B-8CA8-10E239880E5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13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85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8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69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3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37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6511A-2E85-DF4C-AB04-E28E6DDA9A14}" type="datetimeFigureOut">
              <a:rPr lang="en-US" smtClean="0"/>
              <a:t>1/11/2016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EBCC4-AAC7-B142-B118-541412166B27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2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  <p:sldLayoutId id="214748367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02-12 at 2.37.0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1602" y="-2"/>
            <a:ext cx="9205602" cy="6908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178" y="6394450"/>
            <a:ext cx="1520505" cy="2452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05839" y="382059"/>
            <a:ext cx="861483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2000"/>
              </a:lnSpc>
            </a:pPr>
            <a:r>
              <a:rPr lang="de-DE" sz="4000" b="1" spc="-300" dirty="0" smtClean="0">
                <a:solidFill>
                  <a:schemeClr val="bg1"/>
                </a:solidFill>
                <a:latin typeface="Helvetica"/>
                <a:cs typeface="Helvetica"/>
              </a:rPr>
              <a:t>Teil 6:</a:t>
            </a:r>
          </a:p>
          <a:p>
            <a:pPr algn="ctr">
              <a:lnSpc>
                <a:spcPct val="82000"/>
              </a:lnSpc>
            </a:pPr>
            <a:endParaRPr lang="de-DE" sz="4000" b="1" spc="-300" dirty="0" smtClean="0">
              <a:solidFill>
                <a:schemeClr val="bg1"/>
              </a:solidFill>
              <a:latin typeface="Helvetica"/>
              <a:cs typeface="Helvetica"/>
            </a:endParaRPr>
          </a:p>
          <a:p>
            <a:pPr algn="ctr">
              <a:lnSpc>
                <a:spcPct val="82000"/>
              </a:lnSpc>
            </a:pPr>
            <a:r>
              <a:rPr lang="de-DE" sz="6000" spc="-300" dirty="0" smtClean="0">
                <a:solidFill>
                  <a:schemeClr val="bg1"/>
                </a:solidFill>
                <a:latin typeface="Helvetica"/>
                <a:cs typeface="Helvetica"/>
              </a:rPr>
              <a:t>WAS </a:t>
            </a:r>
            <a:r>
              <a:rPr lang="de-DE" sz="6000" spc="-300" dirty="0" smtClean="0">
                <a:solidFill>
                  <a:schemeClr val="bg1"/>
                </a:solidFill>
                <a:latin typeface="Helvetica"/>
                <a:cs typeface="Helvetica"/>
              </a:rPr>
              <a:t>SIND</a:t>
            </a:r>
          </a:p>
          <a:p>
            <a:pPr algn="ctr">
              <a:lnSpc>
                <a:spcPct val="82000"/>
              </a:lnSpc>
            </a:pPr>
            <a:r>
              <a:rPr lang="de-DE" sz="6000" b="1" spc="-300" dirty="0" err="1" smtClean="0">
                <a:solidFill>
                  <a:schemeClr val="bg1"/>
                </a:solidFill>
                <a:latin typeface="Helvetica"/>
                <a:cs typeface="Helvetica"/>
              </a:rPr>
              <a:t>PHYTONÄHRSTOFFE</a:t>
            </a:r>
            <a:endParaRPr lang="de-DE" sz="6000" b="1" spc="-3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1025949" y="3239925"/>
            <a:ext cx="57905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5000" dirty="0" smtClean="0">
                <a:latin typeface="Helvetica"/>
                <a:cs typeface="Helvetica"/>
              </a:rPr>
              <a:t>STOFFE, DIE VON</a:t>
            </a:r>
          </a:p>
          <a:p>
            <a:pPr algn="ctr">
              <a:lnSpc>
                <a:spcPct val="80000"/>
              </a:lnSpc>
            </a:pPr>
            <a:r>
              <a:rPr lang="de-DE" sz="5500" b="1" dirty="0" smtClean="0">
                <a:latin typeface="Helvetica"/>
                <a:cs typeface="Helvetica"/>
              </a:rPr>
              <a:t>PFLANZEN PRODUZIERT WERDEN</a:t>
            </a:r>
            <a:endParaRPr lang="de-DE" sz="5500" b="1" dirty="0">
              <a:latin typeface="Helvetica"/>
              <a:cs typeface="Helvetica"/>
            </a:endParaRPr>
          </a:p>
        </p:txBody>
      </p:sp>
      <p:grpSp>
        <p:nvGrpSpPr>
          <p:cNvPr id="9" name="Group 7"/>
          <p:cNvGrpSpPr/>
          <p:nvPr/>
        </p:nvGrpSpPr>
        <p:grpSpPr>
          <a:xfrm>
            <a:off x="159237" y="6328261"/>
            <a:ext cx="866712" cy="377619"/>
            <a:chOff x="-159644" y="6350878"/>
            <a:chExt cx="866712" cy="377619"/>
          </a:xfrm>
        </p:grpSpPr>
        <p:sp>
          <p:nvSpPr>
            <p:cNvPr id="12" name="Oval 8"/>
            <p:cNvSpPr/>
            <p:nvPr/>
          </p:nvSpPr>
          <p:spPr>
            <a:xfrm>
              <a:off x="120290" y="6350878"/>
              <a:ext cx="324351" cy="324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-159644" y="6389943"/>
              <a:ext cx="8667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Helvetica"/>
                  <a:cs typeface="Helvetica"/>
                </a:rPr>
                <a:t>Teil</a:t>
              </a:r>
              <a:r>
                <a:rPr lang="en-US" sz="1600" b="1" dirty="0" smtClean="0">
                  <a:latin typeface="Helvetica"/>
                  <a:cs typeface="Helvetica"/>
                </a:rPr>
                <a:t> </a:t>
              </a:r>
              <a:r>
                <a:rPr lang="en-US" sz="1600" b="1" dirty="0" smtClean="0">
                  <a:latin typeface="Helvetica"/>
                  <a:cs typeface="Helvetica"/>
                </a:rPr>
                <a:t>6/1</a:t>
              </a:r>
              <a:endParaRPr lang="en-US" sz="1600" b="1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8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12 at 2.38.42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237193" cy="6915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178" y="6394450"/>
            <a:ext cx="1520505" cy="2452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280" y="2864186"/>
            <a:ext cx="8715019" cy="1707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2000"/>
              </a:lnSpc>
            </a:pPr>
            <a:r>
              <a:rPr lang="de-DE" sz="6000" spc="-300" dirty="0" smtClean="0">
                <a:solidFill>
                  <a:schemeClr val="bg1"/>
                </a:solidFill>
                <a:latin typeface="Helvetica"/>
                <a:cs typeface="Helvetica"/>
              </a:rPr>
              <a:t>WARUM</a:t>
            </a:r>
          </a:p>
          <a:p>
            <a:pPr algn="ctr">
              <a:lnSpc>
                <a:spcPct val="82000"/>
              </a:lnSpc>
            </a:pPr>
            <a:r>
              <a:rPr lang="de-DE" sz="6800" b="1" spc="-300" dirty="0" err="1" smtClean="0">
                <a:solidFill>
                  <a:schemeClr val="bg1"/>
                </a:solidFill>
                <a:latin typeface="Helvetica"/>
                <a:cs typeface="Helvetica"/>
              </a:rPr>
              <a:t>PHYTONÄHRSTOFFE</a:t>
            </a:r>
            <a:endParaRPr lang="de-DE" sz="6800" b="1" spc="-3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pSp>
        <p:nvGrpSpPr>
          <p:cNvPr id="11" name="Group 7"/>
          <p:cNvGrpSpPr/>
          <p:nvPr/>
        </p:nvGrpSpPr>
        <p:grpSpPr>
          <a:xfrm>
            <a:off x="159237" y="6328261"/>
            <a:ext cx="866712" cy="377619"/>
            <a:chOff x="-159644" y="6350878"/>
            <a:chExt cx="866712" cy="377619"/>
          </a:xfrm>
        </p:grpSpPr>
        <p:sp>
          <p:nvSpPr>
            <p:cNvPr id="13" name="Oval 8"/>
            <p:cNvSpPr/>
            <p:nvPr/>
          </p:nvSpPr>
          <p:spPr>
            <a:xfrm>
              <a:off x="120290" y="6350878"/>
              <a:ext cx="324351" cy="324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9"/>
            <p:cNvSpPr txBox="1"/>
            <p:nvPr/>
          </p:nvSpPr>
          <p:spPr>
            <a:xfrm>
              <a:off x="-159644" y="6389943"/>
              <a:ext cx="8667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Helvetica"/>
                  <a:cs typeface="Helvetica"/>
                </a:rPr>
                <a:t>Teil</a:t>
              </a:r>
              <a:r>
                <a:rPr lang="en-US" sz="1600" b="1" dirty="0" smtClean="0">
                  <a:latin typeface="Helvetica"/>
                  <a:cs typeface="Helvetica"/>
                </a:rPr>
                <a:t> </a:t>
              </a:r>
              <a:r>
                <a:rPr lang="en-US" sz="1600" b="1" dirty="0" smtClean="0">
                  <a:latin typeface="Helvetica"/>
                  <a:cs typeface="Helvetica"/>
                </a:rPr>
                <a:t>6/2</a:t>
              </a:r>
              <a:endParaRPr lang="en-US" sz="1600" b="1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5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2-12 at 2.39.1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547" y="-57343"/>
            <a:ext cx="9256129" cy="69887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178" y="6394450"/>
            <a:ext cx="1520505" cy="2452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2467" y="331750"/>
            <a:ext cx="6375399" cy="344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de-DE" sz="5400" b="1" dirty="0" smtClean="0">
                <a:solidFill>
                  <a:srgbClr val="FFFFFF"/>
                </a:solidFill>
                <a:latin typeface="Helvetica"/>
                <a:cs typeface="Helvetica"/>
              </a:rPr>
              <a:t>KÖNNEN HELFEN, </a:t>
            </a:r>
            <a:r>
              <a:rPr lang="de-DE" sz="5000" dirty="0" smtClean="0">
                <a:solidFill>
                  <a:srgbClr val="FFFFFF"/>
                </a:solidFill>
                <a:latin typeface="Helvetica"/>
                <a:cs typeface="Helvetica"/>
              </a:rPr>
              <a:t>DIE ZELLEN VOR </a:t>
            </a:r>
            <a:r>
              <a:rPr lang="de-DE" sz="5500" b="1" dirty="0" smtClean="0">
                <a:solidFill>
                  <a:srgbClr val="FFFFFF"/>
                </a:solidFill>
                <a:latin typeface="Helvetica"/>
                <a:cs typeface="Helvetica"/>
              </a:rPr>
              <a:t>OXIDATIVEM STRESS </a:t>
            </a:r>
            <a:r>
              <a:rPr lang="de-DE" sz="5400" b="1" dirty="0" smtClean="0">
                <a:solidFill>
                  <a:srgbClr val="FFFFFF"/>
                </a:solidFill>
                <a:latin typeface="Helvetica"/>
                <a:cs typeface="Helvetica"/>
              </a:rPr>
              <a:t>ZU SCHÜTZEN</a:t>
            </a:r>
            <a:endParaRPr lang="de-DE" sz="5400" b="1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grpSp>
        <p:nvGrpSpPr>
          <p:cNvPr id="12" name="Group 7"/>
          <p:cNvGrpSpPr/>
          <p:nvPr/>
        </p:nvGrpSpPr>
        <p:grpSpPr>
          <a:xfrm>
            <a:off x="159237" y="6328261"/>
            <a:ext cx="866712" cy="377619"/>
            <a:chOff x="-159644" y="6350878"/>
            <a:chExt cx="866712" cy="377619"/>
          </a:xfrm>
        </p:grpSpPr>
        <p:sp>
          <p:nvSpPr>
            <p:cNvPr id="14" name="Oval 8"/>
            <p:cNvSpPr/>
            <p:nvPr/>
          </p:nvSpPr>
          <p:spPr>
            <a:xfrm>
              <a:off x="120290" y="6350878"/>
              <a:ext cx="324351" cy="324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9"/>
            <p:cNvSpPr txBox="1"/>
            <p:nvPr/>
          </p:nvSpPr>
          <p:spPr>
            <a:xfrm>
              <a:off x="-159644" y="6389943"/>
              <a:ext cx="8667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Helvetica"/>
                  <a:cs typeface="Helvetica"/>
                </a:rPr>
                <a:t>Teil</a:t>
              </a:r>
              <a:r>
                <a:rPr lang="en-US" sz="1600" b="1" dirty="0" smtClean="0">
                  <a:latin typeface="Helvetica"/>
                  <a:cs typeface="Helvetica"/>
                </a:rPr>
                <a:t> </a:t>
              </a:r>
              <a:r>
                <a:rPr lang="en-US" sz="1600" b="1" dirty="0" smtClean="0">
                  <a:latin typeface="Helvetica"/>
                  <a:cs typeface="Helvetica"/>
                </a:rPr>
                <a:t>6/3</a:t>
              </a:r>
              <a:endParaRPr lang="en-US" sz="1600" b="1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2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32"/>
            <a:ext cx="9201642" cy="6912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178" y="6394450"/>
            <a:ext cx="1520505" cy="245243"/>
          </a:xfrm>
          <a:prstGeom prst="rect">
            <a:avLst/>
          </a:prstGeom>
        </p:spPr>
      </p:pic>
      <p:pic>
        <p:nvPicPr>
          <p:cNvPr id="11" name="Picture 10" descr="Herbalife_Green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8177" y="6394986"/>
            <a:ext cx="1520506" cy="2452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3773" y="5792552"/>
            <a:ext cx="2438488" cy="445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2000"/>
              </a:lnSpc>
            </a:pPr>
            <a:r>
              <a:rPr lang="de-DE" sz="2800" b="1" dirty="0" err="1" smtClean="0">
                <a:solidFill>
                  <a:srgbClr val="AFF078"/>
                </a:solidFill>
                <a:latin typeface="Arial Narrow"/>
                <a:cs typeface="Arial Narrow"/>
              </a:rPr>
              <a:t>Phytonährstoffe</a:t>
            </a:r>
            <a:endParaRPr lang="de-DE" sz="2800" b="1" dirty="0">
              <a:solidFill>
                <a:srgbClr val="AFF078"/>
              </a:solidFill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291" y="2277273"/>
            <a:ext cx="9081352" cy="1909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2000"/>
              </a:lnSpc>
            </a:pPr>
            <a:r>
              <a:rPr lang="de-DE" sz="7200" b="1" spc="-300" dirty="0" smtClean="0">
                <a:solidFill>
                  <a:schemeClr val="bg1"/>
                </a:solidFill>
                <a:latin typeface="Helvetica"/>
                <a:cs typeface="Helvetica"/>
              </a:rPr>
              <a:t>WO SIND</a:t>
            </a:r>
          </a:p>
          <a:p>
            <a:pPr algn="ctr">
              <a:lnSpc>
                <a:spcPct val="82000"/>
              </a:lnSpc>
            </a:pPr>
            <a:r>
              <a:rPr lang="de-DE" sz="7200" b="1" spc="-300" dirty="0" err="1" smtClean="0">
                <a:solidFill>
                  <a:schemeClr val="bg1"/>
                </a:solidFill>
                <a:latin typeface="Helvetica"/>
                <a:cs typeface="Helvetica"/>
              </a:rPr>
              <a:t>PHYTONÄHRSTOFFE</a:t>
            </a:r>
            <a:endParaRPr lang="de-DE" sz="7200" b="1" spc="-30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grpSp>
        <p:nvGrpSpPr>
          <p:cNvPr id="13" name="Group 7"/>
          <p:cNvGrpSpPr/>
          <p:nvPr/>
        </p:nvGrpSpPr>
        <p:grpSpPr>
          <a:xfrm>
            <a:off x="159237" y="6328261"/>
            <a:ext cx="866712" cy="377619"/>
            <a:chOff x="-159644" y="6350878"/>
            <a:chExt cx="866712" cy="377619"/>
          </a:xfrm>
        </p:grpSpPr>
        <p:sp>
          <p:nvSpPr>
            <p:cNvPr id="14" name="Oval 8"/>
            <p:cNvSpPr/>
            <p:nvPr/>
          </p:nvSpPr>
          <p:spPr>
            <a:xfrm>
              <a:off x="120290" y="6350878"/>
              <a:ext cx="324351" cy="324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9"/>
            <p:cNvSpPr txBox="1"/>
            <p:nvPr/>
          </p:nvSpPr>
          <p:spPr>
            <a:xfrm>
              <a:off x="-159644" y="6389943"/>
              <a:ext cx="8667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Helvetica"/>
                  <a:cs typeface="Helvetica"/>
                </a:rPr>
                <a:t>Teil</a:t>
              </a:r>
              <a:r>
                <a:rPr lang="en-US" sz="1600" b="1" dirty="0" smtClean="0">
                  <a:latin typeface="Helvetica"/>
                  <a:cs typeface="Helvetica"/>
                </a:rPr>
                <a:t> </a:t>
              </a:r>
              <a:r>
                <a:rPr lang="en-US" sz="1600" b="1" dirty="0" smtClean="0">
                  <a:latin typeface="Helvetica"/>
                  <a:cs typeface="Helvetica"/>
                </a:rPr>
                <a:t>6/4</a:t>
              </a:r>
              <a:endParaRPr lang="en-US" sz="1600" b="1" dirty="0"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023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</Words>
  <Application>Microsoft Office PowerPoint</Application>
  <PresentationFormat>Bildschirmpräsentation (4:3)</PresentationFormat>
  <Paragraphs>20</Paragraphs>
  <Slides>4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>Schawk Toronto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Production</dc:creator>
  <cp:lastModifiedBy>Alexandra Heinrich</cp:lastModifiedBy>
  <cp:revision>1203</cp:revision>
  <cp:lastPrinted>2014-03-07T15:47:11Z</cp:lastPrinted>
  <dcterms:created xsi:type="dcterms:W3CDTF">2013-11-19T21:31:43Z</dcterms:created>
  <dcterms:modified xsi:type="dcterms:W3CDTF">2016-01-11T22:50:51Z</dcterms:modified>
</cp:coreProperties>
</file>