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4" r:id="rId2"/>
  </p:sldMasterIdLst>
  <p:notesMasterIdLst>
    <p:notesMasterId r:id="rId52"/>
  </p:notesMasterIdLst>
  <p:sldIdLst>
    <p:sldId id="418" r:id="rId3"/>
    <p:sldId id="421" r:id="rId4"/>
    <p:sldId id="290" r:id="rId5"/>
    <p:sldId id="372" r:id="rId6"/>
    <p:sldId id="348" r:id="rId7"/>
    <p:sldId id="350" r:id="rId8"/>
    <p:sldId id="298" r:id="rId9"/>
    <p:sldId id="299" r:id="rId10"/>
    <p:sldId id="302" r:id="rId11"/>
    <p:sldId id="358" r:id="rId12"/>
    <p:sldId id="417" r:id="rId13"/>
    <p:sldId id="382" r:id="rId14"/>
    <p:sldId id="376" r:id="rId15"/>
    <p:sldId id="373" r:id="rId16"/>
    <p:sldId id="374" r:id="rId17"/>
    <p:sldId id="375" r:id="rId18"/>
    <p:sldId id="359" r:id="rId19"/>
    <p:sldId id="377" r:id="rId20"/>
    <p:sldId id="378" r:id="rId21"/>
    <p:sldId id="379" r:id="rId22"/>
    <p:sldId id="380" r:id="rId23"/>
    <p:sldId id="346" r:id="rId24"/>
    <p:sldId id="340" r:id="rId25"/>
    <p:sldId id="356" r:id="rId26"/>
    <p:sldId id="310" r:id="rId27"/>
    <p:sldId id="347" r:id="rId28"/>
    <p:sldId id="333" r:id="rId29"/>
    <p:sldId id="355" r:id="rId30"/>
    <p:sldId id="334" r:id="rId31"/>
    <p:sldId id="364" r:id="rId32"/>
    <p:sldId id="335" r:id="rId33"/>
    <p:sldId id="363" r:id="rId34"/>
    <p:sldId id="383" r:id="rId35"/>
    <p:sldId id="386" r:id="rId36"/>
    <p:sldId id="387" r:id="rId37"/>
    <p:sldId id="384" r:id="rId38"/>
    <p:sldId id="390" r:id="rId39"/>
    <p:sldId id="396" r:id="rId40"/>
    <p:sldId id="397" r:id="rId41"/>
    <p:sldId id="398" r:id="rId42"/>
    <p:sldId id="399" r:id="rId43"/>
    <p:sldId id="400" r:id="rId44"/>
    <p:sldId id="401" r:id="rId45"/>
    <p:sldId id="402" r:id="rId46"/>
    <p:sldId id="391" r:id="rId47"/>
    <p:sldId id="388" r:id="rId48"/>
    <p:sldId id="415" r:id="rId49"/>
    <p:sldId id="412" r:id="rId50"/>
    <p:sldId id="416" r:id="rId51"/>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0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0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0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000" kern="1200">
        <a:solidFill>
          <a:schemeClr val="tx1"/>
        </a:solidFill>
        <a:latin typeface="Arial" pitchFamily="34" charset="0"/>
        <a:ea typeface="ＭＳ Ｐゴシック"/>
        <a:cs typeface="ＭＳ Ｐゴシック"/>
      </a:defRPr>
    </a:lvl5pPr>
    <a:lvl6pPr marL="2286000" algn="l" defTabSz="914400" rtl="0" eaLnBrk="1" latinLnBrk="0" hangingPunct="1">
      <a:defRPr sz="2000" kern="1200">
        <a:solidFill>
          <a:schemeClr val="tx1"/>
        </a:solidFill>
        <a:latin typeface="Arial" pitchFamily="34" charset="0"/>
        <a:ea typeface="ＭＳ Ｐゴシック"/>
        <a:cs typeface="ＭＳ Ｐゴシック"/>
      </a:defRPr>
    </a:lvl6pPr>
    <a:lvl7pPr marL="2743200" algn="l" defTabSz="914400" rtl="0" eaLnBrk="1" latinLnBrk="0" hangingPunct="1">
      <a:defRPr sz="2000" kern="1200">
        <a:solidFill>
          <a:schemeClr val="tx1"/>
        </a:solidFill>
        <a:latin typeface="Arial" pitchFamily="34" charset="0"/>
        <a:ea typeface="ＭＳ Ｐゴシック"/>
        <a:cs typeface="ＭＳ Ｐゴシック"/>
      </a:defRPr>
    </a:lvl7pPr>
    <a:lvl8pPr marL="3200400" algn="l" defTabSz="914400" rtl="0" eaLnBrk="1" latinLnBrk="0" hangingPunct="1">
      <a:defRPr sz="2000" kern="1200">
        <a:solidFill>
          <a:schemeClr val="tx1"/>
        </a:solidFill>
        <a:latin typeface="Arial" pitchFamily="34" charset="0"/>
        <a:ea typeface="ＭＳ Ｐゴシック"/>
        <a:cs typeface="ＭＳ Ｐゴシック"/>
      </a:defRPr>
    </a:lvl8pPr>
    <a:lvl9pPr marL="3657600" algn="l" defTabSz="914400" rtl="0" eaLnBrk="1" latinLnBrk="0" hangingPunct="1">
      <a:defRPr sz="20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1061">
          <p15:clr>
            <a:srgbClr val="A4A3A4"/>
          </p15:clr>
        </p15:guide>
        <p15:guide id="2" pos="708">
          <p15:clr>
            <a:srgbClr val="A4A3A4"/>
          </p15:clr>
        </p15:guide>
        <p15:guide id="3" pos="487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F84"/>
    <a:srgbClr val="996633"/>
    <a:srgbClr val="FF5050"/>
    <a:srgbClr val="FF33CC"/>
    <a:srgbClr val="E1EBA8"/>
    <a:srgbClr val="2A6A83"/>
    <a:srgbClr val="CC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3" autoAdjust="0"/>
    <p:restoredTop sz="88481" autoAdjust="0"/>
  </p:normalViewPr>
  <p:slideViewPr>
    <p:cSldViewPr snapToGrid="0">
      <p:cViewPr varScale="1">
        <p:scale>
          <a:sx n="80" d="100"/>
          <a:sy n="80" d="100"/>
        </p:scale>
        <p:origin x="1387" y="58"/>
      </p:cViewPr>
      <p:guideLst>
        <p:guide orient="horz" pos="1061"/>
        <p:guide pos="708"/>
        <p:guide pos="4877"/>
      </p:guideLst>
    </p:cSldViewPr>
  </p:slideViewPr>
  <p:outlineViewPr>
    <p:cViewPr>
      <p:scale>
        <a:sx n="33" d="100"/>
        <a:sy n="33" d="100"/>
      </p:scale>
      <p:origin x="0" y="462"/>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9" d="100"/>
          <a:sy n="59" d="100"/>
        </p:scale>
        <p:origin x="-2484" y="-7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5138"/>
          </a:xfrm>
          <a:prstGeom prst="rect">
            <a:avLst/>
          </a:prstGeom>
          <a:noFill/>
          <a:ln>
            <a:noFill/>
          </a:ln>
          <a:extLst>
            <a:ext uri="{FAA26D3D-D897-4be2-8F04-BA451C77F1D7}"/>
          </a:extLst>
        </p:spPr>
        <p:txBody>
          <a:bodyPr vert="horz" wrap="square" lIns="93177" tIns="46589" rIns="93177" bIns="46589" numCol="1" anchor="t" anchorCtr="0" compatLnSpc="1">
            <a:prstTxWarp prst="textNoShape">
              <a:avLst/>
            </a:prstTxWarp>
          </a:bodyPr>
          <a:lstStyle>
            <a:lvl1pPr defTabSz="931863">
              <a:defRPr sz="1200">
                <a:latin typeface="Arial"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3970338" y="0"/>
            <a:ext cx="3038475" cy="465138"/>
          </a:xfrm>
          <a:prstGeom prst="rect">
            <a:avLst/>
          </a:prstGeom>
          <a:noFill/>
          <a:ln>
            <a:noFill/>
          </a:ln>
          <a:extLst>
            <a:ext uri="{FAA26D3D-D897-4be2-8F04-BA451C77F1D7}"/>
          </a:extLst>
        </p:spPr>
        <p:txBody>
          <a:bodyPr vert="horz" wrap="square" lIns="93177" tIns="46589" rIns="93177" bIns="46589" numCol="1" anchor="t" anchorCtr="0" compatLnSpc="1">
            <a:prstTxWarp prst="textNoShape">
              <a:avLst/>
            </a:prstTxWarp>
          </a:bodyPr>
          <a:lstStyle>
            <a:lvl1pPr algn="r" defTabSz="931863">
              <a:defRPr sz="1200">
                <a:latin typeface="Arial" charset="0"/>
                <a:ea typeface="ＭＳ Ｐゴシック" charset="0"/>
                <a:cs typeface="ＭＳ Ｐゴシック" charset="0"/>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1675" y="4416425"/>
            <a:ext cx="5607050" cy="4183063"/>
          </a:xfrm>
          <a:prstGeom prst="rect">
            <a:avLst/>
          </a:prstGeom>
          <a:noFill/>
          <a:ln>
            <a:noFill/>
          </a:ln>
          <a:extLst>
            <a:ext uri="{FAA26D3D-D897-4be2-8F04-BA451C77F1D7}"/>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675"/>
            <a:ext cx="3038475" cy="465138"/>
          </a:xfrm>
          <a:prstGeom prst="rect">
            <a:avLst/>
          </a:prstGeom>
          <a:noFill/>
          <a:ln>
            <a:noFill/>
          </a:ln>
          <a:extLst>
            <a:ext uri="{FAA26D3D-D897-4be2-8F04-BA451C77F1D7}"/>
          </a:extLst>
        </p:spPr>
        <p:txBody>
          <a:bodyPr vert="horz" wrap="square" lIns="93177" tIns="46589" rIns="93177" bIns="46589" numCol="1" anchor="b" anchorCtr="0" compatLnSpc="1">
            <a:prstTxWarp prst="textNoShape">
              <a:avLst/>
            </a:prstTxWarp>
          </a:bodyPr>
          <a:lstStyle>
            <a:lvl1pPr defTabSz="931863">
              <a:defRPr sz="1200">
                <a:latin typeface="Arial"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3970338" y="8829675"/>
            <a:ext cx="3038475" cy="465138"/>
          </a:xfrm>
          <a:prstGeom prst="rect">
            <a:avLst/>
          </a:prstGeom>
          <a:noFill/>
          <a:ln>
            <a:noFill/>
          </a:ln>
          <a:extLst>
            <a:ext uri="{FAA26D3D-D897-4be2-8F04-BA451C77F1D7}"/>
          </a:extLst>
        </p:spPr>
        <p:txBody>
          <a:bodyPr vert="horz" wrap="square" lIns="93177" tIns="46589" rIns="93177" bIns="46589" numCol="1" anchor="b" anchorCtr="0" compatLnSpc="1">
            <a:prstTxWarp prst="textNoShape">
              <a:avLst/>
            </a:prstTxWarp>
          </a:bodyPr>
          <a:lstStyle>
            <a:lvl1pPr algn="r" defTabSz="931863">
              <a:defRPr sz="1200">
                <a:latin typeface="Arial" charset="0"/>
                <a:ea typeface="ＭＳ Ｐゴシック" charset="0"/>
                <a:cs typeface="ＭＳ Ｐゴシック" charset="0"/>
              </a:defRPr>
            </a:lvl1pPr>
          </a:lstStyle>
          <a:p>
            <a:pPr>
              <a:defRPr/>
            </a:pPr>
            <a:fld id="{2F3DDE71-6BC1-4ACF-83FE-766DCCFF2F20}" type="slidenum">
              <a:rPr lang="en-US"/>
              <a:pPr>
                <a:defRPr/>
              </a:pPr>
              <a:t>‹Nr.›</a:t>
            </a:fld>
            <a:endParaRPr lang="en-US"/>
          </a:p>
        </p:txBody>
      </p:sp>
    </p:spTree>
    <p:extLst>
      <p:ext uri="{BB962C8B-B14F-4D97-AF65-F5344CB8AC3E}">
        <p14:creationId xmlns:p14="http://schemas.microsoft.com/office/powerpoint/2010/main" val="2513817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D60E2430-01D5-4C77-B74D-0792355B9E94}" type="slidenum">
              <a:rPr lang="en-US" smtClean="0">
                <a:latin typeface="Arial" pitchFamily="34" charset="0"/>
                <a:ea typeface="ＭＳ Ｐゴシック"/>
                <a:cs typeface="ＭＳ Ｐゴシック"/>
              </a:rPr>
              <a:pPr/>
              <a:t>3</a:t>
            </a:fld>
            <a:endParaRPr lang="en-US" smtClean="0">
              <a:latin typeface="Arial" pitchFamily="34" charset="0"/>
              <a:ea typeface="ＭＳ Ｐゴシック"/>
              <a:cs typeface="ＭＳ Ｐゴシック"/>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2451311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FF90C23-3E07-4B41-B342-DDE485637186}" type="slidenum">
              <a:rPr lang="en-US" smtClean="0"/>
              <a:pPr>
                <a:defRPr/>
              </a:pPr>
              <a:t>21</a:t>
            </a:fld>
            <a:endParaRPr lang="en-US"/>
          </a:p>
        </p:txBody>
      </p:sp>
    </p:spTree>
    <p:extLst>
      <p:ext uri="{BB962C8B-B14F-4D97-AF65-F5344CB8AC3E}">
        <p14:creationId xmlns:p14="http://schemas.microsoft.com/office/powerpoint/2010/main" val="116303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8D2999EF-2065-4891-BE29-E54814EA7680}" type="slidenum">
              <a:rPr lang="en-US" sz="1200"/>
              <a:pPr algn="r" defTabSz="931863"/>
              <a:t>22</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78968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BEFC9775-19CC-4723-B4A5-745387559588}" type="slidenum">
              <a:rPr lang="en-US" smtClean="0">
                <a:latin typeface="Arial" pitchFamily="34" charset="0"/>
                <a:ea typeface="ＭＳ Ｐゴシック"/>
                <a:cs typeface="ＭＳ Ｐゴシック"/>
              </a:rPr>
              <a:pPr/>
              <a:t>23</a:t>
            </a:fld>
            <a:endParaRPr lang="en-US" smtClean="0">
              <a:latin typeface="Arial" pitchFamily="34" charset="0"/>
              <a:ea typeface="ＭＳ Ｐゴシック"/>
              <a:cs typeface="ＭＳ Ｐゴシック"/>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b="1" i="1" dirty="0" smtClean="0">
                <a:latin typeface="Arial" pitchFamily="34" charset="0"/>
                <a:ea typeface="ＭＳ Ｐゴシック"/>
                <a:cs typeface="ＭＳ Ｐゴシック"/>
              </a:rPr>
              <a:t>Die wichtigste Woche – hier verändert sich bereits massiv etwas – Empfehlungen!</a:t>
            </a:r>
          </a:p>
          <a:p>
            <a:pPr eaLnBrk="1" hangingPunct="1"/>
            <a:r>
              <a:rPr lang="de-DE" b="1" i="1" dirty="0" smtClean="0">
                <a:latin typeface="Arial" pitchFamily="34" charset="0"/>
                <a:ea typeface="ＭＳ Ｐゴシック"/>
                <a:cs typeface="ＭＳ Ｐゴシック"/>
              </a:rPr>
              <a:t>Bereits am 3. Tag: wie hast du geschlafen,</a:t>
            </a:r>
            <a:r>
              <a:rPr lang="de-DE" b="1" i="1" baseline="0" dirty="0" smtClean="0">
                <a:latin typeface="Arial" pitchFamily="34" charset="0"/>
                <a:ea typeface="ＭＳ Ｐゴシック"/>
                <a:cs typeface="ＭＳ Ｐゴシック"/>
              </a:rPr>
              <a:t> wie oft Kopfschmerzen in den letzten Tagen, wie ist deine Energie am NM/Abend? Empfehlung!</a:t>
            </a:r>
            <a:endParaRPr lang="de-DE" b="1" i="1"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264993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789A9500-23D7-40AB-B756-9E735C94BA8F}" type="slidenum">
              <a:rPr lang="en-US" sz="1200"/>
              <a:pPr algn="r" defTabSz="931863"/>
              <a:t>24</a:t>
            </a:fld>
            <a:endParaRPr 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76675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A5773FA6-47DC-45F6-8C5A-4AA67EBF4C3F}" type="slidenum">
              <a:rPr lang="en-US" smtClean="0">
                <a:latin typeface="Arial" pitchFamily="34" charset="0"/>
                <a:ea typeface="ＭＳ Ｐゴシック"/>
                <a:cs typeface="ＭＳ Ｐゴシック"/>
              </a:rPr>
              <a:pPr/>
              <a:t>25</a:t>
            </a:fld>
            <a:endParaRPr lang="en-US" smtClean="0">
              <a:latin typeface="Arial" pitchFamily="34" charset="0"/>
              <a:ea typeface="ＭＳ Ｐゴシック"/>
              <a:cs typeface="ＭＳ Ｐゴシック"/>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de-DE" b="1" i="1" smtClean="0">
                <a:latin typeface="Arial" pitchFamily="34" charset="0"/>
                <a:ea typeface="ＭＳ Ｐゴシック"/>
                <a:cs typeface="ＭＳ Ｐゴシック"/>
              </a:rPr>
              <a:t>Kein Abstellgleis für Kunden </a:t>
            </a:r>
          </a:p>
        </p:txBody>
      </p:sp>
    </p:spTree>
    <p:extLst>
      <p:ext uri="{BB962C8B-B14F-4D97-AF65-F5344CB8AC3E}">
        <p14:creationId xmlns:p14="http://schemas.microsoft.com/office/powerpoint/2010/main" val="3287483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D610FB7D-BF1E-4C98-9671-0CCDC11D1D6B}" type="slidenum">
              <a:rPr lang="en-US" sz="1200"/>
              <a:pPr algn="r" defTabSz="931863"/>
              <a:t>26</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44204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57F6DDDB-334E-4220-B3C9-BAA46119FD13}" type="slidenum">
              <a:rPr lang="en-US" smtClean="0">
                <a:latin typeface="Arial" pitchFamily="34" charset="0"/>
                <a:ea typeface="ＭＳ Ｐゴシック"/>
                <a:cs typeface="ＭＳ Ｐゴシック"/>
              </a:rPr>
              <a:pPr/>
              <a:t>27</a:t>
            </a:fld>
            <a:endParaRPr lang="en-US" smtClean="0">
              <a:latin typeface="Arial" pitchFamily="34" charset="0"/>
              <a:ea typeface="ＭＳ Ｐゴシック"/>
              <a:cs typeface="ＭＳ Ｐゴシック"/>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de-DE" b="1" i="1" smtClean="0">
                <a:latin typeface="Arial" pitchFamily="34" charset="0"/>
                <a:ea typeface="ＭＳ Ｐゴシック"/>
                <a:cs typeface="ＭＳ Ｐゴシック"/>
              </a:rPr>
              <a:t>Leute zum 1. Mal für ihre Figur gelobt werden.</a:t>
            </a:r>
          </a:p>
        </p:txBody>
      </p:sp>
    </p:spTree>
    <p:extLst>
      <p:ext uri="{BB962C8B-B14F-4D97-AF65-F5344CB8AC3E}">
        <p14:creationId xmlns:p14="http://schemas.microsoft.com/office/powerpoint/2010/main" val="143247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85CBA883-4498-4F5C-AAD8-562E75E77AAC}" type="slidenum">
              <a:rPr lang="en-US" sz="1200"/>
              <a:pPr algn="r" defTabSz="931863"/>
              <a:t>28</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61023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C9F4F8D1-6242-49E6-8C70-680CAD17E508}" type="slidenum">
              <a:rPr lang="en-US" smtClean="0">
                <a:latin typeface="Arial" pitchFamily="34" charset="0"/>
                <a:ea typeface="ＭＳ Ｐゴシック"/>
                <a:cs typeface="ＭＳ Ｐゴシック"/>
              </a:rPr>
              <a:pPr/>
              <a:t>29</a:t>
            </a:fld>
            <a:endParaRPr lang="en-US" smtClean="0">
              <a:latin typeface="Arial" pitchFamily="34" charset="0"/>
              <a:ea typeface="ＭＳ Ｐゴシック"/>
              <a:cs typeface="ＭＳ Ｐゴシック"/>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de-DE" b="1" i="1" dirty="0" smtClean="0">
                <a:latin typeface="Arial" pitchFamily="34" charset="0"/>
                <a:ea typeface="ＭＳ Ｐゴシック"/>
                <a:cs typeface="ＭＳ Ｐゴシック"/>
              </a:rPr>
              <a:t>Wenn dein Kunde wochenlang die Produkte isst und sich nichts verändert … wird er dir Empfehlungen bringen? </a:t>
            </a:r>
          </a:p>
          <a:p>
            <a:pPr eaLnBrk="1" hangingPunct="1"/>
            <a:endParaRPr lang="de-DE" b="1" i="1"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17817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2626C232-8B2A-4C9B-9DFE-78B8E9A7DAFC}" type="slidenum">
              <a:rPr lang="en-US" smtClean="0">
                <a:latin typeface="Arial" pitchFamily="34" charset="0"/>
                <a:ea typeface="ＭＳ Ｐゴシック"/>
                <a:cs typeface="ＭＳ Ｐゴシック"/>
              </a:rPr>
              <a:pPr/>
              <a:t>30</a:t>
            </a:fld>
            <a:endParaRPr lang="en-US" smtClean="0">
              <a:latin typeface="Arial" pitchFamily="34" charset="0"/>
              <a:ea typeface="ＭＳ Ｐゴシック"/>
              <a:cs typeface="ＭＳ Ｐゴシック"/>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244101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ADA94078-6754-4D7F-B130-62ECA7101337}" type="slidenum">
              <a:rPr lang="en-US" sz="1200"/>
              <a:pPr algn="r" defTabSz="931863"/>
              <a:t>4</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de-DE" b="1" i="1" smtClean="0">
                <a:latin typeface="Arial" pitchFamily="34" charset="0"/>
                <a:ea typeface="ＭＳ Ｐゴシック"/>
                <a:cs typeface="ＭＳ Ｐゴシック"/>
              </a:rPr>
              <a:t>Wear: </a:t>
            </a:r>
            <a:br>
              <a:rPr lang="de-DE" b="1" i="1" smtClean="0">
                <a:latin typeface="Arial" pitchFamily="34" charset="0"/>
                <a:ea typeface="ＭＳ Ｐゴシック"/>
                <a:cs typeface="ＭＳ Ｐゴシック"/>
              </a:rPr>
            </a:br>
            <a:r>
              <a:rPr lang="de-DE" smtClean="0">
                <a:latin typeface="Arial" pitchFamily="34" charset="0"/>
                <a:ea typeface="ＭＳ Ｐゴシック"/>
                <a:cs typeface="ＭＳ Ｐゴシック"/>
              </a:rPr>
              <a:t>Trage den Button, verwende Shaker, Trinkflaschen, Herbalife Bekleidung</a:t>
            </a:r>
          </a:p>
          <a:p>
            <a:pPr eaLnBrk="1" hangingPunct="1"/>
            <a:r>
              <a:rPr lang="de-DE" b="1" i="1" smtClean="0">
                <a:latin typeface="Arial" pitchFamily="34" charset="0"/>
                <a:ea typeface="ＭＳ Ｐゴシック"/>
                <a:cs typeface="ＭＳ Ｐゴシック"/>
              </a:rPr>
              <a:t>Herbalife Fan – Fans zeigen ihre Begeisterung</a:t>
            </a:r>
          </a:p>
          <a:p>
            <a:pPr eaLnBrk="1" hangingPunct="1"/>
            <a:r>
              <a:rPr lang="de-DE" b="1" i="1" smtClean="0">
                <a:latin typeface="Arial" pitchFamily="34" charset="0"/>
                <a:ea typeface="ＭＳ Ｐゴシック"/>
                <a:cs typeface="ＭＳ Ｐゴシック"/>
              </a:rPr>
              <a:t>Vergesst das Mail - …. Redets mit den Menschen! Gaby Pirker</a:t>
            </a:r>
          </a:p>
        </p:txBody>
      </p:sp>
    </p:spTree>
    <p:extLst>
      <p:ext uri="{BB962C8B-B14F-4D97-AF65-F5344CB8AC3E}">
        <p14:creationId xmlns:p14="http://schemas.microsoft.com/office/powerpoint/2010/main" val="1595215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F3BE87A6-5D38-4847-9340-B5394379C065}" type="slidenum">
              <a:rPr lang="en-US" smtClean="0">
                <a:latin typeface="Arial" pitchFamily="34" charset="0"/>
                <a:ea typeface="ＭＳ Ｐゴシック"/>
                <a:cs typeface="ＭＳ Ｐゴシック"/>
              </a:rPr>
              <a:pPr/>
              <a:t>31</a:t>
            </a:fld>
            <a:endParaRPr lang="en-US" smtClean="0">
              <a:latin typeface="Arial" pitchFamily="34" charset="0"/>
              <a:ea typeface="ＭＳ Ｐゴシック"/>
              <a:cs typeface="ＭＳ Ｐゴシック"/>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91783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AAA59D9E-5DCC-4264-B80C-ED64976DE8F0}" type="slidenum">
              <a:rPr lang="en-US" sz="1200"/>
              <a:pPr algn="r" defTabSz="931863"/>
              <a:t>32</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564337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FF90C23-3E07-4B41-B342-DDE485637186}" type="slidenum">
              <a:rPr lang="en-US" smtClean="0"/>
              <a:pPr>
                <a:defRPr/>
              </a:pPr>
              <a:t>48</a:t>
            </a:fld>
            <a:endParaRPr lang="en-US"/>
          </a:p>
        </p:txBody>
      </p:sp>
    </p:spTree>
    <p:extLst>
      <p:ext uri="{BB962C8B-B14F-4D97-AF65-F5344CB8AC3E}">
        <p14:creationId xmlns:p14="http://schemas.microsoft.com/office/powerpoint/2010/main" val="216691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E3099862-5FB1-434A-AD02-0608AE265526}" type="slidenum">
              <a:rPr lang="en-US" sz="1200"/>
              <a:pPr algn="r" defTabSz="931863"/>
              <a:t>5</a:t>
            </a:fld>
            <a:endParaRPr 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de-DE" b="1" i="1" smtClean="0">
                <a:latin typeface="Arial" pitchFamily="34" charset="0"/>
                <a:ea typeface="ＭＳ Ｐゴシック"/>
                <a:cs typeface="ＭＳ Ｐゴシック"/>
              </a:rPr>
              <a:t>Wie verkaufen Jugendliche beispielsweise die Karten für den Maturaball, mit dem sie ihre Maturareise finanzieren wollen? </a:t>
            </a:r>
          </a:p>
        </p:txBody>
      </p:sp>
    </p:spTree>
    <p:extLst>
      <p:ext uri="{BB962C8B-B14F-4D97-AF65-F5344CB8AC3E}">
        <p14:creationId xmlns:p14="http://schemas.microsoft.com/office/powerpoint/2010/main" val="396496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5D30A11C-6FFE-4AB2-A46E-4C9A298C8314}" type="slidenum">
              <a:rPr lang="en-US" sz="1200"/>
              <a:pPr algn="r" defTabSz="931863"/>
              <a:t>6</a:t>
            </a:fld>
            <a:endParaRPr lang="en-US" sz="1200"/>
          </a:p>
        </p:txBody>
      </p:sp>
      <p:sp>
        <p:nvSpPr>
          <p:cNvPr id="53251"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eaLnBrk="1" hangingPunct="1">
              <a:defRPr/>
            </a:pPr>
            <a:r>
              <a:rPr lang="de-DE" b="1" i="1" dirty="0" smtClean="0">
                <a:ea typeface="ＭＳ Ｐゴシック" pitchFamily="34" charset="-128"/>
              </a:rPr>
              <a:t>Interesse wecken kann man auch bei nicht bekannten Leuten:</a:t>
            </a:r>
          </a:p>
          <a:p>
            <a:pPr marL="228600" indent="-228600" eaLnBrk="1" hangingPunct="1">
              <a:buFontTx/>
              <a:buAutoNum type="arabicPeriod"/>
              <a:defRPr/>
            </a:pPr>
            <a:r>
              <a:rPr lang="de-DE" b="1" i="1" dirty="0" smtClean="0">
                <a:ea typeface="ＭＳ Ｐゴシック" pitchFamily="34" charset="-128"/>
              </a:rPr>
              <a:t>Umfrage</a:t>
            </a:r>
          </a:p>
          <a:p>
            <a:pPr marL="228600" indent="-228600" eaLnBrk="1" hangingPunct="1">
              <a:buFontTx/>
              <a:buAutoNum type="arabicPeriod"/>
              <a:defRPr/>
            </a:pPr>
            <a:r>
              <a:rPr lang="de-DE" b="1" i="1" dirty="0" smtClean="0">
                <a:ea typeface="ＭＳ Ｐゴシック" pitchFamily="34" charset="-128"/>
              </a:rPr>
              <a:t>Visitenkarte . Diese beiden hervorheben. Du kannst ja einen Flyer haben, den als Visitenkarte zu verwenden, es geht nicht darum, 1000e Flyer zu verteilen, sondern Direktkontakte zu machen. Verkostungsstand …. Ein paar wenige Leute, aus denen man entsprechende die Traube bilden kann.</a:t>
            </a:r>
          </a:p>
          <a:p>
            <a:pPr eaLnBrk="1" hangingPunct="1">
              <a:defRPr/>
            </a:pPr>
            <a:endParaRPr lang="de-DE" b="1" i="1" dirty="0" smtClean="0">
              <a:ea typeface="ＭＳ Ｐゴシック" pitchFamily="34" charset="-128"/>
            </a:endParaRPr>
          </a:p>
        </p:txBody>
      </p:sp>
    </p:spTree>
    <p:extLst>
      <p:ext uri="{BB962C8B-B14F-4D97-AF65-F5344CB8AC3E}">
        <p14:creationId xmlns:p14="http://schemas.microsoft.com/office/powerpoint/2010/main" val="257084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5B543639-D013-4299-A89E-514228F7CA82}" type="slidenum">
              <a:rPr lang="en-US" smtClean="0">
                <a:latin typeface="Arial" pitchFamily="34" charset="0"/>
                <a:ea typeface="ＭＳ Ｐゴシック"/>
                <a:cs typeface="ＭＳ Ｐゴシック"/>
              </a:rPr>
              <a:pPr/>
              <a:t>7</a:t>
            </a:fld>
            <a:endParaRPr lang="en-US" smtClean="0">
              <a:latin typeface="Arial" pitchFamily="34" charset="0"/>
              <a:ea typeface="ＭＳ Ｐゴシック"/>
              <a:cs typeface="ＭＳ Ｐゴシック"/>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de-DE" b="1" i="1" smtClean="0">
                <a:latin typeface="Arial" pitchFamily="34" charset="0"/>
                <a:ea typeface="ＭＳ Ｐゴシック"/>
                <a:cs typeface="ＭＳ Ｐゴシック"/>
              </a:rPr>
              <a:t>Das Ziel ist, dass die Leute Produkte verkosten. Ob per FB einladen, oder  zu AYCE /zum Fitclub/Level 10/3 Tages Paket oder Analyse.Wir wecken das Interesse für die Produkte mit den Produkten. Aber egal was du tust, der nächste Schritt ist es, Produkte zu verkosten.</a:t>
            </a:r>
            <a:br>
              <a:rPr lang="de-DE" b="1" i="1" smtClean="0">
                <a:latin typeface="Arial" pitchFamily="34" charset="0"/>
                <a:ea typeface="ＭＳ Ｐゴシック"/>
                <a:cs typeface="ＭＳ Ｐゴシック"/>
              </a:rPr>
            </a:br>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401173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E87A040D-EDCE-4966-B4CA-EEEF4FDA9A71}" type="slidenum">
              <a:rPr lang="en-US" smtClean="0">
                <a:latin typeface="Arial" pitchFamily="34" charset="0"/>
                <a:ea typeface="ＭＳ Ｐゴシック"/>
                <a:cs typeface="ＭＳ Ｐゴシック"/>
              </a:rPr>
              <a:pPr/>
              <a:t>8</a:t>
            </a:fld>
            <a:endParaRPr lang="en-US" smtClean="0">
              <a:latin typeface="Arial" pitchFamily="34" charset="0"/>
              <a:ea typeface="ＭＳ Ｐゴシック"/>
              <a:cs typeface="ＭＳ Ｐゴシック"/>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de-DE" b="1" i="1" smtClean="0">
                <a:latin typeface="Arial" pitchFamily="34" charset="0"/>
                <a:ea typeface="ＭＳ Ｐゴシック"/>
                <a:cs typeface="ＭＳ Ｐゴシック"/>
              </a:rPr>
              <a:t>Nur den Preis/Tag nennen, nicht pro Monat</a:t>
            </a:r>
          </a:p>
          <a:p>
            <a:pPr eaLnBrk="1" hangingPunct="1"/>
            <a:r>
              <a:rPr lang="de-DE" b="1" i="1" smtClean="0">
                <a:latin typeface="Arial" pitchFamily="34" charset="0"/>
                <a:ea typeface="ＭＳ Ｐゴシック"/>
                <a:cs typeface="ＭＳ Ｐゴシック"/>
              </a:rPr>
              <a:t>Drei Lösungen sind einfach für Mitglieder und Kunden – wende dich dafür an deine Upline.</a:t>
            </a:r>
          </a:p>
          <a:p>
            <a:pPr eaLnBrk="1" hangingPunct="1"/>
            <a:r>
              <a:rPr lang="de-DE" b="1" i="1" smtClean="0">
                <a:latin typeface="Arial" pitchFamily="34" charset="0"/>
                <a:ea typeface="ＭＳ Ｐゴシック"/>
                <a:cs typeface="ＭＳ Ｐゴシック"/>
              </a:rPr>
              <a:t>Was spricht dagegen, deinen Kunden gleich in Level 10 und damit auch gleich in eine Community einzubinden – Fitclub etc.?</a:t>
            </a:r>
          </a:p>
        </p:txBody>
      </p:sp>
    </p:spTree>
    <p:extLst>
      <p:ext uri="{BB962C8B-B14F-4D97-AF65-F5344CB8AC3E}">
        <p14:creationId xmlns:p14="http://schemas.microsoft.com/office/powerpoint/2010/main" val="426483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7DE199C1-2FB3-4C68-BA6B-A15F44021073}" type="slidenum">
              <a:rPr lang="en-US" smtClean="0">
                <a:latin typeface="Arial" pitchFamily="34" charset="0"/>
                <a:ea typeface="ＭＳ Ｐゴシック"/>
                <a:cs typeface="ＭＳ Ｐゴシック"/>
              </a:rPr>
              <a:pPr/>
              <a:t>9</a:t>
            </a:fld>
            <a:endParaRPr lang="en-US" smtClean="0">
              <a:latin typeface="Arial" pitchFamily="34" charset="0"/>
              <a:ea typeface="ＭＳ Ｐゴシック"/>
              <a:cs typeface="ＭＳ Ｐゴシック"/>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de-DE" b="1" i="1"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5692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54D426CD-04FA-4611-9EFB-06CA5462EA0F}" type="slidenum">
              <a:rPr lang="en-US" smtClean="0">
                <a:latin typeface="Arial" pitchFamily="34" charset="0"/>
                <a:ea typeface="ＭＳ Ｐゴシック"/>
                <a:cs typeface="ＭＳ Ｐゴシック"/>
              </a:rPr>
              <a:pPr/>
              <a:t>10</a:t>
            </a:fld>
            <a:endParaRPr lang="en-US" smtClean="0">
              <a:latin typeface="Arial" pitchFamily="34" charset="0"/>
              <a:ea typeface="ＭＳ Ｐゴシック"/>
              <a:cs typeface="ＭＳ Ｐゴシック"/>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r>
              <a:rPr lang="nl-NL" altLang="en-US" dirty="0" smtClean="0">
                <a:latin typeface="Arial" pitchFamily="34" charset="0"/>
                <a:ea typeface="ＭＳ Ｐゴシック"/>
                <a:cs typeface="ＭＳ Ｐゴシック"/>
              </a:rPr>
              <a:t>Kunden wissen vom  1. Tag an, dass sie Vorteile haben, wenn sie ihre Erfahrungen und Resultate teilen!</a:t>
            </a:r>
          </a:p>
          <a:p>
            <a:r>
              <a:rPr lang="nl-NL" altLang="en-US" dirty="0" smtClean="0">
                <a:latin typeface="Arial" pitchFamily="34" charset="0"/>
                <a:ea typeface="ＭＳ Ｐゴシック"/>
                <a:cs typeface="ＭＳ Ｐゴシック"/>
              </a:rPr>
              <a:t>Je mehr sie darüber sprechen, desto mehr können sie gewinnen!</a:t>
            </a:r>
            <a:endParaRPr lang="nl-NL" altLang="en-US" sz="1400" dirty="0" smtClean="0">
              <a:latin typeface="Arial" pitchFamily="34" charset="0"/>
              <a:ea typeface="ＭＳ Ｐゴシック"/>
              <a:cs typeface="ＭＳ Ｐゴシック"/>
            </a:endParaRPr>
          </a:p>
          <a:p>
            <a:r>
              <a:rPr lang="nl-NL" altLang="en-US" dirty="0" smtClean="0">
                <a:latin typeface="Arial" pitchFamily="34" charset="0"/>
                <a:ea typeface="ＭＳ Ｐゴシック"/>
                <a:cs typeface="ＭＳ Ｐゴシック"/>
              </a:rPr>
              <a:t>Empfehlungen:	</a:t>
            </a:r>
          </a:p>
          <a:p>
            <a:endParaRPr lang="nl-NL" b="1" i="1" dirty="0" smtClean="0">
              <a:latin typeface="Arial" pitchFamily="34" charset="0"/>
              <a:ea typeface="ＭＳ Ｐゴシック"/>
              <a:cs typeface="ＭＳ Ｐゴシック"/>
            </a:endParaRPr>
          </a:p>
          <a:p>
            <a:r>
              <a:rPr lang="de-DE" b="1" i="1" dirty="0" smtClean="0">
                <a:latin typeface="Arial" pitchFamily="34" charset="0"/>
                <a:ea typeface="ＭＳ Ｐゴシック"/>
                <a:cs typeface="ＭＳ Ｐゴシック"/>
              </a:rPr>
              <a:t>3 Interviews – wie setze ich das KTP ein:</a:t>
            </a:r>
          </a:p>
          <a:p>
            <a:pPr eaLnBrk="1" hangingPunct="1"/>
            <a:r>
              <a:rPr lang="de-DE" b="1" i="1" dirty="0" smtClean="0">
                <a:latin typeface="Arial" pitchFamily="34" charset="0"/>
                <a:ea typeface="ＭＳ Ｐゴシック"/>
                <a:cs typeface="ＭＳ Ｐゴシック"/>
              </a:rPr>
              <a:t>Claudia Steinhauser</a:t>
            </a:r>
          </a:p>
          <a:p>
            <a:pPr eaLnBrk="1" hangingPunct="1"/>
            <a:r>
              <a:rPr lang="de-DE" b="1" i="1" dirty="0" smtClean="0">
                <a:latin typeface="Arial" pitchFamily="34" charset="0"/>
                <a:ea typeface="ＭＳ Ｐゴシック"/>
                <a:cs typeface="ＭＳ Ｐゴシック"/>
              </a:rPr>
              <a:t>Chris</a:t>
            </a:r>
            <a:r>
              <a:rPr lang="de-DE" b="1" i="1" baseline="0" dirty="0" smtClean="0">
                <a:latin typeface="Arial" pitchFamily="34" charset="0"/>
                <a:ea typeface="ＭＳ Ｐゴシック"/>
                <a:cs typeface="ＭＳ Ｐゴシック"/>
              </a:rPr>
              <a:t> Nachtigall</a:t>
            </a:r>
            <a:br>
              <a:rPr lang="de-DE" b="1" i="1" baseline="0" dirty="0" smtClean="0">
                <a:latin typeface="Arial" pitchFamily="34" charset="0"/>
                <a:ea typeface="ＭＳ Ｐゴシック"/>
                <a:cs typeface="ＭＳ Ｐゴシック"/>
              </a:rPr>
            </a:br>
            <a:r>
              <a:rPr lang="de-DE" b="1" i="1" baseline="0" dirty="0" smtClean="0">
                <a:latin typeface="Arial" pitchFamily="34" charset="0"/>
                <a:ea typeface="ＭＳ Ｐゴシック"/>
                <a:cs typeface="ＭＳ Ｐゴシック"/>
              </a:rPr>
              <a:t>Gunnar Fest</a:t>
            </a:r>
            <a:endParaRPr lang="de-DE" b="1" i="1" dirty="0" smtClean="0">
              <a:latin typeface="Arial" pitchFamily="34" charset="0"/>
              <a:ea typeface="ＭＳ Ｐゴシック"/>
              <a:cs typeface="ＭＳ Ｐゴシック"/>
            </a:endParaRPr>
          </a:p>
          <a:p>
            <a:pPr eaLnBrk="1" hangingPunct="1"/>
            <a:endParaRPr lang="de-DE" b="1" i="1"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178467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7AAFF371-8504-4921-9756-B6A62D5877B1}" type="slidenum">
              <a:rPr lang="en-US" smtClean="0">
                <a:latin typeface="Arial" pitchFamily="34" charset="0"/>
                <a:ea typeface="ＭＳ Ｐゴシック"/>
                <a:cs typeface="ＭＳ Ｐゴシック"/>
              </a:rPr>
              <a:pPr/>
              <a:t>17</a:t>
            </a:fld>
            <a:endParaRPr lang="en-US" smtClean="0">
              <a:latin typeface="Arial" pitchFamily="34" charset="0"/>
              <a:ea typeface="ＭＳ Ｐゴシック"/>
              <a:cs typeface="ＭＳ Ｐゴシック"/>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de-DE" b="1" i="1" dirty="0" smtClean="0">
                <a:latin typeface="Arial" pitchFamily="34" charset="0"/>
                <a:ea typeface="ＭＳ Ｐゴシック"/>
                <a:cs typeface="ＭＳ Ｐゴシック"/>
              </a:rPr>
              <a:t>Die beste Übersicht über deine Aktivität. Wer arbeitet damit? </a:t>
            </a:r>
            <a:br>
              <a:rPr lang="de-DE" b="1" i="1" dirty="0" smtClean="0">
                <a:latin typeface="Arial" pitchFamily="34" charset="0"/>
                <a:ea typeface="ＭＳ Ｐゴシック"/>
                <a:cs typeface="ＭＳ Ｐゴシック"/>
              </a:rPr>
            </a:br>
            <a:r>
              <a:rPr lang="de-DE" b="1" i="1" dirty="0" smtClean="0">
                <a:latin typeface="Arial" pitchFamily="34" charset="0"/>
                <a:ea typeface="ＭＳ Ｐゴシック"/>
                <a:cs typeface="ＭＳ Ｐゴシック"/>
              </a:rPr>
              <a:t>Wer hat Wachstum durch dieses systematische Arbeiten erlangt?</a:t>
            </a:r>
          </a:p>
          <a:p>
            <a:pPr eaLnBrk="1" hangingPunct="1"/>
            <a:r>
              <a:rPr lang="de-DE" b="1" i="1" dirty="0" smtClean="0">
                <a:latin typeface="Arial" pitchFamily="34" charset="0"/>
                <a:ea typeface="ＭＳ Ｐゴシック"/>
                <a:cs typeface="ＭＳ Ｐゴシック"/>
              </a:rPr>
              <a:t>Empfehlungen – Steffi</a:t>
            </a:r>
            <a:r>
              <a:rPr lang="de-DE" b="1" i="1" baseline="0" dirty="0" smtClean="0">
                <a:latin typeface="Arial" pitchFamily="34" charset="0"/>
                <a:ea typeface="ＭＳ Ｐゴシック"/>
                <a:cs typeface="ＭＳ Ｐゴシック"/>
              </a:rPr>
              <a:t> …… leitet zu Follow </a:t>
            </a:r>
            <a:r>
              <a:rPr lang="de-DE" b="1" i="1" baseline="0" dirty="0" err="1" smtClean="0">
                <a:latin typeface="Arial" pitchFamily="34" charset="0"/>
                <a:ea typeface="ＭＳ Ｐゴシック"/>
                <a:cs typeface="ＭＳ Ｐゴシック"/>
              </a:rPr>
              <a:t>up</a:t>
            </a:r>
            <a:endParaRPr lang="de-DE" b="1" i="1" dirty="0" smtClean="0">
              <a:latin typeface="Arial" pitchFamily="34" charset="0"/>
              <a:ea typeface="ＭＳ Ｐゴシック"/>
              <a:cs typeface="ＭＳ Ｐゴシック"/>
            </a:endParaRPr>
          </a:p>
          <a:p>
            <a:pPr eaLnBrk="1" hangingPunct="1"/>
            <a:endParaRPr lang="de-DE" b="1" i="1" dirty="0" smtClean="0">
              <a:latin typeface="Arial" pitchFamily="34" charset="0"/>
              <a:ea typeface="ＭＳ Ｐゴシック"/>
              <a:cs typeface="ＭＳ Ｐゴシック"/>
            </a:endParaRPr>
          </a:p>
          <a:p>
            <a:pPr eaLnBrk="1" hangingPunct="1"/>
            <a:endParaRPr lang="de-DE" b="1" i="1" dirty="0" smtClean="0">
              <a:latin typeface="Arial" pitchFamily="34" charset="0"/>
              <a:ea typeface="ＭＳ Ｐゴシック"/>
              <a:cs typeface="ＭＳ Ｐゴシック"/>
            </a:endParaRPr>
          </a:p>
          <a:p>
            <a:pPr eaLnBrk="1" hangingPunct="1"/>
            <a:endParaRPr lang="de-DE" b="1" i="1"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34494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6"/>
          <p:cNvSpPr>
            <a:spLocks noChangeShapeType="1"/>
          </p:cNvSpPr>
          <p:nvPr/>
        </p:nvSpPr>
        <p:spPr bwMode="auto">
          <a:xfrm>
            <a:off x="1473200" y="4506913"/>
            <a:ext cx="7669213" cy="0"/>
          </a:xfrm>
          <a:prstGeom prst="line">
            <a:avLst/>
          </a:prstGeom>
          <a:noFill/>
          <a:ln w="19050">
            <a:solidFill>
              <a:schemeClr val="tx2"/>
            </a:solidFill>
            <a:round/>
            <a:headEnd/>
            <a:tailEnd/>
          </a:ln>
          <a:effectLst/>
        </p:spPr>
        <p:txBody>
          <a:bodyPr/>
          <a:lstStyle/>
          <a:p>
            <a:pPr>
              <a:defRPr/>
            </a:pPr>
            <a:endParaRPr lang="en-US" sz="1800">
              <a:latin typeface="Arial" charset="0"/>
              <a:ea typeface="+mn-ea"/>
              <a:cs typeface="+mn-cs"/>
            </a:endParaRPr>
          </a:p>
        </p:txBody>
      </p:sp>
      <p:sp>
        <p:nvSpPr>
          <p:cNvPr id="5" name="Rectangle 1"/>
          <p:cNvSpPr/>
          <p:nvPr userDrawn="1"/>
        </p:nvSpPr>
        <p:spPr>
          <a:xfrm>
            <a:off x="0" y="0"/>
            <a:ext cx="1271588" cy="1706563"/>
          </a:xfrm>
          <a:prstGeom prst="rect">
            <a:avLst/>
          </a:prstGeom>
          <a:solidFill>
            <a:srgbClr val="63AF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6" name="Picture 10" descr="DNG_HERBALIFE_APAC_2013_1_16-1640.jpg"/>
          <p:cNvPicPr>
            <a:picLocks noChangeAspect="1"/>
          </p:cNvPicPr>
          <p:nvPr userDrawn="1"/>
        </p:nvPicPr>
        <p:blipFill>
          <a:blip r:embed="rId2"/>
          <a:srcRect/>
          <a:stretch>
            <a:fillRect/>
          </a:stretch>
        </p:blipFill>
        <p:spPr bwMode="auto">
          <a:xfrm>
            <a:off x="3352800" y="0"/>
            <a:ext cx="2093913" cy="1698625"/>
          </a:xfrm>
          <a:prstGeom prst="rect">
            <a:avLst/>
          </a:prstGeom>
          <a:noFill/>
          <a:ln w="9525">
            <a:noFill/>
            <a:miter lim="800000"/>
            <a:headEnd/>
            <a:tailEnd/>
          </a:ln>
        </p:spPr>
      </p:pic>
      <p:pic>
        <p:nvPicPr>
          <p:cNvPr id="7" name="Picture 11" descr="Splash_Garnish_077_Vanilla_grayBg.psd"/>
          <p:cNvPicPr>
            <a:picLocks noChangeAspect="1"/>
          </p:cNvPicPr>
          <p:nvPr userDrawn="1"/>
        </p:nvPicPr>
        <p:blipFill>
          <a:blip r:embed="rId3"/>
          <a:srcRect/>
          <a:stretch>
            <a:fillRect/>
          </a:stretch>
        </p:blipFill>
        <p:spPr bwMode="auto">
          <a:xfrm>
            <a:off x="1316038" y="0"/>
            <a:ext cx="1997075" cy="1695450"/>
          </a:xfrm>
          <a:prstGeom prst="rect">
            <a:avLst/>
          </a:prstGeom>
          <a:noFill/>
          <a:ln w="9525">
            <a:noFill/>
            <a:miter lim="800000"/>
            <a:headEnd/>
            <a:tailEnd/>
          </a:ln>
        </p:spPr>
      </p:pic>
      <p:pic>
        <p:nvPicPr>
          <p:cNvPr id="8" name="Picture 12" descr="Mool-13.jpg"/>
          <p:cNvPicPr>
            <a:picLocks noChangeAspect="1"/>
          </p:cNvPicPr>
          <p:nvPr userDrawn="1"/>
        </p:nvPicPr>
        <p:blipFill>
          <a:blip r:embed="rId4"/>
          <a:srcRect/>
          <a:stretch>
            <a:fillRect/>
          </a:stretch>
        </p:blipFill>
        <p:spPr bwMode="auto">
          <a:xfrm>
            <a:off x="5484813" y="0"/>
            <a:ext cx="1941512" cy="1693863"/>
          </a:xfrm>
          <a:prstGeom prst="rect">
            <a:avLst/>
          </a:prstGeom>
          <a:noFill/>
          <a:ln w="9525">
            <a:noFill/>
            <a:miter lim="800000"/>
            <a:headEnd/>
            <a:tailEnd/>
          </a:ln>
        </p:spPr>
      </p:pic>
      <p:pic>
        <p:nvPicPr>
          <p:cNvPr id="9" name="Picture 13" descr="IMG_9834_v2_sm.jpg"/>
          <p:cNvPicPr>
            <a:picLocks noChangeAspect="1"/>
          </p:cNvPicPr>
          <p:nvPr userDrawn="1"/>
        </p:nvPicPr>
        <p:blipFill>
          <a:blip r:embed="rId5"/>
          <a:srcRect/>
          <a:stretch>
            <a:fillRect/>
          </a:stretch>
        </p:blipFill>
        <p:spPr bwMode="auto">
          <a:xfrm>
            <a:off x="7466013" y="0"/>
            <a:ext cx="1700212" cy="1703388"/>
          </a:xfrm>
          <a:prstGeom prst="rect">
            <a:avLst/>
          </a:prstGeom>
          <a:noFill/>
          <a:ln w="9525">
            <a:noFill/>
            <a:miter lim="800000"/>
            <a:headEnd/>
            <a:tailEnd/>
          </a:ln>
        </p:spPr>
      </p:pic>
      <p:pic>
        <p:nvPicPr>
          <p:cNvPr id="10" name="Picture 11" descr="NBL-GE_Crp09Hz_368 Outlined"/>
          <p:cNvPicPr>
            <a:picLocks noChangeAspect="1" noChangeArrowheads="1"/>
          </p:cNvPicPr>
          <p:nvPr userDrawn="1"/>
        </p:nvPicPr>
        <p:blipFill>
          <a:blip r:embed="rId6"/>
          <a:srcRect/>
          <a:stretch>
            <a:fillRect/>
          </a:stretch>
        </p:blipFill>
        <p:spPr bwMode="auto">
          <a:xfrm>
            <a:off x="1511300" y="5903913"/>
            <a:ext cx="2314575" cy="522287"/>
          </a:xfrm>
          <a:prstGeom prst="rect">
            <a:avLst/>
          </a:prstGeom>
          <a:noFill/>
          <a:ln w="9525">
            <a:noFill/>
            <a:miter lim="800000"/>
            <a:headEnd/>
            <a:tailEnd/>
          </a:ln>
        </p:spPr>
      </p:pic>
      <p:pic>
        <p:nvPicPr>
          <p:cNvPr id="11" name="Picture 2"/>
          <p:cNvPicPr>
            <a:picLocks noChangeAspect="1"/>
          </p:cNvPicPr>
          <p:nvPr userDrawn="1"/>
        </p:nvPicPr>
        <p:blipFill>
          <a:blip r:embed="rId7"/>
          <a:srcRect/>
          <a:stretch>
            <a:fillRect/>
          </a:stretch>
        </p:blipFill>
        <p:spPr bwMode="auto">
          <a:xfrm>
            <a:off x="5999163" y="3151188"/>
            <a:ext cx="2835275" cy="1143000"/>
          </a:xfrm>
          <a:prstGeom prst="rect">
            <a:avLst/>
          </a:prstGeom>
          <a:noFill/>
          <a:ln w="9525">
            <a:noFill/>
            <a:miter lim="800000"/>
            <a:headEnd/>
            <a:tailEnd/>
          </a:ln>
        </p:spPr>
      </p:pic>
      <p:sp>
        <p:nvSpPr>
          <p:cNvPr id="9240" name="Title Placeholder 1"/>
          <p:cNvSpPr>
            <a:spLocks noGrp="1"/>
          </p:cNvSpPr>
          <p:nvPr>
            <p:ph type="ctrTitle"/>
          </p:nvPr>
        </p:nvSpPr>
        <p:spPr>
          <a:xfrm>
            <a:off x="1382713" y="2205567"/>
            <a:ext cx="7185025" cy="2162175"/>
          </a:xfrm>
        </p:spPr>
        <p:txBody>
          <a:bodyPr/>
          <a:lstStyle>
            <a:lvl1pPr>
              <a:lnSpc>
                <a:spcPct val="90000"/>
              </a:lnSpc>
              <a:defRPr sz="4000"/>
            </a:lvl1pPr>
          </a:lstStyle>
          <a:p>
            <a:r>
              <a:rPr lang="en-US" altLang="ko-KR" dirty="0" smtClean="0"/>
              <a:t>Click to edit Master title style</a:t>
            </a:r>
            <a:endParaRPr lang="en-US" dirty="0"/>
          </a:p>
        </p:txBody>
      </p:sp>
      <p:sp>
        <p:nvSpPr>
          <p:cNvPr id="9241" name="Text Placeholder 2"/>
          <p:cNvSpPr>
            <a:spLocks noGrp="1"/>
          </p:cNvSpPr>
          <p:nvPr>
            <p:ph type="subTitle" idx="1"/>
          </p:nvPr>
        </p:nvSpPr>
        <p:spPr>
          <a:xfrm>
            <a:off x="1381125" y="4645025"/>
            <a:ext cx="7173913" cy="1281642"/>
          </a:xfrm>
          <a:ln>
            <a:noFill/>
          </a:ln>
        </p:spPr>
        <p:txBody>
          <a:bodyPr/>
          <a:lstStyle>
            <a:lvl1pPr marL="0" indent="0">
              <a:buFont typeface="Arial" charset="0"/>
              <a:buNone/>
              <a:defRPr>
                <a:solidFill>
                  <a:schemeClr val="tx1"/>
                </a:solidFill>
              </a:defRPr>
            </a:lvl1pPr>
          </a:lstStyle>
          <a:p>
            <a:r>
              <a:rPr lang="en-US" altLang="ko-KR"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0" y="1100138"/>
            <a:ext cx="9144000" cy="0"/>
          </a:xfrm>
          <a:prstGeom prst="line">
            <a:avLst/>
          </a:prstGeom>
          <a:noFill/>
          <a:ln w="19050">
            <a:solidFill>
              <a:schemeClr val="tx2"/>
            </a:solidFill>
            <a:round/>
            <a:headEnd/>
            <a:tailEnd/>
          </a:ln>
        </p:spPr>
        <p:txBody>
          <a:bodyPr wrap="none" anchor="ctr"/>
          <a:lstStyle/>
          <a:p>
            <a:pPr>
              <a:defRPr/>
            </a:pPr>
            <a:endParaRPr lang="en-US" sz="1800">
              <a:solidFill>
                <a:srgbClr val="000000"/>
              </a:solidFill>
              <a:latin typeface="Arial" charset="0"/>
              <a:ea typeface="+mn-ea"/>
              <a:cs typeface="+mn-cs"/>
            </a:endParaRPr>
          </a:p>
        </p:txBody>
      </p:sp>
      <p:sp>
        <p:nvSpPr>
          <p:cNvPr id="2" name="Title 1"/>
          <p:cNvSpPr>
            <a:spLocks noGrp="1"/>
          </p:cNvSpPr>
          <p:nvPr>
            <p:ph type="title"/>
          </p:nvPr>
        </p:nvSpPr>
        <p:spPr>
          <a:xfrm>
            <a:off x="749300" y="297699"/>
            <a:ext cx="7810500" cy="803541"/>
          </a:xfrm>
        </p:spPr>
        <p:txBody>
          <a:bodyPr/>
          <a:lstStyle/>
          <a:p>
            <a:r>
              <a:rPr lang="en-US" altLang="ko-KR" smtClean="0"/>
              <a:t>Click to edit Master title style</a:t>
            </a:r>
            <a:endParaRPr lang="en-US"/>
          </a:p>
        </p:txBody>
      </p:sp>
      <p:sp>
        <p:nvSpPr>
          <p:cNvPr id="4" name="Content Placeholder 3"/>
          <p:cNvSpPr>
            <a:spLocks noGrp="1"/>
          </p:cNvSpPr>
          <p:nvPr>
            <p:ph sz="half" idx="2"/>
          </p:nvPr>
        </p:nvSpPr>
        <p:spPr>
          <a:xfrm>
            <a:off x="4730750" y="1326902"/>
            <a:ext cx="3830638" cy="4684431"/>
          </a:xfrm>
        </p:spPr>
        <p:txBody>
          <a:bodyPr/>
          <a:lstStyle>
            <a:lvl1pPr>
              <a:defRPr sz="20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ltLang="ko-KR" dirty="0" smtClean="0"/>
              <a:t>Click to edit Master text styles</a:t>
            </a:r>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en-US" dirty="0"/>
          </a:p>
        </p:txBody>
      </p:sp>
      <p:sp>
        <p:nvSpPr>
          <p:cNvPr id="6" name="Picture Placeholder 2"/>
          <p:cNvSpPr>
            <a:spLocks noGrp="1"/>
          </p:cNvSpPr>
          <p:nvPr>
            <p:ph type="pic" idx="11"/>
          </p:nvPr>
        </p:nvSpPr>
        <p:spPr>
          <a:xfrm>
            <a:off x="749300" y="1326902"/>
            <a:ext cx="3831336" cy="4690872"/>
          </a:xfrm>
          <a:prstGeom prst="rect">
            <a:avLst/>
          </a:prstGeom>
        </p:spPr>
        <p:txBody>
          <a:bodyPr/>
          <a:lstStyle>
            <a:lvl1pPr marL="0" indent="0">
              <a:buNone/>
              <a:defRPr sz="2000">
                <a:solidFill>
                  <a:schemeClr val="tx1">
                    <a:lumMod val="75000"/>
                    <a:lumOff val="25000"/>
                  </a:schemeClr>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1638971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Line 7"/>
          <p:cNvSpPr>
            <a:spLocks noChangeShapeType="1"/>
          </p:cNvSpPr>
          <p:nvPr userDrawn="1"/>
        </p:nvSpPr>
        <p:spPr bwMode="auto">
          <a:xfrm>
            <a:off x="0" y="1100138"/>
            <a:ext cx="9144000" cy="0"/>
          </a:xfrm>
          <a:prstGeom prst="line">
            <a:avLst/>
          </a:prstGeom>
          <a:noFill/>
          <a:ln w="19050">
            <a:solidFill>
              <a:schemeClr val="tx2"/>
            </a:solidFill>
            <a:round/>
            <a:headEnd/>
            <a:tailEnd/>
          </a:ln>
        </p:spPr>
        <p:txBody>
          <a:bodyPr wrap="none" anchor="ctr"/>
          <a:lstStyle/>
          <a:p>
            <a:pPr>
              <a:defRPr/>
            </a:pPr>
            <a:endParaRPr lang="en-US" sz="1800">
              <a:solidFill>
                <a:srgbClr val="000000"/>
              </a:solidFill>
              <a:latin typeface="Arial" charset="0"/>
              <a:ea typeface="+mn-ea"/>
              <a:cs typeface="+mn-cs"/>
            </a:endParaRPr>
          </a:p>
        </p:txBody>
      </p:sp>
      <p:sp>
        <p:nvSpPr>
          <p:cNvPr id="2" name="Title 1"/>
          <p:cNvSpPr>
            <a:spLocks noGrp="1"/>
          </p:cNvSpPr>
          <p:nvPr>
            <p:ph type="title"/>
          </p:nvPr>
        </p:nvSpPr>
        <p:spPr/>
        <p:txBody>
          <a:bodyPr/>
          <a:lstStyle/>
          <a:p>
            <a:r>
              <a:rPr lang="en-US" altLang="ko-KR" smtClean="0"/>
              <a:t>Click to edit Master title style</a:t>
            </a:r>
            <a:endParaRPr lang="en-US"/>
          </a:p>
        </p:txBody>
      </p:sp>
    </p:spTree>
    <p:extLst>
      <p:ext uri="{BB962C8B-B14F-4D97-AF65-F5344CB8AC3E}">
        <p14:creationId xmlns:p14="http://schemas.microsoft.com/office/powerpoint/2010/main" val="207124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749301" y="905935"/>
            <a:ext cx="7818120" cy="4614331"/>
          </a:xfrm>
          <a:prstGeom prst="rect">
            <a:avLst/>
          </a:prstGeo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r>
              <a:rPr lang="en-US" altLang="ko-KR" noProof="0" dirty="0" smtClean="0"/>
              <a:t>Drag picture to placeholder or click icon to add</a:t>
            </a:r>
            <a:endParaRPr lang="en-US" noProof="0" dirty="0" smtClean="0"/>
          </a:p>
        </p:txBody>
      </p:sp>
    </p:spTree>
    <p:extLst>
      <p:ext uri="{BB962C8B-B14F-4D97-AF65-F5344CB8AC3E}">
        <p14:creationId xmlns:p14="http://schemas.microsoft.com/office/powerpoint/2010/main" val="22246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6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00138"/>
            <a:ext cx="9144000" cy="0"/>
          </a:xfrm>
          <a:prstGeom prst="line">
            <a:avLst/>
          </a:prstGeom>
          <a:noFill/>
          <a:ln w="19050">
            <a:solidFill>
              <a:schemeClr val="tx2"/>
            </a:solidFill>
            <a:round/>
            <a:headEnd/>
            <a:tailEnd/>
          </a:ln>
        </p:spPr>
        <p:txBody>
          <a:bodyPr wrap="none" anchor="ctr"/>
          <a:lstStyle/>
          <a:p>
            <a:pPr>
              <a:defRPr/>
            </a:pPr>
            <a:endParaRPr lang="en-US" sz="1800">
              <a:latin typeface="Arial" charset="0"/>
              <a:ea typeface="+mn-ea"/>
              <a:cs typeface="+mn-cs"/>
            </a:endParaRPr>
          </a:p>
        </p:txBody>
      </p:sp>
      <p:sp>
        <p:nvSpPr>
          <p:cNvPr id="2" name="Title 1"/>
          <p:cNvSpPr>
            <a:spLocks noGrp="1"/>
          </p:cNvSpPr>
          <p:nvPr>
            <p:ph type="title"/>
          </p:nvPr>
        </p:nvSpPr>
        <p:spPr>
          <a:xfrm>
            <a:off x="749300" y="297699"/>
            <a:ext cx="7810500" cy="803541"/>
          </a:xfrm>
        </p:spPr>
        <p:txBody>
          <a:bodyPr/>
          <a:lstStyle/>
          <a:p>
            <a:r>
              <a:rPr lang="en-US" altLang="ko-KR" dirty="0" smtClean="0"/>
              <a:t>Click to edit Master title style</a:t>
            </a:r>
            <a:endParaRPr lang="en-US" dirty="0"/>
          </a:p>
        </p:txBody>
      </p:sp>
      <p:sp>
        <p:nvSpPr>
          <p:cNvPr id="3" name="Content Placeholder 2"/>
          <p:cNvSpPr>
            <a:spLocks noGrp="1"/>
          </p:cNvSpPr>
          <p:nvPr>
            <p:ph idx="1"/>
          </p:nvPr>
        </p:nvSpPr>
        <p:spPr>
          <a:xfrm>
            <a:off x="749300" y="1326902"/>
            <a:ext cx="7812088" cy="4672584"/>
          </a:xfrm>
        </p:spPr>
        <p:txBody>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0" y="1100138"/>
            <a:ext cx="9144000" cy="0"/>
          </a:xfrm>
          <a:prstGeom prst="line">
            <a:avLst/>
          </a:prstGeom>
          <a:noFill/>
          <a:ln w="19050">
            <a:solidFill>
              <a:schemeClr val="tx2"/>
            </a:solidFill>
            <a:round/>
            <a:headEnd/>
            <a:tailEnd/>
          </a:ln>
        </p:spPr>
        <p:txBody>
          <a:bodyPr wrap="none" anchor="ctr"/>
          <a:lstStyle/>
          <a:p>
            <a:pPr>
              <a:defRPr/>
            </a:pPr>
            <a:endParaRPr lang="en-US" sz="1800">
              <a:latin typeface="Arial" charset="0"/>
              <a:ea typeface="+mn-ea"/>
              <a:cs typeface="+mn-cs"/>
            </a:endParaRPr>
          </a:p>
        </p:txBody>
      </p:sp>
      <p:sp>
        <p:nvSpPr>
          <p:cNvPr id="2" name="Title 1"/>
          <p:cNvSpPr>
            <a:spLocks noGrp="1"/>
          </p:cNvSpPr>
          <p:nvPr>
            <p:ph type="title"/>
          </p:nvPr>
        </p:nvSpPr>
        <p:spPr>
          <a:xfrm>
            <a:off x="749300" y="297699"/>
            <a:ext cx="7810500" cy="803541"/>
          </a:xfrm>
        </p:spPr>
        <p:txBody>
          <a:bodyPr/>
          <a:lstStyle/>
          <a:p>
            <a:r>
              <a:rPr lang="en-US" altLang="ko-KR" smtClean="0"/>
              <a:t>Click to edit Master title style</a:t>
            </a:r>
            <a:endParaRPr lang="en-US"/>
          </a:p>
        </p:txBody>
      </p:sp>
      <p:sp>
        <p:nvSpPr>
          <p:cNvPr id="4" name="Content Placeholder 3"/>
          <p:cNvSpPr>
            <a:spLocks noGrp="1"/>
          </p:cNvSpPr>
          <p:nvPr>
            <p:ph sz="half" idx="2"/>
          </p:nvPr>
        </p:nvSpPr>
        <p:spPr>
          <a:xfrm>
            <a:off x="4730750" y="1326902"/>
            <a:ext cx="3830638" cy="4684431"/>
          </a:xfrm>
        </p:spPr>
        <p:txBody>
          <a:bodyPr/>
          <a:lstStyle>
            <a:lvl1pPr>
              <a:defRPr sz="20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ltLang="ko-KR" dirty="0" smtClean="0"/>
              <a:t>Click to edit Master text styles</a:t>
            </a:r>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en-US" dirty="0"/>
          </a:p>
        </p:txBody>
      </p:sp>
      <p:sp>
        <p:nvSpPr>
          <p:cNvPr id="6" name="Picture Placeholder 2"/>
          <p:cNvSpPr>
            <a:spLocks noGrp="1"/>
          </p:cNvSpPr>
          <p:nvPr>
            <p:ph type="pic" idx="11"/>
          </p:nvPr>
        </p:nvSpPr>
        <p:spPr>
          <a:xfrm>
            <a:off x="749300" y="1326902"/>
            <a:ext cx="3831336" cy="4690872"/>
          </a:xfrm>
          <a:prstGeom prst="rect">
            <a:avLst/>
          </a:prstGeom>
        </p:spPr>
        <p:txBody>
          <a:bodyPr/>
          <a:lstStyle>
            <a:lvl1pPr marL="0" indent="0">
              <a:buNone/>
              <a:defRPr sz="2000">
                <a:solidFill>
                  <a:schemeClr val="tx1">
                    <a:lumMod val="75000"/>
                    <a:lumOff val="25000"/>
                  </a:schemeClr>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Line 7"/>
          <p:cNvSpPr>
            <a:spLocks noChangeShapeType="1"/>
          </p:cNvSpPr>
          <p:nvPr userDrawn="1"/>
        </p:nvSpPr>
        <p:spPr bwMode="auto">
          <a:xfrm>
            <a:off x="0" y="1100138"/>
            <a:ext cx="9144000" cy="0"/>
          </a:xfrm>
          <a:prstGeom prst="line">
            <a:avLst/>
          </a:prstGeom>
          <a:noFill/>
          <a:ln w="19050">
            <a:solidFill>
              <a:schemeClr val="tx2"/>
            </a:solidFill>
            <a:round/>
            <a:headEnd/>
            <a:tailEnd/>
          </a:ln>
        </p:spPr>
        <p:txBody>
          <a:bodyPr wrap="none" anchor="ctr"/>
          <a:lstStyle/>
          <a:p>
            <a:pPr>
              <a:defRPr/>
            </a:pPr>
            <a:endParaRPr lang="en-US" sz="1800">
              <a:latin typeface="Arial" charset="0"/>
              <a:ea typeface="+mn-ea"/>
              <a:cs typeface="+mn-cs"/>
            </a:endParaRPr>
          </a:p>
        </p:txBody>
      </p:sp>
      <p:sp>
        <p:nvSpPr>
          <p:cNvPr id="2" name="Title 1"/>
          <p:cNvSpPr>
            <a:spLocks noGrp="1"/>
          </p:cNvSpPr>
          <p:nvPr>
            <p:ph type="title"/>
          </p:nvPr>
        </p:nvSpPr>
        <p:spPr/>
        <p:txBody>
          <a:bodyPr/>
          <a:lstStyle/>
          <a:p>
            <a:r>
              <a:rPr lang="en-US" altLang="ko-KR"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749301" y="905935"/>
            <a:ext cx="7818120" cy="4614331"/>
          </a:xfrm>
          <a:prstGeom prst="rect">
            <a:avLst/>
          </a:prstGeo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pPr lvl="0"/>
            <a:r>
              <a:rPr lang="en-US" altLang="ko-KR" noProof="0" dirty="0" smtClean="0"/>
              <a:t>Drag picture to placeholder or click icon to add</a:t>
            </a:r>
            <a:endParaRPr lang="en-US" noProof="0"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49300" y="298450"/>
            <a:ext cx="7810500" cy="803275"/>
          </a:xfrm>
        </p:spPr>
        <p:txBody>
          <a:bodyPr/>
          <a:lstStyle/>
          <a:p>
            <a:r>
              <a:rPr lang="de-DE"/>
              <a:t>Titelmasterformat durch Klicken bearbeiten</a:t>
            </a:r>
          </a:p>
        </p:txBody>
      </p:sp>
      <p:sp>
        <p:nvSpPr>
          <p:cNvPr id="3" name="Inhaltsplatzhalter 2"/>
          <p:cNvSpPr>
            <a:spLocks noGrp="1"/>
          </p:cNvSpPr>
          <p:nvPr>
            <p:ph idx="1"/>
          </p:nvPr>
        </p:nvSpPr>
        <p:spPr>
          <a:xfrm>
            <a:off x="749300" y="1327150"/>
            <a:ext cx="7812088" cy="466725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6"/>
          <p:cNvSpPr>
            <a:spLocks noChangeShapeType="1"/>
          </p:cNvSpPr>
          <p:nvPr/>
        </p:nvSpPr>
        <p:spPr bwMode="auto">
          <a:xfrm>
            <a:off x="1473200" y="4506913"/>
            <a:ext cx="7669213" cy="0"/>
          </a:xfrm>
          <a:prstGeom prst="line">
            <a:avLst/>
          </a:prstGeom>
          <a:noFill/>
          <a:ln w="19050">
            <a:solidFill>
              <a:schemeClr val="tx2"/>
            </a:solidFill>
            <a:round/>
            <a:headEnd/>
            <a:tailEnd/>
          </a:ln>
          <a:effectLst/>
        </p:spPr>
        <p:txBody>
          <a:bodyPr/>
          <a:lstStyle/>
          <a:p>
            <a:pPr>
              <a:defRPr/>
            </a:pPr>
            <a:endParaRPr lang="en-US" sz="1800">
              <a:solidFill>
                <a:srgbClr val="000000"/>
              </a:solidFill>
              <a:latin typeface="Arial" charset="0"/>
              <a:ea typeface="+mn-ea"/>
              <a:cs typeface="+mn-cs"/>
            </a:endParaRPr>
          </a:p>
        </p:txBody>
      </p:sp>
      <p:sp>
        <p:nvSpPr>
          <p:cNvPr id="5" name="Rectangle 1"/>
          <p:cNvSpPr/>
          <p:nvPr userDrawn="1"/>
        </p:nvSpPr>
        <p:spPr>
          <a:xfrm>
            <a:off x="0" y="0"/>
            <a:ext cx="1277938" cy="1681163"/>
          </a:xfrm>
          <a:prstGeom prst="rect">
            <a:avLst/>
          </a:prstGeom>
          <a:solidFill>
            <a:srgbClr val="63AF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pic>
        <p:nvPicPr>
          <p:cNvPr id="6" name="Picture 10" descr="DNG_HERBALIFE_APAC_2013_1_16-1640.jpg"/>
          <p:cNvPicPr>
            <a:picLocks noChangeAspect="1"/>
          </p:cNvPicPr>
          <p:nvPr userDrawn="1"/>
        </p:nvPicPr>
        <p:blipFill>
          <a:blip r:embed="rId2"/>
          <a:srcRect/>
          <a:stretch>
            <a:fillRect/>
          </a:stretch>
        </p:blipFill>
        <p:spPr bwMode="auto">
          <a:xfrm>
            <a:off x="3352800" y="0"/>
            <a:ext cx="2093913" cy="1698625"/>
          </a:xfrm>
          <a:prstGeom prst="rect">
            <a:avLst/>
          </a:prstGeom>
          <a:noFill/>
          <a:ln w="9525">
            <a:noFill/>
            <a:miter lim="800000"/>
            <a:headEnd/>
            <a:tailEnd/>
          </a:ln>
        </p:spPr>
      </p:pic>
      <p:pic>
        <p:nvPicPr>
          <p:cNvPr id="7" name="Picture 11" descr="Splash_Garnish_077_Vanilla_grayBg.psd"/>
          <p:cNvPicPr>
            <a:picLocks noChangeAspect="1"/>
          </p:cNvPicPr>
          <p:nvPr userDrawn="1"/>
        </p:nvPicPr>
        <p:blipFill>
          <a:blip r:embed="rId3"/>
          <a:srcRect/>
          <a:stretch>
            <a:fillRect/>
          </a:stretch>
        </p:blipFill>
        <p:spPr bwMode="auto">
          <a:xfrm>
            <a:off x="1316038" y="0"/>
            <a:ext cx="1997075" cy="1695450"/>
          </a:xfrm>
          <a:prstGeom prst="rect">
            <a:avLst/>
          </a:prstGeom>
          <a:noFill/>
          <a:ln w="9525">
            <a:noFill/>
            <a:miter lim="800000"/>
            <a:headEnd/>
            <a:tailEnd/>
          </a:ln>
        </p:spPr>
      </p:pic>
      <p:pic>
        <p:nvPicPr>
          <p:cNvPr id="8" name="Picture 12" descr="Mool-13.jpg"/>
          <p:cNvPicPr>
            <a:picLocks noChangeAspect="1"/>
          </p:cNvPicPr>
          <p:nvPr userDrawn="1"/>
        </p:nvPicPr>
        <p:blipFill>
          <a:blip r:embed="rId4"/>
          <a:srcRect/>
          <a:stretch>
            <a:fillRect/>
          </a:stretch>
        </p:blipFill>
        <p:spPr bwMode="auto">
          <a:xfrm>
            <a:off x="5484813" y="0"/>
            <a:ext cx="1941512" cy="1693863"/>
          </a:xfrm>
          <a:prstGeom prst="rect">
            <a:avLst/>
          </a:prstGeom>
          <a:noFill/>
          <a:ln w="9525">
            <a:noFill/>
            <a:miter lim="800000"/>
            <a:headEnd/>
            <a:tailEnd/>
          </a:ln>
        </p:spPr>
      </p:pic>
      <p:pic>
        <p:nvPicPr>
          <p:cNvPr id="9" name="Picture 13" descr="IMG_9834_v2_sm.jpg"/>
          <p:cNvPicPr>
            <a:picLocks noChangeAspect="1"/>
          </p:cNvPicPr>
          <p:nvPr userDrawn="1"/>
        </p:nvPicPr>
        <p:blipFill>
          <a:blip r:embed="rId5"/>
          <a:srcRect/>
          <a:stretch>
            <a:fillRect/>
          </a:stretch>
        </p:blipFill>
        <p:spPr bwMode="auto">
          <a:xfrm>
            <a:off x="7466013" y="0"/>
            <a:ext cx="1700212" cy="1703388"/>
          </a:xfrm>
          <a:prstGeom prst="rect">
            <a:avLst/>
          </a:prstGeom>
          <a:noFill/>
          <a:ln w="9525">
            <a:noFill/>
            <a:miter lim="800000"/>
            <a:headEnd/>
            <a:tailEnd/>
          </a:ln>
        </p:spPr>
      </p:pic>
      <p:pic>
        <p:nvPicPr>
          <p:cNvPr id="10" name="Picture 11" descr="NBL-GE_Crp09Hz_368 Outlined"/>
          <p:cNvPicPr>
            <a:picLocks noChangeAspect="1" noChangeArrowheads="1"/>
          </p:cNvPicPr>
          <p:nvPr userDrawn="1"/>
        </p:nvPicPr>
        <p:blipFill>
          <a:blip r:embed="rId6"/>
          <a:srcRect/>
          <a:stretch>
            <a:fillRect/>
          </a:stretch>
        </p:blipFill>
        <p:spPr bwMode="auto">
          <a:xfrm>
            <a:off x="1511300" y="5903913"/>
            <a:ext cx="2314575" cy="522287"/>
          </a:xfrm>
          <a:prstGeom prst="rect">
            <a:avLst/>
          </a:prstGeom>
          <a:noFill/>
          <a:ln w="9525">
            <a:noFill/>
            <a:miter lim="800000"/>
            <a:headEnd/>
            <a:tailEnd/>
          </a:ln>
        </p:spPr>
      </p:pic>
      <p:sp>
        <p:nvSpPr>
          <p:cNvPr id="9240" name="Title Placeholder 1"/>
          <p:cNvSpPr>
            <a:spLocks noGrp="1"/>
          </p:cNvSpPr>
          <p:nvPr>
            <p:ph type="ctrTitle"/>
          </p:nvPr>
        </p:nvSpPr>
        <p:spPr>
          <a:xfrm>
            <a:off x="1382713" y="2205567"/>
            <a:ext cx="7185025" cy="2162175"/>
          </a:xfrm>
        </p:spPr>
        <p:txBody>
          <a:bodyPr/>
          <a:lstStyle>
            <a:lvl1pPr>
              <a:lnSpc>
                <a:spcPct val="90000"/>
              </a:lnSpc>
              <a:defRPr sz="4000"/>
            </a:lvl1pPr>
          </a:lstStyle>
          <a:p>
            <a:r>
              <a:rPr lang="en-US" altLang="ko-KR" dirty="0" smtClean="0"/>
              <a:t>Click to edit Master title style</a:t>
            </a:r>
            <a:endParaRPr lang="en-US" dirty="0"/>
          </a:p>
        </p:txBody>
      </p:sp>
      <p:sp>
        <p:nvSpPr>
          <p:cNvPr id="9241" name="Text Placeholder 2"/>
          <p:cNvSpPr>
            <a:spLocks noGrp="1"/>
          </p:cNvSpPr>
          <p:nvPr>
            <p:ph type="subTitle" idx="1"/>
          </p:nvPr>
        </p:nvSpPr>
        <p:spPr>
          <a:xfrm>
            <a:off x="1381125" y="4645025"/>
            <a:ext cx="7173913" cy="1281642"/>
          </a:xfrm>
          <a:ln>
            <a:noFill/>
          </a:ln>
        </p:spPr>
        <p:txBody>
          <a:bodyPr/>
          <a:lstStyle>
            <a:lvl1pPr marL="0" indent="0">
              <a:buFont typeface="Arial" charset="0"/>
              <a:buNone/>
              <a:defRPr>
                <a:solidFill>
                  <a:schemeClr val="tx1"/>
                </a:solidFill>
              </a:defRPr>
            </a:lvl1pPr>
          </a:lstStyle>
          <a:p>
            <a:r>
              <a:rPr lang="en-US" altLang="ko-KR" dirty="0" smtClean="0"/>
              <a:t>Click to edit Master subtitle style</a:t>
            </a:r>
            <a:endParaRPr lang="en-US" dirty="0"/>
          </a:p>
        </p:txBody>
      </p:sp>
      <p:pic>
        <p:nvPicPr>
          <p:cNvPr id="2" name="Picture 2" descr="C:\Users\dominiquek\Desktop\20 Jahre Logo.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54900" y="5187674"/>
            <a:ext cx="1618486" cy="1622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95753" y="3209925"/>
            <a:ext cx="2677633" cy="1152525"/>
          </a:xfrm>
          <a:prstGeom prst="rect">
            <a:avLst/>
          </a:prstGeom>
        </p:spPr>
      </p:pic>
    </p:spTree>
    <p:extLst>
      <p:ext uri="{BB962C8B-B14F-4D97-AF65-F5344CB8AC3E}">
        <p14:creationId xmlns:p14="http://schemas.microsoft.com/office/powerpoint/2010/main" val="8815104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00138"/>
            <a:ext cx="9144000" cy="0"/>
          </a:xfrm>
          <a:prstGeom prst="line">
            <a:avLst/>
          </a:prstGeom>
          <a:noFill/>
          <a:ln w="19050">
            <a:solidFill>
              <a:schemeClr val="tx2"/>
            </a:solidFill>
            <a:round/>
            <a:headEnd/>
            <a:tailEnd/>
          </a:ln>
        </p:spPr>
        <p:txBody>
          <a:bodyPr wrap="none" anchor="ctr"/>
          <a:lstStyle/>
          <a:p>
            <a:pPr>
              <a:defRPr/>
            </a:pPr>
            <a:endParaRPr lang="en-US" sz="1800">
              <a:solidFill>
                <a:srgbClr val="000000"/>
              </a:solidFill>
              <a:latin typeface="Arial" charset="0"/>
              <a:ea typeface="+mn-ea"/>
              <a:cs typeface="+mn-cs"/>
            </a:endParaRPr>
          </a:p>
        </p:txBody>
      </p:sp>
      <p:sp>
        <p:nvSpPr>
          <p:cNvPr id="2" name="Title 1"/>
          <p:cNvSpPr>
            <a:spLocks noGrp="1"/>
          </p:cNvSpPr>
          <p:nvPr>
            <p:ph type="title"/>
          </p:nvPr>
        </p:nvSpPr>
        <p:spPr>
          <a:xfrm>
            <a:off x="749300" y="297699"/>
            <a:ext cx="7810500" cy="803541"/>
          </a:xfrm>
        </p:spPr>
        <p:txBody>
          <a:bodyPr/>
          <a:lstStyle/>
          <a:p>
            <a:r>
              <a:rPr lang="en-US" altLang="ko-KR" dirty="0" smtClean="0"/>
              <a:t>Click to edit Master title style</a:t>
            </a:r>
            <a:endParaRPr lang="en-US" dirty="0"/>
          </a:p>
        </p:txBody>
      </p:sp>
      <p:sp>
        <p:nvSpPr>
          <p:cNvPr id="3" name="Content Placeholder 2"/>
          <p:cNvSpPr>
            <a:spLocks noGrp="1"/>
          </p:cNvSpPr>
          <p:nvPr>
            <p:ph idx="1"/>
          </p:nvPr>
        </p:nvSpPr>
        <p:spPr>
          <a:xfrm>
            <a:off x="749300" y="1326902"/>
            <a:ext cx="7812088" cy="4672584"/>
          </a:xfrm>
        </p:spPr>
        <p:txBody>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en-US" dirty="0"/>
          </a:p>
        </p:txBody>
      </p:sp>
    </p:spTree>
    <p:extLst>
      <p:ext uri="{BB962C8B-B14F-4D97-AF65-F5344CB8AC3E}">
        <p14:creationId xmlns:p14="http://schemas.microsoft.com/office/powerpoint/2010/main" val="121432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8229600" y="6400800"/>
            <a:ext cx="914400" cy="457200"/>
          </a:xfrm>
          <a:prstGeom prst="rect">
            <a:avLst/>
          </a:prstGeom>
          <a:solidFill>
            <a:srgbClr val="E1EB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195" name="Rectangle 3"/>
          <p:cNvSpPr>
            <a:spLocks noChangeArrowheads="1"/>
          </p:cNvSpPr>
          <p:nvPr/>
        </p:nvSpPr>
        <p:spPr bwMode="auto">
          <a:xfrm>
            <a:off x="8226425" y="6438900"/>
            <a:ext cx="917575" cy="419100"/>
          </a:xfrm>
          <a:prstGeom prst="rect">
            <a:avLst/>
          </a:prstGeom>
          <a:solidFill>
            <a:srgbClr val="E1EBA8"/>
          </a:solidFill>
          <a:ln w="9525">
            <a:noFill/>
            <a:miter lim="800000"/>
            <a:headEnd/>
            <a:tailEnd/>
          </a:ln>
        </p:spPr>
        <p:txBody>
          <a:bodyPr wrap="none" anchor="ctr"/>
          <a:lstStyle/>
          <a:p>
            <a:pPr algn="ctr">
              <a:defRPr/>
            </a:pPr>
            <a:fld id="{74401236-851C-412B-B81F-909EA54BEF47}" type="slidenum">
              <a:rPr lang="en-US" sz="1400">
                <a:latin typeface="Arial" charset="0"/>
                <a:ea typeface="ＭＳ Ｐゴシック" charset="0"/>
                <a:cs typeface="ＭＳ Ｐゴシック" charset="0"/>
              </a:rPr>
              <a:pPr algn="ctr">
                <a:defRPr/>
              </a:pPr>
              <a:t>‹Nr.›</a:t>
            </a:fld>
            <a:endParaRPr lang="en-US" sz="1400">
              <a:latin typeface="Arial" charset="0"/>
              <a:ea typeface="ＭＳ Ｐゴシック" charset="0"/>
              <a:cs typeface="ＭＳ Ｐゴシック" charset="0"/>
            </a:endParaRPr>
          </a:p>
        </p:txBody>
      </p:sp>
      <p:sp>
        <p:nvSpPr>
          <p:cNvPr id="1028" name="Title Placeholder 1"/>
          <p:cNvSpPr>
            <a:spLocks noGrp="1"/>
          </p:cNvSpPr>
          <p:nvPr>
            <p:ph type="title"/>
          </p:nvPr>
        </p:nvSpPr>
        <p:spPr bwMode="auto">
          <a:xfrm>
            <a:off x="749300" y="298450"/>
            <a:ext cx="7810500" cy="8032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ko-KR" smtClean="0"/>
              <a:t>Click to edit Master title style</a:t>
            </a:r>
            <a:endParaRPr lang="en-US" smtClean="0"/>
          </a:p>
        </p:txBody>
      </p:sp>
      <p:sp>
        <p:nvSpPr>
          <p:cNvPr id="1029" name="Text Placeholder 2"/>
          <p:cNvSpPr>
            <a:spLocks noGrp="1"/>
          </p:cNvSpPr>
          <p:nvPr>
            <p:ph type="body" idx="1"/>
          </p:nvPr>
        </p:nvSpPr>
        <p:spPr bwMode="auto">
          <a:xfrm>
            <a:off x="749300" y="1327150"/>
            <a:ext cx="7812088" cy="466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smtClean="0"/>
          </a:p>
        </p:txBody>
      </p:sp>
      <p:sp>
        <p:nvSpPr>
          <p:cNvPr id="9" name="Rectangle 8"/>
          <p:cNvSpPr/>
          <p:nvPr userDrawn="1"/>
        </p:nvSpPr>
        <p:spPr>
          <a:xfrm>
            <a:off x="0" y="6400800"/>
            <a:ext cx="8178800" cy="457200"/>
          </a:xfrm>
          <a:prstGeom prst="rect">
            <a:avLst/>
          </a:prstGeom>
          <a:solidFill>
            <a:srgbClr val="63AF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31" name="Picture 9" descr="CrpLogo09Hz_R_Wht.eps"/>
          <p:cNvPicPr>
            <a:picLocks noChangeAspect="1"/>
          </p:cNvPicPr>
          <p:nvPr userDrawn="1"/>
        </p:nvPicPr>
        <p:blipFill>
          <a:blip r:embed="rId9"/>
          <a:srcRect l="12434" t="31409" r="10307" b="33026"/>
          <a:stretch>
            <a:fillRect/>
          </a:stretch>
        </p:blipFill>
        <p:spPr bwMode="auto">
          <a:xfrm>
            <a:off x="127000" y="6477000"/>
            <a:ext cx="1651000" cy="3000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67" r:id="rId5"/>
    <p:sldLayoutId id="2147483668" r:id="rId6"/>
    <p:sldLayoutId id="2147483669" r:id="rId7"/>
  </p:sldLayoutIdLst>
  <p:timing>
    <p:tnLst>
      <p:par>
        <p:cTn id="1" dur="indefinite" restart="never" nodeType="tmRoot"/>
      </p:par>
    </p:tnLst>
  </p:timing>
  <p:txStyles>
    <p:titleStyle>
      <a:lvl1pPr algn="l" defTabSz="457200" rtl="0" eaLnBrk="0" fontAlgn="base" hangingPunct="0">
        <a:spcBef>
          <a:spcPct val="0"/>
        </a:spcBef>
        <a:spcAft>
          <a:spcPct val="0"/>
        </a:spcAft>
        <a:defRPr sz="2800">
          <a:solidFill>
            <a:schemeClr val="tx2"/>
          </a:solidFill>
          <a:latin typeface="+mj-lt"/>
          <a:ea typeface="ＭＳ Ｐゴシック" charset="0"/>
          <a:cs typeface="ＭＳ Ｐゴシック" charset="0"/>
        </a:defRPr>
      </a:lvl1pPr>
      <a:lvl2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2"/>
          </a:solidFill>
          <a:latin typeface="Arial" charset="0"/>
        </a:defRPr>
      </a:lvl6pPr>
      <a:lvl7pPr marL="914400" algn="l" defTabSz="457200" rtl="0" eaLnBrk="1" fontAlgn="base" hangingPunct="1">
        <a:spcBef>
          <a:spcPct val="0"/>
        </a:spcBef>
        <a:spcAft>
          <a:spcPct val="0"/>
        </a:spcAft>
        <a:defRPr sz="3200">
          <a:solidFill>
            <a:schemeClr val="tx2"/>
          </a:solidFill>
          <a:latin typeface="Arial" charset="0"/>
        </a:defRPr>
      </a:lvl7pPr>
      <a:lvl8pPr marL="1371600" algn="l" defTabSz="457200" rtl="0" eaLnBrk="1" fontAlgn="base" hangingPunct="1">
        <a:spcBef>
          <a:spcPct val="0"/>
        </a:spcBef>
        <a:spcAft>
          <a:spcPct val="0"/>
        </a:spcAft>
        <a:defRPr sz="3200">
          <a:solidFill>
            <a:schemeClr val="tx2"/>
          </a:solidFill>
          <a:latin typeface="Arial" charset="0"/>
        </a:defRPr>
      </a:lvl8pPr>
      <a:lvl9pPr marL="1828800" algn="l" defTabSz="457200" rtl="0" eaLnBrk="1" fontAlgn="base" hangingPunct="1">
        <a:spcBef>
          <a:spcPct val="0"/>
        </a:spcBef>
        <a:spcAft>
          <a:spcPct val="0"/>
        </a:spcAft>
        <a:defRPr sz="3200">
          <a:solidFill>
            <a:schemeClr val="tx2"/>
          </a:solidFill>
          <a:latin typeface="Arial" charset="0"/>
        </a:defRPr>
      </a:lvl9pPr>
    </p:titleStyle>
    <p:bodyStyle>
      <a:lvl1pPr marL="287338" indent="-287338" algn="l" defTabSz="457200" rtl="0" eaLnBrk="0" fontAlgn="base" hangingPunct="0">
        <a:spcBef>
          <a:spcPct val="50000"/>
        </a:spcBef>
        <a:spcAft>
          <a:spcPct val="0"/>
        </a:spcAft>
        <a:buClr>
          <a:schemeClr val="tx2"/>
        </a:buClr>
        <a:buFont typeface="Arial" pitchFamily="34" charset="0"/>
        <a:buChar char="•"/>
        <a:defRPr sz="20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pitchFamily="34" charset="0"/>
        <a:buChar char="–"/>
        <a:defRPr sz="2800">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Clr>
          <a:schemeClr val="tx2"/>
        </a:buClr>
        <a:buFont typeface="Arial" pitchFamily="34" charset="0"/>
        <a:buChar char="–"/>
        <a:defRPr sz="1600">
          <a:solidFill>
            <a:schemeClr val="accent2"/>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ＭＳ Ｐゴシック" charset="-128"/>
          <a:cs typeface="ＭＳ Ｐゴシック"/>
        </a:defRPr>
      </a:lvl5pPr>
      <a:lvl6pPr marL="25146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6pPr>
      <a:lvl7pPr marL="29718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7pPr>
      <a:lvl8pPr marL="34290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8pPr>
      <a:lvl9pPr marL="38862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8229600" y="6400800"/>
            <a:ext cx="914400" cy="457200"/>
          </a:xfrm>
          <a:prstGeom prst="rect">
            <a:avLst/>
          </a:prstGeom>
          <a:solidFill>
            <a:srgbClr val="E1EB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8195" name="Rectangle 3"/>
          <p:cNvSpPr>
            <a:spLocks noChangeArrowheads="1"/>
          </p:cNvSpPr>
          <p:nvPr/>
        </p:nvSpPr>
        <p:spPr bwMode="auto">
          <a:xfrm>
            <a:off x="8226425" y="6438900"/>
            <a:ext cx="917575" cy="419100"/>
          </a:xfrm>
          <a:prstGeom prst="rect">
            <a:avLst/>
          </a:prstGeom>
          <a:solidFill>
            <a:srgbClr val="E1EBA8"/>
          </a:solidFill>
          <a:ln w="9525">
            <a:noFill/>
            <a:miter lim="800000"/>
            <a:headEnd/>
            <a:tailEnd/>
          </a:ln>
        </p:spPr>
        <p:txBody>
          <a:bodyPr wrap="none" anchor="ctr"/>
          <a:lstStyle/>
          <a:p>
            <a:pPr algn="ctr">
              <a:defRPr/>
            </a:pPr>
            <a:fld id="{1E4A9BCA-3318-4AAA-9560-41BB553168C9}" type="slidenum">
              <a:rPr lang="en-US" sz="1400">
                <a:solidFill>
                  <a:srgbClr val="000000"/>
                </a:solidFill>
                <a:latin typeface="Arial" charset="0"/>
                <a:ea typeface="ＭＳ Ｐゴシック" charset="0"/>
                <a:cs typeface="ＭＳ Ｐゴシック" charset="0"/>
              </a:rPr>
              <a:pPr algn="ctr">
                <a:defRPr/>
              </a:pPr>
              <a:t>‹Nr.›</a:t>
            </a:fld>
            <a:endParaRPr lang="en-US" sz="1400">
              <a:solidFill>
                <a:srgbClr val="000000"/>
              </a:solidFill>
              <a:latin typeface="Arial" charset="0"/>
              <a:ea typeface="ＭＳ Ｐゴシック" charset="0"/>
              <a:cs typeface="ＭＳ Ｐゴシック" charset="0"/>
            </a:endParaRPr>
          </a:p>
        </p:txBody>
      </p:sp>
      <p:sp>
        <p:nvSpPr>
          <p:cNvPr id="1028" name="Title Placeholder 1"/>
          <p:cNvSpPr>
            <a:spLocks noGrp="1"/>
          </p:cNvSpPr>
          <p:nvPr>
            <p:ph type="title"/>
          </p:nvPr>
        </p:nvSpPr>
        <p:spPr bwMode="auto">
          <a:xfrm>
            <a:off x="749300" y="298450"/>
            <a:ext cx="7810500" cy="8032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ko-KR" smtClean="0"/>
              <a:t>Click to edit Master title style</a:t>
            </a:r>
            <a:endParaRPr lang="en-US" smtClean="0"/>
          </a:p>
        </p:txBody>
      </p:sp>
      <p:sp>
        <p:nvSpPr>
          <p:cNvPr id="1029" name="Text Placeholder 2"/>
          <p:cNvSpPr>
            <a:spLocks noGrp="1"/>
          </p:cNvSpPr>
          <p:nvPr>
            <p:ph type="body" idx="1"/>
          </p:nvPr>
        </p:nvSpPr>
        <p:spPr bwMode="auto">
          <a:xfrm>
            <a:off x="749300" y="1327150"/>
            <a:ext cx="7812088" cy="466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smtClean="0"/>
          </a:p>
        </p:txBody>
      </p:sp>
      <p:sp>
        <p:nvSpPr>
          <p:cNvPr id="9" name="Rectangle 8"/>
          <p:cNvSpPr/>
          <p:nvPr userDrawn="1"/>
        </p:nvSpPr>
        <p:spPr>
          <a:xfrm>
            <a:off x="0" y="6400800"/>
            <a:ext cx="8178800" cy="457200"/>
          </a:xfrm>
          <a:prstGeom prst="rect">
            <a:avLst/>
          </a:prstGeom>
          <a:solidFill>
            <a:srgbClr val="63AF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pic>
        <p:nvPicPr>
          <p:cNvPr id="1031" name="Picture 9" descr="CrpLogo09Hz_R_Wht.eps"/>
          <p:cNvPicPr>
            <a:picLocks noChangeAspect="1"/>
          </p:cNvPicPr>
          <p:nvPr userDrawn="1"/>
        </p:nvPicPr>
        <p:blipFill>
          <a:blip r:embed="rId8"/>
          <a:srcRect l="12434" t="31409" r="10307" b="33026"/>
          <a:stretch>
            <a:fillRect/>
          </a:stretch>
        </p:blipFill>
        <p:spPr bwMode="auto">
          <a:xfrm>
            <a:off x="127000" y="6477000"/>
            <a:ext cx="1651000" cy="300038"/>
          </a:xfrm>
          <a:prstGeom prst="rect">
            <a:avLst/>
          </a:prstGeom>
          <a:noFill/>
          <a:ln w="9525">
            <a:noFill/>
            <a:miter lim="800000"/>
            <a:headEnd/>
            <a:tailEnd/>
          </a:ln>
        </p:spPr>
      </p:pic>
    </p:spTree>
    <p:extLst>
      <p:ext uri="{BB962C8B-B14F-4D97-AF65-F5344CB8AC3E}">
        <p14:creationId xmlns:p14="http://schemas.microsoft.com/office/powerpoint/2010/main" val="18868656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iming>
    <p:tnLst>
      <p:par>
        <p:cTn id="1" dur="indefinite" restart="never" nodeType="tmRoot"/>
      </p:par>
    </p:tnLst>
  </p:timing>
  <p:txStyles>
    <p:titleStyle>
      <a:lvl1pPr algn="l" defTabSz="457200" rtl="0" eaLnBrk="0" fontAlgn="base" hangingPunct="0">
        <a:spcBef>
          <a:spcPct val="0"/>
        </a:spcBef>
        <a:spcAft>
          <a:spcPct val="0"/>
        </a:spcAft>
        <a:defRPr sz="2800">
          <a:solidFill>
            <a:schemeClr val="tx2"/>
          </a:solidFill>
          <a:latin typeface="+mj-lt"/>
          <a:ea typeface="ＭＳ Ｐゴシック" charset="0"/>
          <a:cs typeface="ＭＳ Ｐゴシック" charset="0"/>
        </a:defRPr>
      </a:lvl1pPr>
      <a:lvl2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2800">
          <a:solidFill>
            <a:schemeClr val="tx2"/>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2"/>
          </a:solidFill>
          <a:latin typeface="Arial" charset="0"/>
        </a:defRPr>
      </a:lvl6pPr>
      <a:lvl7pPr marL="914400" algn="l" defTabSz="457200" rtl="0" eaLnBrk="1" fontAlgn="base" hangingPunct="1">
        <a:spcBef>
          <a:spcPct val="0"/>
        </a:spcBef>
        <a:spcAft>
          <a:spcPct val="0"/>
        </a:spcAft>
        <a:defRPr sz="3200">
          <a:solidFill>
            <a:schemeClr val="tx2"/>
          </a:solidFill>
          <a:latin typeface="Arial" charset="0"/>
        </a:defRPr>
      </a:lvl7pPr>
      <a:lvl8pPr marL="1371600" algn="l" defTabSz="457200" rtl="0" eaLnBrk="1" fontAlgn="base" hangingPunct="1">
        <a:spcBef>
          <a:spcPct val="0"/>
        </a:spcBef>
        <a:spcAft>
          <a:spcPct val="0"/>
        </a:spcAft>
        <a:defRPr sz="3200">
          <a:solidFill>
            <a:schemeClr val="tx2"/>
          </a:solidFill>
          <a:latin typeface="Arial" charset="0"/>
        </a:defRPr>
      </a:lvl8pPr>
      <a:lvl9pPr marL="1828800" algn="l" defTabSz="457200" rtl="0" eaLnBrk="1" fontAlgn="base" hangingPunct="1">
        <a:spcBef>
          <a:spcPct val="0"/>
        </a:spcBef>
        <a:spcAft>
          <a:spcPct val="0"/>
        </a:spcAft>
        <a:defRPr sz="3200">
          <a:solidFill>
            <a:schemeClr val="tx2"/>
          </a:solidFill>
          <a:latin typeface="Arial" charset="0"/>
        </a:defRPr>
      </a:lvl9pPr>
    </p:titleStyle>
    <p:bodyStyle>
      <a:lvl1pPr marL="287338" indent="-287338" algn="l" defTabSz="457200" rtl="0" eaLnBrk="0" fontAlgn="base" hangingPunct="0">
        <a:spcBef>
          <a:spcPct val="50000"/>
        </a:spcBef>
        <a:spcAft>
          <a:spcPct val="0"/>
        </a:spcAft>
        <a:buClr>
          <a:schemeClr val="tx2"/>
        </a:buClr>
        <a:buFont typeface="Arial" charset="0"/>
        <a:buChar char="•"/>
        <a:defRPr sz="20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Clr>
          <a:schemeClr val="tx2"/>
        </a:buClr>
        <a:buFont typeface="Arial" charset="0"/>
        <a:buChar char="•"/>
        <a:defRPr sz="16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Clr>
          <a:schemeClr val="tx2"/>
        </a:buClr>
        <a:buFont typeface="Arial" charset="0"/>
        <a:buChar char="–"/>
        <a:defRPr sz="1600">
          <a:solidFill>
            <a:schemeClr val="accent2"/>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Clr>
          <a:schemeClr val="tx2"/>
        </a:buClr>
        <a:buFont typeface="Arial" charset="0"/>
        <a:buChar char="»"/>
        <a:defRPr sz="1600">
          <a:solidFill>
            <a:schemeClr val="tx1"/>
          </a:solidFill>
          <a:latin typeface="+mn-lt"/>
          <a:ea typeface="ＭＳ Ｐゴシック" charset="-128"/>
          <a:cs typeface="ＭＳ Ｐゴシック"/>
        </a:defRPr>
      </a:lvl5pPr>
      <a:lvl6pPr marL="25146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6pPr>
      <a:lvl7pPr marL="29718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7pPr>
      <a:lvl8pPr marL="34290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8pPr>
      <a:lvl9pPr marL="3886200" indent="-228600" algn="l" defTabSz="457200" rtl="0" eaLnBrk="1" fontAlgn="base" hangingPunct="1">
        <a:spcBef>
          <a:spcPct val="20000"/>
        </a:spcBef>
        <a:spcAft>
          <a:spcPct val="0"/>
        </a:spcAft>
        <a:buClr>
          <a:schemeClr val="tx2"/>
        </a:buClr>
        <a:buFont typeface="Arial" charset="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ctrTitle"/>
          </p:nvPr>
        </p:nvSpPr>
        <p:spPr>
          <a:xfrm>
            <a:off x="1382713" y="2205038"/>
            <a:ext cx="7185025" cy="2162175"/>
          </a:xfrm>
        </p:spPr>
        <p:txBody>
          <a:bodyPr/>
          <a:lstStyle/>
          <a:p>
            <a:pPr eaLnBrk="1" hangingPunct="1"/>
            <a:r>
              <a:rPr lang="en-US" dirty="0" smtClean="0">
                <a:ea typeface="ＭＳ Ｐゴシック"/>
                <a:cs typeface="ＭＳ Ｐゴシック"/>
              </a:rPr>
              <a:t>Workflow</a:t>
            </a:r>
          </a:p>
        </p:txBody>
      </p:sp>
      <p:sp>
        <p:nvSpPr>
          <p:cNvPr id="8194" name="Subtitle 2"/>
          <p:cNvSpPr>
            <a:spLocks noGrp="1"/>
          </p:cNvSpPr>
          <p:nvPr>
            <p:ph type="subTitle" idx="1"/>
          </p:nvPr>
        </p:nvSpPr>
        <p:spPr>
          <a:xfrm>
            <a:off x="1381125" y="4645025"/>
            <a:ext cx="7173913" cy="1281113"/>
          </a:xfrm>
        </p:spPr>
        <p:txBody>
          <a:bodyPr/>
          <a:lstStyle/>
          <a:p>
            <a:pPr eaLnBrk="1" hangingPunct="1">
              <a:lnSpc>
                <a:spcPct val="80000"/>
              </a:lnSpc>
              <a:spcBef>
                <a:spcPct val="0"/>
              </a:spcBef>
              <a:spcAft>
                <a:spcPts val="600"/>
              </a:spcAft>
              <a:buClr>
                <a:srgbClr val="6699FE"/>
              </a:buClr>
            </a:pPr>
            <a:r>
              <a:rPr lang="en-US" dirty="0" smtClean="0">
                <a:solidFill>
                  <a:srgbClr val="0D0D0D"/>
                </a:solidFill>
                <a:ea typeface="ＭＳ Ｐゴシック"/>
                <a:cs typeface="ＭＳ Ｐゴシック"/>
              </a:rPr>
              <a:t>Phil Falkensammer M.A.</a:t>
            </a:r>
          </a:p>
          <a:p>
            <a:pPr eaLnBrk="1" hangingPunct="1">
              <a:lnSpc>
                <a:spcPct val="80000"/>
              </a:lnSpc>
              <a:spcBef>
                <a:spcPct val="0"/>
              </a:spcBef>
              <a:spcAft>
                <a:spcPts val="600"/>
              </a:spcAft>
              <a:buClr>
                <a:srgbClr val="6699FE"/>
              </a:buClr>
            </a:pPr>
            <a:r>
              <a:rPr lang="en-US" dirty="0" smtClean="0">
                <a:solidFill>
                  <a:srgbClr val="0D0D0D"/>
                </a:solidFill>
                <a:ea typeface="ＭＳ Ｐゴシック"/>
                <a:cs typeface="ＭＳ Ｐゴシック"/>
              </a:rPr>
              <a:t>GET 2500</a:t>
            </a:r>
          </a:p>
        </p:txBody>
      </p:sp>
    </p:spTree>
    <p:extLst>
      <p:ext uri="{BB962C8B-B14F-4D97-AF65-F5344CB8AC3E}">
        <p14:creationId xmlns:p14="http://schemas.microsoft.com/office/powerpoint/2010/main" val="224210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20483" name="Tekstvak 10"/>
          <p:cNvSpPr txBox="1">
            <a:spLocks noChangeArrowheads="1"/>
          </p:cNvSpPr>
          <p:nvPr/>
        </p:nvSpPr>
        <p:spPr bwMode="auto">
          <a:xfrm>
            <a:off x="427038" y="1746250"/>
            <a:ext cx="8715375" cy="1201738"/>
          </a:xfrm>
          <a:prstGeom prst="rect">
            <a:avLst/>
          </a:prstGeom>
          <a:noFill/>
          <a:ln w="9525">
            <a:noFill/>
            <a:miter lim="800000"/>
            <a:headEnd/>
            <a:tailEnd/>
          </a:ln>
        </p:spPr>
        <p:txBody>
          <a:bodyPr>
            <a:spAutoFit/>
          </a:bodyPr>
          <a:lstStyle/>
          <a:p>
            <a:endParaRPr lang="nl-NL" altLang="en-US" sz="2400"/>
          </a:p>
          <a:p>
            <a:pPr>
              <a:buFontTx/>
              <a:buChar char="-"/>
            </a:pPr>
            <a:endParaRPr lang="nl-NL" altLang="en-US" sz="2400"/>
          </a:p>
          <a:p>
            <a:pPr>
              <a:buFontTx/>
              <a:buChar char="-"/>
            </a:pPr>
            <a:endParaRPr lang="nl-NL" altLang="en-US" sz="2400"/>
          </a:p>
        </p:txBody>
      </p:sp>
      <p:sp>
        <p:nvSpPr>
          <p:cNvPr id="20484" name="Rectangle 2"/>
          <p:cNvSpPr>
            <a:spLocks/>
          </p:cNvSpPr>
          <p:nvPr/>
        </p:nvSpPr>
        <p:spPr bwMode="auto">
          <a:xfrm>
            <a:off x="749300" y="298450"/>
            <a:ext cx="7810500" cy="803275"/>
          </a:xfrm>
          <a:prstGeom prst="rect">
            <a:avLst/>
          </a:prstGeom>
          <a:noFill/>
          <a:ln w="9525">
            <a:noFill/>
            <a:miter lim="800000"/>
            <a:headEnd/>
            <a:tailEnd/>
          </a:ln>
        </p:spPr>
        <p:txBody>
          <a:bodyPr anchor="b"/>
          <a:lstStyle/>
          <a:p>
            <a:pPr defTabSz="457200"/>
            <a:r>
              <a:rPr lang="de-AT" sz="2800" dirty="0" err="1">
                <a:solidFill>
                  <a:schemeClr val="tx2"/>
                </a:solidFill>
              </a:rPr>
              <a:t>Wellnessberatung</a:t>
            </a:r>
            <a:r>
              <a:rPr lang="de-AT" sz="2800" dirty="0">
                <a:solidFill>
                  <a:schemeClr val="tx2"/>
                </a:solidFill>
              </a:rPr>
              <a:t> </a:t>
            </a:r>
            <a:r>
              <a:rPr lang="de-AT" sz="1600" dirty="0">
                <a:solidFill>
                  <a:schemeClr val="tx2"/>
                </a:solidFill>
              </a:rPr>
              <a:t>- Vertrauen aufbauen</a:t>
            </a:r>
            <a:r>
              <a:rPr lang="en-GB" sz="1800" dirty="0">
                <a:solidFill>
                  <a:schemeClr val="tx2"/>
                </a:solidFill>
              </a:rPr>
              <a:t>	/ </a:t>
            </a:r>
            <a:r>
              <a:rPr lang="de-DE" sz="1800" dirty="0">
                <a:solidFill>
                  <a:schemeClr val="tx2"/>
                </a:solidFill>
              </a:rPr>
              <a:t>Schritt </a:t>
            </a:r>
            <a:r>
              <a:rPr lang="de-DE" sz="1800" dirty="0" smtClean="0">
                <a:solidFill>
                  <a:schemeClr val="tx2"/>
                </a:solidFill>
              </a:rPr>
              <a:t>2 – 4 </a:t>
            </a:r>
            <a:endParaRPr lang="en-US" sz="1800" dirty="0">
              <a:solidFill>
                <a:schemeClr val="tx2"/>
              </a:solidFill>
            </a:endParaRPr>
          </a:p>
        </p:txBody>
      </p:sp>
      <p:pic>
        <p:nvPicPr>
          <p:cNvPr id="20485" name="Grafik 8" descr="kundentreueprogramm.jpg"/>
          <p:cNvPicPr>
            <a:picLocks noChangeAspect="1"/>
          </p:cNvPicPr>
          <p:nvPr/>
        </p:nvPicPr>
        <p:blipFill>
          <a:blip r:embed="rId3"/>
          <a:srcRect/>
          <a:stretch>
            <a:fillRect/>
          </a:stretch>
        </p:blipFill>
        <p:spPr bwMode="auto">
          <a:xfrm>
            <a:off x="1330325" y="1149350"/>
            <a:ext cx="6705600" cy="494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Mehrstufiges Treueprogramm – 1. Stufe</a:t>
            </a:r>
            <a:endParaRPr lang="de-DE" dirty="0"/>
          </a:p>
        </p:txBody>
      </p:sp>
      <p:sp>
        <p:nvSpPr>
          <p:cNvPr id="3" name="Inhaltsplatzhalter 2"/>
          <p:cNvSpPr>
            <a:spLocks noGrp="1"/>
          </p:cNvSpPr>
          <p:nvPr>
            <p:ph idx="1"/>
          </p:nvPr>
        </p:nvSpPr>
        <p:spPr>
          <a:xfrm>
            <a:off x="747712" y="2062398"/>
            <a:ext cx="7812088" cy="4672584"/>
          </a:xfrm>
        </p:spPr>
        <p:txBody>
          <a:bodyPr/>
          <a:lstStyle/>
          <a:p>
            <a:pPr marL="0" indent="0">
              <a:buNone/>
            </a:pPr>
            <a:r>
              <a:rPr lang="de-DE" dirty="0" smtClean="0"/>
              <a:t>Als </a:t>
            </a:r>
            <a:r>
              <a:rPr lang="de-DE" dirty="0"/>
              <a:t>HERBALIFE Kunde, bekommst du für jedes gekaufte Produkt oder Programm entsprechende Punkte. </a:t>
            </a:r>
            <a:endParaRPr lang="de-DE" dirty="0" smtClean="0"/>
          </a:p>
          <a:p>
            <a:pPr marL="0" indent="0">
              <a:buNone/>
            </a:pPr>
            <a:r>
              <a:rPr lang="de-DE" dirty="0" smtClean="0"/>
              <a:t>Sobald </a:t>
            </a:r>
            <a:r>
              <a:rPr lang="de-DE" dirty="0"/>
              <a:t>du 30 Treuepunkte kumuliert hast, kannst du diese gegen kostenlose Produkte eintauschen und somit weitere Produkte kennenlernen, die dein Programm zusätzlich optimieren werden. </a:t>
            </a:r>
            <a:endParaRPr lang="de-DE" dirty="0" smtClean="0"/>
          </a:p>
          <a:p>
            <a:pPr marL="0" indent="0">
              <a:buNone/>
            </a:pPr>
            <a:r>
              <a:rPr lang="de-DE" dirty="0" smtClean="0"/>
              <a:t>Je </a:t>
            </a:r>
            <a:r>
              <a:rPr lang="de-DE" dirty="0"/>
              <a:t>mehr Produkte du also mit deiner Familie isst, desto günstiger werden diese für dich. </a:t>
            </a:r>
          </a:p>
          <a:p>
            <a:pPr marL="457200" indent="-457200">
              <a:buAutoNum type="arabicPeriod"/>
            </a:pPr>
            <a:endParaRPr lang="de-DE" dirty="0" smtClean="0"/>
          </a:p>
          <a:p>
            <a:pPr marL="457200" indent="-457200">
              <a:buAutoNum type="arabicPeriod"/>
            </a:pPr>
            <a:endParaRPr lang="de-DE" dirty="0"/>
          </a:p>
        </p:txBody>
      </p:sp>
    </p:spTree>
    <p:extLst>
      <p:ext uri="{BB962C8B-B14F-4D97-AF65-F5344CB8AC3E}">
        <p14:creationId xmlns:p14="http://schemas.microsoft.com/office/powerpoint/2010/main" val="3633819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Mehrstufiges Treueprogramm – 2. Stufe</a:t>
            </a:r>
            <a:endParaRPr lang="de-DE" dirty="0"/>
          </a:p>
        </p:txBody>
      </p:sp>
      <p:sp>
        <p:nvSpPr>
          <p:cNvPr id="3" name="Inhaltsplatzhalter 2"/>
          <p:cNvSpPr>
            <a:spLocks noGrp="1"/>
          </p:cNvSpPr>
          <p:nvPr>
            <p:ph idx="1"/>
          </p:nvPr>
        </p:nvSpPr>
        <p:spPr>
          <a:xfrm>
            <a:off x="749300" y="2002763"/>
            <a:ext cx="7812088" cy="4672584"/>
          </a:xfrm>
        </p:spPr>
        <p:txBody>
          <a:bodyPr/>
          <a:lstStyle/>
          <a:p>
            <a:pPr marL="0" indent="0">
              <a:buNone/>
            </a:pPr>
            <a:r>
              <a:rPr lang="de-DE" dirty="0" smtClean="0"/>
              <a:t>Stell </a:t>
            </a:r>
            <a:r>
              <a:rPr lang="de-DE" dirty="0"/>
              <a:t>dir zusätzlich vor, dass durch deine guten Ergebnisse Menschen in deinem Umfeld (Familie, Freunde, Arbeitskollegen) auf deine Veränderung aufmerksam werden und dich darauf ansprechen. Gerne kannst du mich dann anrufen und wir vereinbaren einen Termin mit den interessierten Personen. </a:t>
            </a:r>
            <a:endParaRPr lang="de-DE" dirty="0" smtClean="0"/>
          </a:p>
          <a:p>
            <a:pPr marL="0" indent="0">
              <a:buNone/>
            </a:pPr>
            <a:r>
              <a:rPr lang="de-DE" dirty="0" smtClean="0"/>
              <a:t>Dann </a:t>
            </a:r>
            <a:r>
              <a:rPr lang="de-DE" dirty="0"/>
              <a:t>können sie ebenfalls unverbindlich die Produkte verkosten und genauso wie du von unseren Services profitieren. Sollte deine Empfehlung dann bei uns Kunde werden (mit einem Mindestumsatz von € 100,-), so belohnen wir dich als Empfehlungsgeber zusätzlich mit 20 </a:t>
            </a:r>
            <a:r>
              <a:rPr lang="de-DE" dirty="0" smtClean="0"/>
              <a:t>Treuepunkten.</a:t>
            </a:r>
          </a:p>
          <a:p>
            <a:pPr marL="0" indent="0">
              <a:buNone/>
            </a:pPr>
            <a:r>
              <a:rPr lang="de-DE" dirty="0" smtClean="0"/>
              <a:t> </a:t>
            </a:r>
            <a:endParaRPr lang="de-DE" dirty="0"/>
          </a:p>
        </p:txBody>
      </p:sp>
    </p:spTree>
    <p:extLst>
      <p:ext uri="{BB962C8B-B14F-4D97-AF65-F5344CB8AC3E}">
        <p14:creationId xmlns:p14="http://schemas.microsoft.com/office/powerpoint/2010/main" val="910099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t>NEWS </a:t>
            </a:r>
            <a:r>
              <a:rPr lang="de-DE" b="1" dirty="0" err="1" smtClean="0"/>
              <a:t>NEWS</a:t>
            </a:r>
            <a:r>
              <a:rPr lang="de-DE" b="1" dirty="0" smtClean="0"/>
              <a:t> </a:t>
            </a:r>
            <a:r>
              <a:rPr lang="de-DE" b="1" dirty="0" err="1" smtClean="0"/>
              <a:t>NEWS</a:t>
            </a:r>
            <a:r>
              <a:rPr lang="de-DE" b="1" dirty="0" smtClean="0"/>
              <a:t> – Neugierig? </a:t>
            </a:r>
            <a:endParaRPr lang="de-DE" b="1" dirty="0"/>
          </a:p>
        </p:txBody>
      </p:sp>
      <p:sp>
        <p:nvSpPr>
          <p:cNvPr id="3" name="Inhaltsplatzhalter 2"/>
          <p:cNvSpPr>
            <a:spLocks noGrp="1"/>
          </p:cNvSpPr>
          <p:nvPr>
            <p:ph idx="1"/>
          </p:nvPr>
        </p:nvSpPr>
        <p:spPr/>
        <p:txBody>
          <a:bodyPr/>
          <a:lstStyle/>
          <a:p>
            <a:endParaRPr lang="de-DE" dirty="0"/>
          </a:p>
        </p:txBody>
      </p:sp>
      <p:pic>
        <p:nvPicPr>
          <p:cNvPr id="4" name="Grafik 3"/>
          <p:cNvPicPr>
            <a:picLocks noChangeAspect="1"/>
          </p:cNvPicPr>
          <p:nvPr/>
        </p:nvPicPr>
        <p:blipFill>
          <a:blip r:embed="rId2"/>
          <a:stretch>
            <a:fillRect/>
          </a:stretch>
        </p:blipFill>
        <p:spPr>
          <a:xfrm>
            <a:off x="1934725" y="1182599"/>
            <a:ext cx="5516662" cy="5176811"/>
          </a:xfrm>
          <a:prstGeom prst="rect">
            <a:avLst/>
          </a:prstGeom>
        </p:spPr>
      </p:pic>
    </p:spTree>
    <p:extLst>
      <p:ext uri="{BB962C8B-B14F-4D97-AF65-F5344CB8AC3E}">
        <p14:creationId xmlns:p14="http://schemas.microsoft.com/office/powerpoint/2010/main" val="1678416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stretch>
            <a:fillRect/>
          </a:stretch>
        </p:blipFill>
        <p:spPr>
          <a:xfrm>
            <a:off x="4475648" y="0"/>
            <a:ext cx="4828424" cy="6858000"/>
          </a:xfrm>
          <a:prstGeom prst="rect">
            <a:avLst/>
          </a:prstGeom>
        </p:spPr>
      </p:pic>
      <p:pic>
        <p:nvPicPr>
          <p:cNvPr id="4" name="Grafik 3"/>
          <p:cNvPicPr>
            <a:picLocks noChangeAspect="1"/>
          </p:cNvPicPr>
          <p:nvPr/>
        </p:nvPicPr>
        <p:blipFill>
          <a:blip r:embed="rId3"/>
          <a:stretch>
            <a:fillRect/>
          </a:stretch>
        </p:blipFill>
        <p:spPr>
          <a:xfrm>
            <a:off x="-268353" y="0"/>
            <a:ext cx="4890052" cy="6885193"/>
          </a:xfrm>
          <a:prstGeom prst="rect">
            <a:avLst/>
          </a:prstGeom>
        </p:spPr>
      </p:pic>
    </p:spTree>
    <p:extLst>
      <p:ext uri="{BB962C8B-B14F-4D97-AF65-F5344CB8AC3E}">
        <p14:creationId xmlns:p14="http://schemas.microsoft.com/office/powerpoint/2010/main" val="798213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stretch>
            <a:fillRect/>
          </a:stretch>
        </p:blipFill>
        <p:spPr>
          <a:xfrm>
            <a:off x="4610688" y="0"/>
            <a:ext cx="4702275" cy="6846446"/>
          </a:xfrm>
          <a:prstGeom prst="rect">
            <a:avLst/>
          </a:prstGeom>
        </p:spPr>
      </p:pic>
      <p:pic>
        <p:nvPicPr>
          <p:cNvPr id="4" name="Grafik 3"/>
          <p:cNvPicPr>
            <a:picLocks noChangeAspect="1"/>
          </p:cNvPicPr>
          <p:nvPr/>
        </p:nvPicPr>
        <p:blipFill>
          <a:blip r:embed="rId3"/>
          <a:stretch>
            <a:fillRect/>
          </a:stretch>
        </p:blipFill>
        <p:spPr>
          <a:xfrm>
            <a:off x="-9939" y="0"/>
            <a:ext cx="4681330" cy="6846446"/>
          </a:xfrm>
          <a:prstGeom prst="rect">
            <a:avLst/>
          </a:prstGeom>
        </p:spPr>
      </p:pic>
    </p:spTree>
    <p:extLst>
      <p:ext uri="{BB962C8B-B14F-4D97-AF65-F5344CB8AC3E}">
        <p14:creationId xmlns:p14="http://schemas.microsoft.com/office/powerpoint/2010/main" val="1062698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Neuer Wellness-Pass</a:t>
            </a:r>
            <a:endParaRPr lang="de-DE" dirty="0"/>
          </a:p>
        </p:txBody>
      </p:sp>
      <p:sp>
        <p:nvSpPr>
          <p:cNvPr id="3" name="Inhaltsplatzhalter 2"/>
          <p:cNvSpPr>
            <a:spLocks noGrp="1"/>
          </p:cNvSpPr>
          <p:nvPr>
            <p:ph idx="1"/>
          </p:nvPr>
        </p:nvSpPr>
        <p:spPr/>
        <p:txBody>
          <a:bodyPr/>
          <a:lstStyle/>
          <a:p>
            <a:endParaRPr lang="de-DE" dirty="0"/>
          </a:p>
        </p:txBody>
      </p:sp>
      <p:pic>
        <p:nvPicPr>
          <p:cNvPr id="4" name="Grafik 3"/>
          <p:cNvPicPr>
            <a:picLocks noChangeAspect="1"/>
          </p:cNvPicPr>
          <p:nvPr/>
        </p:nvPicPr>
        <p:blipFill>
          <a:blip r:embed="rId2"/>
          <a:stretch>
            <a:fillRect/>
          </a:stretch>
        </p:blipFill>
        <p:spPr>
          <a:xfrm>
            <a:off x="4357181" y="0"/>
            <a:ext cx="4890976" cy="6858000"/>
          </a:xfrm>
          <a:prstGeom prst="rect">
            <a:avLst/>
          </a:prstGeom>
        </p:spPr>
      </p:pic>
      <p:pic>
        <p:nvPicPr>
          <p:cNvPr id="6" name="Grafik 5"/>
          <p:cNvPicPr>
            <a:picLocks noChangeAspect="1"/>
          </p:cNvPicPr>
          <p:nvPr/>
        </p:nvPicPr>
        <p:blipFill>
          <a:blip r:embed="rId3"/>
          <a:stretch>
            <a:fillRect/>
          </a:stretch>
        </p:blipFill>
        <p:spPr>
          <a:xfrm>
            <a:off x="-157718" y="0"/>
            <a:ext cx="4691922" cy="6858000"/>
          </a:xfrm>
          <a:prstGeom prst="rect">
            <a:avLst/>
          </a:prstGeom>
        </p:spPr>
      </p:pic>
    </p:spTree>
    <p:extLst>
      <p:ext uri="{BB962C8B-B14F-4D97-AF65-F5344CB8AC3E}">
        <p14:creationId xmlns:p14="http://schemas.microsoft.com/office/powerpoint/2010/main" val="2146750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21507" name="Textfeld 3"/>
          <p:cNvSpPr txBox="1">
            <a:spLocks noChangeArrowheads="1"/>
          </p:cNvSpPr>
          <p:nvPr/>
        </p:nvSpPr>
        <p:spPr bwMode="auto">
          <a:xfrm>
            <a:off x="760413" y="1766888"/>
            <a:ext cx="8410575" cy="400050"/>
          </a:xfrm>
          <a:prstGeom prst="rect">
            <a:avLst/>
          </a:prstGeom>
          <a:noFill/>
          <a:ln w="9525">
            <a:noFill/>
            <a:miter lim="800000"/>
            <a:headEnd/>
            <a:tailEnd/>
          </a:ln>
        </p:spPr>
        <p:txBody>
          <a:bodyPr>
            <a:spAutoFit/>
          </a:bodyPr>
          <a:lstStyle/>
          <a:p>
            <a:endParaRPr lang="de-DE"/>
          </a:p>
        </p:txBody>
      </p:sp>
      <p:pic>
        <p:nvPicPr>
          <p:cNvPr id="21508" name="Grafik 4" descr="10-5-1.jpg"/>
          <p:cNvPicPr>
            <a:picLocks noChangeAspect="1"/>
          </p:cNvPicPr>
          <p:nvPr/>
        </p:nvPicPr>
        <p:blipFill>
          <a:blip r:embed="rId3"/>
          <a:srcRect/>
          <a:stretch>
            <a:fillRect/>
          </a:stretch>
        </p:blipFill>
        <p:spPr bwMode="auto">
          <a:xfrm>
            <a:off x="1384300" y="1389063"/>
            <a:ext cx="6556375" cy="4638675"/>
          </a:xfrm>
          <a:prstGeom prst="rect">
            <a:avLst/>
          </a:prstGeom>
          <a:noFill/>
          <a:ln w="9525">
            <a:noFill/>
            <a:miter lim="800000"/>
            <a:headEnd/>
            <a:tailEnd/>
          </a:ln>
        </p:spPr>
      </p:pic>
      <p:sp>
        <p:nvSpPr>
          <p:cNvPr id="21509" name="Rectangle 2"/>
          <p:cNvSpPr>
            <a:spLocks/>
          </p:cNvSpPr>
          <p:nvPr/>
        </p:nvSpPr>
        <p:spPr bwMode="auto">
          <a:xfrm>
            <a:off x="749300" y="298450"/>
            <a:ext cx="8242300" cy="803275"/>
          </a:xfrm>
          <a:prstGeom prst="rect">
            <a:avLst/>
          </a:prstGeom>
          <a:noFill/>
          <a:ln w="9525">
            <a:noFill/>
            <a:miter lim="800000"/>
            <a:headEnd/>
            <a:tailEnd/>
          </a:ln>
        </p:spPr>
        <p:txBody>
          <a:bodyPr anchor="b"/>
          <a:lstStyle/>
          <a:p>
            <a:pPr defTabSz="457200"/>
            <a:r>
              <a:rPr lang="de-DE" sz="2800">
                <a:solidFill>
                  <a:schemeClr val="tx2"/>
                </a:solidFill>
              </a:rPr>
              <a:t>Workflow</a:t>
            </a:r>
            <a:endParaRPr lang="en-US" sz="160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Kundenheft</a:t>
            </a:r>
            <a:endParaRPr lang="de-DE" dirty="0"/>
          </a:p>
        </p:txBody>
      </p:sp>
      <p:pic>
        <p:nvPicPr>
          <p:cNvPr id="4" name="Grafik 3"/>
          <p:cNvPicPr>
            <a:picLocks noChangeAspect="1"/>
          </p:cNvPicPr>
          <p:nvPr/>
        </p:nvPicPr>
        <p:blipFill>
          <a:blip r:embed="rId2"/>
          <a:stretch>
            <a:fillRect/>
          </a:stretch>
        </p:blipFill>
        <p:spPr>
          <a:xfrm>
            <a:off x="4611757" y="0"/>
            <a:ext cx="4532243" cy="6405947"/>
          </a:xfrm>
          <a:prstGeom prst="rect">
            <a:avLst/>
          </a:prstGeom>
        </p:spPr>
      </p:pic>
      <p:sp>
        <p:nvSpPr>
          <p:cNvPr id="6" name="Inhaltsplatzhalter 5"/>
          <p:cNvSpPr>
            <a:spLocks noGrp="1"/>
          </p:cNvSpPr>
          <p:nvPr>
            <p:ph idx="1"/>
          </p:nvPr>
        </p:nvSpPr>
        <p:spPr>
          <a:xfrm>
            <a:off x="749300" y="1321904"/>
            <a:ext cx="3862457" cy="4677582"/>
          </a:xfrm>
        </p:spPr>
        <p:txBody>
          <a:bodyPr/>
          <a:lstStyle/>
          <a:p>
            <a:pPr marL="0" indent="0" algn="ctr">
              <a:buNone/>
            </a:pPr>
            <a:r>
              <a:rPr lang="de-DE" b="1" dirty="0" smtClean="0"/>
              <a:t>WICHTIG IST DIE </a:t>
            </a:r>
            <a:br>
              <a:rPr lang="de-DE" b="1" dirty="0" smtClean="0"/>
            </a:br>
            <a:r>
              <a:rPr lang="de-DE" b="1" dirty="0" smtClean="0"/>
              <a:t>5-STERNE-BETREUUNG!!</a:t>
            </a:r>
          </a:p>
          <a:p>
            <a:pPr marL="0" indent="0">
              <a:buNone/>
            </a:pPr>
            <a:endParaRPr lang="de-DE" dirty="0"/>
          </a:p>
          <a:p>
            <a:pPr marL="0" indent="0">
              <a:buNone/>
            </a:pPr>
            <a:r>
              <a:rPr lang="de-DE" dirty="0" smtClean="0"/>
              <a:t>Das perfekte Werkzeug, um die Kundendaten zu erfassen und neue Aktive Mitglieder sofort auf den richtigen Weg zu bringen.</a:t>
            </a:r>
          </a:p>
          <a:p>
            <a:pPr marL="0" indent="0">
              <a:buNone/>
            </a:pPr>
            <a:endParaRPr lang="de-DE" dirty="0"/>
          </a:p>
          <a:p>
            <a:pPr marL="0" indent="0">
              <a:buNone/>
            </a:pPr>
            <a:r>
              <a:rPr lang="de-DE" b="1" dirty="0" smtClean="0"/>
              <a:t>„Ein Kunde, der gut versorgt wird, kann wertvoller sein, </a:t>
            </a:r>
            <a:br>
              <a:rPr lang="de-DE" b="1" dirty="0" smtClean="0"/>
            </a:br>
            <a:r>
              <a:rPr lang="de-DE" b="1" dirty="0" smtClean="0"/>
              <a:t>als 10.000 $ teure Werbung“</a:t>
            </a:r>
            <a:r>
              <a:rPr lang="de-DE" dirty="0" smtClean="0"/>
              <a:t/>
            </a:r>
            <a:br>
              <a:rPr lang="de-DE" dirty="0" smtClean="0"/>
            </a:br>
            <a:r>
              <a:rPr lang="de-DE" dirty="0" smtClean="0"/>
              <a:t>					Jim </a:t>
            </a:r>
            <a:r>
              <a:rPr lang="de-DE" dirty="0" err="1" smtClean="0"/>
              <a:t>Rohn</a:t>
            </a:r>
            <a:endParaRPr lang="de-DE" dirty="0"/>
          </a:p>
        </p:txBody>
      </p:sp>
    </p:spTree>
    <p:extLst>
      <p:ext uri="{BB962C8B-B14F-4D97-AF65-F5344CB8AC3E}">
        <p14:creationId xmlns:p14="http://schemas.microsoft.com/office/powerpoint/2010/main" val="2199094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stretch>
            <a:fillRect/>
          </a:stretch>
        </p:blipFill>
        <p:spPr>
          <a:xfrm>
            <a:off x="39756" y="0"/>
            <a:ext cx="4511030" cy="6405947"/>
          </a:xfrm>
          <a:prstGeom prst="rect">
            <a:avLst/>
          </a:prstGeom>
        </p:spPr>
      </p:pic>
      <p:pic>
        <p:nvPicPr>
          <p:cNvPr id="5" name="Grafik 4"/>
          <p:cNvPicPr>
            <a:picLocks noChangeAspect="1"/>
          </p:cNvPicPr>
          <p:nvPr/>
        </p:nvPicPr>
        <p:blipFill>
          <a:blip r:embed="rId3"/>
          <a:stretch>
            <a:fillRect/>
          </a:stretch>
        </p:blipFill>
        <p:spPr>
          <a:xfrm>
            <a:off x="4557629" y="0"/>
            <a:ext cx="4536676" cy="6390862"/>
          </a:xfrm>
          <a:prstGeom prst="rect">
            <a:avLst/>
          </a:prstGeom>
        </p:spPr>
      </p:pic>
    </p:spTree>
    <p:extLst>
      <p:ext uri="{BB962C8B-B14F-4D97-AF65-F5344CB8AC3E}">
        <p14:creationId xmlns:p14="http://schemas.microsoft.com/office/powerpoint/2010/main" val="2372990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300624" y="831508"/>
            <a:ext cx="2495276" cy="331680"/>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1400" dirty="0">
                <a:solidFill>
                  <a:schemeClr val="tx1"/>
                </a:solidFill>
              </a:rPr>
              <a:t>1</a:t>
            </a:r>
            <a:r>
              <a:rPr lang="en-US" sz="1400" dirty="0">
                <a:solidFill>
                  <a:schemeClr val="tx1"/>
                </a:solidFill>
              </a:rPr>
              <a:t>: </a:t>
            </a:r>
            <a:r>
              <a:rPr lang="en-US" sz="1400" dirty="0" err="1" smtClean="0">
                <a:solidFill>
                  <a:schemeClr val="tx1"/>
                </a:solidFill>
              </a:rPr>
              <a:t>Interessent</a:t>
            </a:r>
            <a:endParaRPr lang="ru-RU" sz="1400" dirty="0">
              <a:solidFill>
                <a:schemeClr val="tx1"/>
              </a:solidFill>
            </a:endParaRPr>
          </a:p>
        </p:txBody>
      </p:sp>
      <p:sp>
        <p:nvSpPr>
          <p:cNvPr id="5" name="Rectangle 4"/>
          <p:cNvSpPr/>
          <p:nvPr/>
        </p:nvSpPr>
        <p:spPr bwMode="auto">
          <a:xfrm>
            <a:off x="3300624" y="1951932"/>
            <a:ext cx="2495276" cy="330298"/>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dirty="0">
                <a:solidFill>
                  <a:schemeClr val="tx1"/>
                </a:solidFill>
              </a:rPr>
              <a:t>3</a:t>
            </a:r>
            <a:r>
              <a:rPr lang="en-US" sz="1400" dirty="0">
                <a:solidFill>
                  <a:schemeClr val="tx1"/>
                </a:solidFill>
              </a:rPr>
              <a:t>: </a:t>
            </a:r>
            <a:r>
              <a:rPr lang="en-US" sz="1400" dirty="0" smtClean="0">
                <a:solidFill>
                  <a:schemeClr val="tx1"/>
                </a:solidFill>
              </a:rPr>
              <a:t>Kunde</a:t>
            </a:r>
            <a:endParaRPr lang="en-US" sz="1400" dirty="0">
              <a:solidFill>
                <a:schemeClr val="tx1"/>
              </a:solidFill>
            </a:endParaRPr>
          </a:p>
        </p:txBody>
      </p:sp>
      <p:sp>
        <p:nvSpPr>
          <p:cNvPr id="6" name="Rectangle 5"/>
          <p:cNvSpPr/>
          <p:nvPr/>
        </p:nvSpPr>
        <p:spPr bwMode="auto">
          <a:xfrm>
            <a:off x="3300624" y="2524288"/>
            <a:ext cx="2495276" cy="352824"/>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dirty="0">
                <a:solidFill>
                  <a:schemeClr val="tx1"/>
                </a:solidFill>
              </a:rPr>
              <a:t>4</a:t>
            </a:r>
            <a:r>
              <a:rPr lang="en-US" sz="1400" dirty="0" smtClean="0">
                <a:solidFill>
                  <a:schemeClr val="tx1"/>
                </a:solidFill>
              </a:rPr>
              <a:t>: </a:t>
            </a:r>
            <a:r>
              <a:rPr lang="en-US" sz="1400" dirty="0" err="1" smtClean="0">
                <a:solidFill>
                  <a:schemeClr val="tx1"/>
                </a:solidFill>
              </a:rPr>
              <a:t>Treueprogramm</a:t>
            </a:r>
            <a:endParaRPr lang="en-US" sz="1400" dirty="0">
              <a:solidFill>
                <a:schemeClr val="tx1"/>
              </a:solidFill>
            </a:endParaRPr>
          </a:p>
        </p:txBody>
      </p:sp>
      <p:sp>
        <p:nvSpPr>
          <p:cNvPr id="7" name="Rectangle 6"/>
          <p:cNvSpPr/>
          <p:nvPr/>
        </p:nvSpPr>
        <p:spPr bwMode="auto">
          <a:xfrm>
            <a:off x="3300624" y="3072791"/>
            <a:ext cx="2495276" cy="347507"/>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chemeClr val="tx1"/>
                </a:solidFill>
              </a:rPr>
              <a:t>5: </a:t>
            </a:r>
            <a:r>
              <a:rPr lang="en-US" sz="1400" dirty="0" err="1" smtClean="0">
                <a:solidFill>
                  <a:schemeClr val="tx1"/>
                </a:solidFill>
              </a:rPr>
              <a:t>Kundenbetreuung</a:t>
            </a:r>
            <a:endParaRPr lang="en-US" sz="1400" dirty="0">
              <a:solidFill>
                <a:schemeClr val="tx1"/>
              </a:solidFill>
            </a:endParaRPr>
          </a:p>
        </p:txBody>
      </p:sp>
      <p:sp>
        <p:nvSpPr>
          <p:cNvPr id="9" name="Rectangle 8"/>
          <p:cNvSpPr/>
          <p:nvPr/>
        </p:nvSpPr>
        <p:spPr bwMode="auto">
          <a:xfrm>
            <a:off x="3300624" y="3641132"/>
            <a:ext cx="2495276" cy="427038"/>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dirty="0">
                <a:solidFill>
                  <a:schemeClr val="tx1"/>
                </a:solidFill>
              </a:rPr>
              <a:t>6</a:t>
            </a:r>
            <a:r>
              <a:rPr lang="en-US" sz="1400" dirty="0" smtClean="0">
                <a:solidFill>
                  <a:schemeClr val="tx1"/>
                </a:solidFill>
              </a:rPr>
              <a:t>: </a:t>
            </a:r>
            <a:r>
              <a:rPr lang="en-US" sz="1400" dirty="0" err="1" smtClean="0">
                <a:solidFill>
                  <a:schemeClr val="tx1"/>
                </a:solidFill>
              </a:rPr>
              <a:t>Empfehlungen</a:t>
            </a:r>
            <a:r>
              <a:rPr lang="en-US" sz="1400" dirty="0" smtClean="0">
                <a:solidFill>
                  <a:schemeClr val="tx1"/>
                </a:solidFill>
              </a:rPr>
              <a:t> &amp; </a:t>
            </a:r>
            <a:r>
              <a:rPr lang="en-US" sz="1400" dirty="0" err="1" smtClean="0">
                <a:solidFill>
                  <a:schemeClr val="tx1"/>
                </a:solidFill>
              </a:rPr>
              <a:t>Umfeld</a:t>
            </a:r>
            <a:endParaRPr lang="en-US" sz="1400" dirty="0">
              <a:solidFill>
                <a:schemeClr val="tx1"/>
              </a:solidFill>
            </a:endParaRPr>
          </a:p>
        </p:txBody>
      </p:sp>
      <p:sp>
        <p:nvSpPr>
          <p:cNvPr id="10" name="Rectangle 9"/>
          <p:cNvSpPr/>
          <p:nvPr/>
        </p:nvSpPr>
        <p:spPr bwMode="auto">
          <a:xfrm>
            <a:off x="3300624" y="4951066"/>
            <a:ext cx="2495276" cy="395252"/>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dirty="0">
                <a:solidFill>
                  <a:schemeClr val="tx1"/>
                </a:solidFill>
              </a:rPr>
              <a:t>8</a:t>
            </a:r>
            <a:r>
              <a:rPr lang="en-US" sz="1400" dirty="0" smtClean="0">
                <a:solidFill>
                  <a:schemeClr val="tx1"/>
                </a:solidFill>
              </a:rPr>
              <a:t>: </a:t>
            </a:r>
            <a:r>
              <a:rPr lang="en-US" sz="1400" dirty="0" err="1" smtClean="0">
                <a:solidFill>
                  <a:schemeClr val="tx1"/>
                </a:solidFill>
              </a:rPr>
              <a:t>Mitglied</a:t>
            </a:r>
            <a:endParaRPr lang="en-US" sz="1400" dirty="0">
              <a:solidFill>
                <a:schemeClr val="tx1"/>
              </a:solidFill>
            </a:endParaRPr>
          </a:p>
        </p:txBody>
      </p:sp>
      <p:sp>
        <p:nvSpPr>
          <p:cNvPr id="11" name="Rectangle 10"/>
          <p:cNvSpPr/>
          <p:nvPr/>
        </p:nvSpPr>
        <p:spPr bwMode="auto">
          <a:xfrm>
            <a:off x="5999625" y="3392942"/>
            <a:ext cx="1882697" cy="273636"/>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600" dirty="0"/>
          </a:p>
          <a:p>
            <a:pPr algn="ctr" eaLnBrk="1" fontAlgn="auto" hangingPunct="1">
              <a:spcBef>
                <a:spcPts val="0"/>
              </a:spcBef>
              <a:spcAft>
                <a:spcPts val="0"/>
              </a:spcAft>
              <a:defRPr/>
            </a:pPr>
            <a:r>
              <a:rPr lang="de-DE" sz="1400" dirty="0">
                <a:solidFill>
                  <a:schemeClr val="tx1"/>
                </a:solidFill>
              </a:rPr>
              <a:t>5</a:t>
            </a:r>
            <a:r>
              <a:rPr lang="en-US" sz="1400" dirty="0" smtClean="0">
                <a:solidFill>
                  <a:schemeClr val="tx1"/>
                </a:solidFill>
              </a:rPr>
              <a:t>: </a:t>
            </a:r>
            <a:r>
              <a:rPr lang="en-US" sz="1400" dirty="0">
                <a:solidFill>
                  <a:schemeClr val="tx1"/>
                </a:solidFill>
              </a:rPr>
              <a:t>Kunden-Events</a:t>
            </a:r>
          </a:p>
          <a:p>
            <a:pPr algn="ctr" eaLnBrk="1" fontAlgn="auto" hangingPunct="1">
              <a:spcBef>
                <a:spcPts val="0"/>
              </a:spcBef>
              <a:spcAft>
                <a:spcPts val="0"/>
              </a:spcAft>
              <a:defRPr/>
            </a:pPr>
            <a:endParaRPr lang="en-US" sz="1600" dirty="0"/>
          </a:p>
        </p:txBody>
      </p:sp>
      <p:sp>
        <p:nvSpPr>
          <p:cNvPr id="12" name="Rectangle 11"/>
          <p:cNvSpPr/>
          <p:nvPr/>
        </p:nvSpPr>
        <p:spPr bwMode="auto">
          <a:xfrm>
            <a:off x="805348" y="3401234"/>
            <a:ext cx="2292956" cy="273636"/>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400" dirty="0"/>
          </a:p>
          <a:p>
            <a:pPr algn="ctr" eaLnBrk="1" fontAlgn="auto" hangingPunct="1">
              <a:spcBef>
                <a:spcPts val="0"/>
              </a:spcBef>
              <a:spcAft>
                <a:spcPts val="0"/>
              </a:spcAft>
              <a:defRPr/>
            </a:pPr>
            <a:r>
              <a:rPr lang="en-US" sz="1400" dirty="0">
                <a:solidFill>
                  <a:schemeClr val="tx1"/>
                </a:solidFill>
              </a:rPr>
              <a:t>5</a:t>
            </a:r>
            <a:r>
              <a:rPr lang="en-US" sz="1400" dirty="0" smtClean="0">
                <a:solidFill>
                  <a:schemeClr val="tx1"/>
                </a:solidFill>
              </a:rPr>
              <a:t>: </a:t>
            </a:r>
            <a:r>
              <a:rPr lang="en-US" sz="1400" dirty="0">
                <a:solidFill>
                  <a:schemeClr val="tx1"/>
                </a:solidFill>
              </a:rPr>
              <a:t>Office, Fit Club, </a:t>
            </a:r>
            <a:r>
              <a:rPr lang="en-US" sz="1400" dirty="0" smtClean="0">
                <a:solidFill>
                  <a:schemeClr val="tx1"/>
                </a:solidFill>
              </a:rPr>
              <a:t>…</a:t>
            </a:r>
            <a:endParaRPr lang="en-US" sz="1400" dirty="0">
              <a:solidFill>
                <a:schemeClr val="tx1"/>
              </a:solidFill>
            </a:endParaRPr>
          </a:p>
          <a:p>
            <a:pPr algn="ctr" eaLnBrk="1" fontAlgn="auto" hangingPunct="1">
              <a:spcBef>
                <a:spcPts val="0"/>
              </a:spcBef>
              <a:spcAft>
                <a:spcPts val="0"/>
              </a:spcAft>
              <a:defRPr/>
            </a:pPr>
            <a:endParaRPr lang="en-US" sz="1400" dirty="0"/>
          </a:p>
        </p:txBody>
      </p:sp>
      <p:sp>
        <p:nvSpPr>
          <p:cNvPr id="13" name="Down Arrow 12"/>
          <p:cNvSpPr/>
          <p:nvPr/>
        </p:nvSpPr>
        <p:spPr bwMode="auto">
          <a:xfrm>
            <a:off x="4447102" y="1188064"/>
            <a:ext cx="134880" cy="182398"/>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Bent-Up Arrow 18"/>
          <p:cNvSpPr>
            <a:spLocks noChangeArrowheads="1"/>
          </p:cNvSpPr>
          <p:nvPr/>
        </p:nvSpPr>
        <p:spPr bwMode="auto">
          <a:xfrm rot="10800000">
            <a:off x="1816946" y="3088731"/>
            <a:ext cx="1232183" cy="295748"/>
          </a:xfrm>
          <a:custGeom>
            <a:avLst/>
            <a:gdLst>
              <a:gd name="T0" fmla="*/ 1276448 w 1387954"/>
              <a:gd name="T1" fmla="*/ 0 h 411598"/>
              <a:gd name="T2" fmla="*/ 1164942 w 1387954"/>
              <a:gd name="T3" fmla="*/ 102900 h 411598"/>
              <a:gd name="T4" fmla="*/ 0 w 1387954"/>
              <a:gd name="T5" fmla="*/ 360148 h 411598"/>
              <a:gd name="T6" fmla="*/ 663949 w 1387954"/>
              <a:gd name="T7" fmla="*/ 411598 h 411598"/>
              <a:gd name="T8" fmla="*/ 1327898 w 1387954"/>
              <a:gd name="T9" fmla="*/ 257249 h 411598"/>
              <a:gd name="T10" fmla="*/ 1387954 w 1387954"/>
              <a:gd name="T11" fmla="*/ 102900 h 411598"/>
              <a:gd name="T12" fmla="*/ 17694720 60000 65536"/>
              <a:gd name="T13" fmla="*/ 11796480 60000 65536"/>
              <a:gd name="T14" fmla="*/ 11796480 60000 65536"/>
              <a:gd name="T15" fmla="*/ 5898240 60000 65536"/>
              <a:gd name="T16" fmla="*/ 0 60000 65536"/>
              <a:gd name="T17" fmla="*/ 0 60000 65536"/>
              <a:gd name="T18" fmla="*/ 0 w 1387954"/>
              <a:gd name="T19" fmla="*/ 308699 h 411598"/>
              <a:gd name="T20" fmla="*/ 1327898 w 1387954"/>
              <a:gd name="T21" fmla="*/ 411598 h 411598"/>
            </a:gdLst>
            <a:ahLst/>
            <a:cxnLst>
              <a:cxn ang="T12">
                <a:pos x="T0" y="T1"/>
              </a:cxn>
              <a:cxn ang="T13">
                <a:pos x="T2" y="T3"/>
              </a:cxn>
              <a:cxn ang="T14">
                <a:pos x="T4" y="T5"/>
              </a:cxn>
              <a:cxn ang="T15">
                <a:pos x="T6" y="T7"/>
              </a:cxn>
              <a:cxn ang="T16">
                <a:pos x="T8" y="T9"/>
              </a:cxn>
              <a:cxn ang="T17">
                <a:pos x="T10" y="T11"/>
              </a:cxn>
            </a:cxnLst>
            <a:rect l="T18" t="T19" r="T20" b="T21"/>
            <a:pathLst>
              <a:path w="1387954" h="411598">
                <a:moveTo>
                  <a:pt x="0" y="308699"/>
                </a:moveTo>
                <a:lnTo>
                  <a:pt x="1224998" y="308699"/>
                </a:lnTo>
                <a:lnTo>
                  <a:pt x="1224998" y="102900"/>
                </a:lnTo>
                <a:lnTo>
                  <a:pt x="1164942" y="102900"/>
                </a:lnTo>
                <a:lnTo>
                  <a:pt x="1276448" y="0"/>
                </a:lnTo>
                <a:lnTo>
                  <a:pt x="1387954" y="102900"/>
                </a:lnTo>
                <a:lnTo>
                  <a:pt x="1327898" y="102900"/>
                </a:lnTo>
                <a:lnTo>
                  <a:pt x="1327898" y="411598"/>
                </a:lnTo>
                <a:lnTo>
                  <a:pt x="0" y="411598"/>
                </a:lnTo>
                <a:close/>
              </a:path>
            </a:pathLst>
          </a:custGeom>
          <a:solidFill>
            <a:schemeClr val="tx2">
              <a:lumMod val="60000"/>
              <a:lumOff val="40000"/>
            </a:schemeClr>
          </a:solidFill>
          <a:ln w="25400" algn="ctr">
            <a:solidFill>
              <a:schemeClr val="tx2">
                <a:lumMod val="75000"/>
              </a:schemeClr>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20" name="Bent-Up Arrow 19"/>
          <p:cNvSpPr>
            <a:spLocks noChangeArrowheads="1"/>
          </p:cNvSpPr>
          <p:nvPr/>
        </p:nvSpPr>
        <p:spPr bwMode="auto">
          <a:xfrm rot="10800000" flipH="1">
            <a:off x="6115355" y="3070500"/>
            <a:ext cx="928704" cy="295748"/>
          </a:xfrm>
          <a:custGeom>
            <a:avLst/>
            <a:gdLst>
              <a:gd name="T0" fmla="*/ 938940 w 1050446"/>
              <a:gd name="T1" fmla="*/ 0 h 411598"/>
              <a:gd name="T2" fmla="*/ 827434 w 1050446"/>
              <a:gd name="T3" fmla="*/ 102900 h 411598"/>
              <a:gd name="T4" fmla="*/ 0 w 1050446"/>
              <a:gd name="T5" fmla="*/ 360148 h 411598"/>
              <a:gd name="T6" fmla="*/ 495195 w 1050446"/>
              <a:gd name="T7" fmla="*/ 411598 h 411598"/>
              <a:gd name="T8" fmla="*/ 990390 w 1050446"/>
              <a:gd name="T9" fmla="*/ 257249 h 411598"/>
              <a:gd name="T10" fmla="*/ 1050446 w 1050446"/>
              <a:gd name="T11" fmla="*/ 102900 h 411598"/>
              <a:gd name="T12" fmla="*/ 17694720 60000 65536"/>
              <a:gd name="T13" fmla="*/ 11796480 60000 65536"/>
              <a:gd name="T14" fmla="*/ 11796480 60000 65536"/>
              <a:gd name="T15" fmla="*/ 5898240 60000 65536"/>
              <a:gd name="T16" fmla="*/ 0 60000 65536"/>
              <a:gd name="T17" fmla="*/ 0 60000 65536"/>
              <a:gd name="T18" fmla="*/ 0 w 1050446"/>
              <a:gd name="T19" fmla="*/ 308699 h 411598"/>
              <a:gd name="T20" fmla="*/ 990390 w 1050446"/>
              <a:gd name="T21" fmla="*/ 411598 h 411598"/>
            </a:gdLst>
            <a:ahLst/>
            <a:cxnLst>
              <a:cxn ang="T12">
                <a:pos x="T0" y="T1"/>
              </a:cxn>
              <a:cxn ang="T13">
                <a:pos x="T2" y="T3"/>
              </a:cxn>
              <a:cxn ang="T14">
                <a:pos x="T4" y="T5"/>
              </a:cxn>
              <a:cxn ang="T15">
                <a:pos x="T6" y="T7"/>
              </a:cxn>
              <a:cxn ang="T16">
                <a:pos x="T8" y="T9"/>
              </a:cxn>
              <a:cxn ang="T17">
                <a:pos x="T10" y="T11"/>
              </a:cxn>
            </a:cxnLst>
            <a:rect l="T18" t="T19" r="T20" b="T21"/>
            <a:pathLst>
              <a:path w="1050446" h="411598">
                <a:moveTo>
                  <a:pt x="0" y="308699"/>
                </a:moveTo>
                <a:lnTo>
                  <a:pt x="887490" y="308699"/>
                </a:lnTo>
                <a:lnTo>
                  <a:pt x="887490" y="102900"/>
                </a:lnTo>
                <a:lnTo>
                  <a:pt x="827434" y="102900"/>
                </a:lnTo>
                <a:lnTo>
                  <a:pt x="938940" y="0"/>
                </a:lnTo>
                <a:lnTo>
                  <a:pt x="1050446" y="102900"/>
                </a:lnTo>
                <a:lnTo>
                  <a:pt x="990390" y="102900"/>
                </a:lnTo>
                <a:lnTo>
                  <a:pt x="990390" y="411598"/>
                </a:lnTo>
                <a:lnTo>
                  <a:pt x="0" y="411598"/>
                </a:lnTo>
                <a:close/>
              </a:path>
            </a:pathLst>
          </a:custGeom>
          <a:solidFill>
            <a:schemeClr val="tx2">
              <a:lumMod val="60000"/>
              <a:lumOff val="40000"/>
            </a:schemeClr>
          </a:solidFill>
          <a:ln w="25400" algn="ctr">
            <a:solidFill>
              <a:schemeClr val="tx2">
                <a:lumMod val="75000"/>
              </a:schemeClr>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21" name="Bent-Up Arrow 20"/>
          <p:cNvSpPr>
            <a:spLocks noChangeArrowheads="1"/>
          </p:cNvSpPr>
          <p:nvPr/>
        </p:nvSpPr>
        <p:spPr bwMode="auto">
          <a:xfrm rot="16200000" flipH="1" flipV="1">
            <a:off x="2228216" y="3307397"/>
            <a:ext cx="396634" cy="1121188"/>
          </a:xfrm>
          <a:custGeom>
            <a:avLst/>
            <a:gdLst>
              <a:gd name="T0" fmla="*/ 333341 w 457202"/>
              <a:gd name="T1" fmla="*/ 0 h 1295401"/>
              <a:gd name="T2" fmla="*/ 209481 w 457202"/>
              <a:gd name="T3" fmla="*/ 114301 h 1295401"/>
              <a:gd name="T4" fmla="*/ 0 w 457202"/>
              <a:gd name="T5" fmla="*/ 1238250 h 1295401"/>
              <a:gd name="T6" fmla="*/ 195246 w 457202"/>
              <a:gd name="T7" fmla="*/ 1295401 h 1295401"/>
              <a:gd name="T8" fmla="*/ 390492 w 457202"/>
              <a:gd name="T9" fmla="*/ 704850 h 1295401"/>
              <a:gd name="T10" fmla="*/ 457202 w 457202"/>
              <a:gd name="T11" fmla="*/ 114301 h 1295401"/>
              <a:gd name="T12" fmla="*/ 17694720 60000 65536"/>
              <a:gd name="T13" fmla="*/ 11796480 60000 65536"/>
              <a:gd name="T14" fmla="*/ 11796480 60000 65536"/>
              <a:gd name="T15" fmla="*/ 5898240 60000 65536"/>
              <a:gd name="T16" fmla="*/ 0 60000 65536"/>
              <a:gd name="T17" fmla="*/ 0 60000 65536"/>
              <a:gd name="T18" fmla="*/ 0 w 457202"/>
              <a:gd name="T19" fmla="*/ 1181101 h 1295401"/>
              <a:gd name="T20" fmla="*/ 390492 w 457202"/>
              <a:gd name="T21" fmla="*/ 1295401 h 1295401"/>
            </a:gdLst>
            <a:ahLst/>
            <a:cxnLst>
              <a:cxn ang="T12">
                <a:pos x="T0" y="T1"/>
              </a:cxn>
              <a:cxn ang="T13">
                <a:pos x="T2" y="T3"/>
              </a:cxn>
              <a:cxn ang="T14">
                <a:pos x="T4" y="T5"/>
              </a:cxn>
              <a:cxn ang="T15">
                <a:pos x="T6" y="T7"/>
              </a:cxn>
              <a:cxn ang="T16">
                <a:pos x="T8" y="T9"/>
              </a:cxn>
              <a:cxn ang="T17">
                <a:pos x="T10" y="T11"/>
              </a:cxn>
            </a:cxnLst>
            <a:rect l="T18" t="T19" r="T20" b="T21"/>
            <a:pathLst>
              <a:path w="457202" h="1295401">
                <a:moveTo>
                  <a:pt x="0" y="1181101"/>
                </a:moveTo>
                <a:lnTo>
                  <a:pt x="276191" y="1181101"/>
                </a:lnTo>
                <a:lnTo>
                  <a:pt x="276191" y="114301"/>
                </a:lnTo>
                <a:lnTo>
                  <a:pt x="209481" y="114301"/>
                </a:lnTo>
                <a:lnTo>
                  <a:pt x="333341" y="0"/>
                </a:lnTo>
                <a:lnTo>
                  <a:pt x="457202" y="114301"/>
                </a:lnTo>
                <a:lnTo>
                  <a:pt x="390492" y="114301"/>
                </a:lnTo>
                <a:lnTo>
                  <a:pt x="390492" y="1295401"/>
                </a:lnTo>
                <a:lnTo>
                  <a:pt x="0" y="1295401"/>
                </a:lnTo>
                <a:close/>
              </a:path>
            </a:pathLst>
          </a:custGeom>
          <a:solidFill>
            <a:schemeClr val="tx2">
              <a:lumMod val="60000"/>
              <a:lumOff val="40000"/>
            </a:schemeClr>
          </a:solidFill>
          <a:ln w="25400" algn="ctr">
            <a:solidFill>
              <a:schemeClr val="tx2">
                <a:lumMod val="75000"/>
              </a:schemeClr>
            </a:solidFill>
            <a:miter lim="800000"/>
            <a:headEnd/>
            <a:tailEnd/>
          </a:ln>
        </p:spPr>
        <p:txBody>
          <a:bodyPr rot="10800000" vert="eaVert" anchor="ctr"/>
          <a:lstStyle/>
          <a:p>
            <a:pPr algn="ctr" eaLnBrk="1" fontAlgn="auto" hangingPunct="1">
              <a:spcBef>
                <a:spcPts val="0"/>
              </a:spcBef>
              <a:spcAft>
                <a:spcPts val="0"/>
              </a:spcAft>
              <a:defRPr/>
            </a:pPr>
            <a:endParaRPr lang="en-US">
              <a:solidFill>
                <a:schemeClr val="lt1"/>
              </a:solidFill>
              <a:latin typeface="+mn-lt"/>
            </a:endParaRPr>
          </a:p>
        </p:txBody>
      </p:sp>
      <p:sp>
        <p:nvSpPr>
          <p:cNvPr id="23" name="Bent-Up Arrow 22"/>
          <p:cNvSpPr>
            <a:spLocks noChangeArrowheads="1"/>
          </p:cNvSpPr>
          <p:nvPr/>
        </p:nvSpPr>
        <p:spPr bwMode="auto">
          <a:xfrm rot="16200000" flipH="1">
            <a:off x="6341529" y="3425752"/>
            <a:ext cx="396634" cy="909034"/>
          </a:xfrm>
          <a:custGeom>
            <a:avLst/>
            <a:gdLst>
              <a:gd name="T0" fmla="*/ 333341 w 457202"/>
              <a:gd name="T1" fmla="*/ 0 h 1143001"/>
              <a:gd name="T2" fmla="*/ 209481 w 457202"/>
              <a:gd name="T3" fmla="*/ 114301 h 1143001"/>
              <a:gd name="T4" fmla="*/ 0 w 457202"/>
              <a:gd name="T5" fmla="*/ 1085850 h 1143001"/>
              <a:gd name="T6" fmla="*/ 195246 w 457202"/>
              <a:gd name="T7" fmla="*/ 1143001 h 1143001"/>
              <a:gd name="T8" fmla="*/ 390492 w 457202"/>
              <a:gd name="T9" fmla="*/ 628650 h 1143001"/>
              <a:gd name="T10" fmla="*/ 457202 w 457202"/>
              <a:gd name="T11" fmla="*/ 114301 h 1143001"/>
              <a:gd name="T12" fmla="*/ 17694720 60000 65536"/>
              <a:gd name="T13" fmla="*/ 11796480 60000 65536"/>
              <a:gd name="T14" fmla="*/ 11796480 60000 65536"/>
              <a:gd name="T15" fmla="*/ 5898240 60000 65536"/>
              <a:gd name="T16" fmla="*/ 0 60000 65536"/>
              <a:gd name="T17" fmla="*/ 0 60000 65536"/>
              <a:gd name="T18" fmla="*/ 0 w 457202"/>
              <a:gd name="T19" fmla="*/ 1028701 h 1143001"/>
              <a:gd name="T20" fmla="*/ 390492 w 457202"/>
              <a:gd name="T21" fmla="*/ 1143001 h 1143001"/>
            </a:gdLst>
            <a:ahLst/>
            <a:cxnLst>
              <a:cxn ang="T12">
                <a:pos x="T0" y="T1"/>
              </a:cxn>
              <a:cxn ang="T13">
                <a:pos x="T2" y="T3"/>
              </a:cxn>
              <a:cxn ang="T14">
                <a:pos x="T4" y="T5"/>
              </a:cxn>
              <a:cxn ang="T15">
                <a:pos x="T6" y="T7"/>
              </a:cxn>
              <a:cxn ang="T16">
                <a:pos x="T8" y="T9"/>
              </a:cxn>
              <a:cxn ang="T17">
                <a:pos x="T10" y="T11"/>
              </a:cxn>
            </a:cxnLst>
            <a:rect l="T18" t="T19" r="T20" b="T21"/>
            <a:pathLst>
              <a:path w="457202" h="1143001">
                <a:moveTo>
                  <a:pt x="0" y="1028701"/>
                </a:moveTo>
                <a:lnTo>
                  <a:pt x="276191" y="1028701"/>
                </a:lnTo>
                <a:lnTo>
                  <a:pt x="276191" y="114301"/>
                </a:lnTo>
                <a:lnTo>
                  <a:pt x="209481" y="114301"/>
                </a:lnTo>
                <a:lnTo>
                  <a:pt x="333341" y="0"/>
                </a:lnTo>
                <a:lnTo>
                  <a:pt x="457202" y="114301"/>
                </a:lnTo>
                <a:lnTo>
                  <a:pt x="390492" y="114301"/>
                </a:lnTo>
                <a:lnTo>
                  <a:pt x="390492" y="1143001"/>
                </a:lnTo>
                <a:lnTo>
                  <a:pt x="0" y="1143001"/>
                </a:lnTo>
                <a:close/>
              </a:path>
            </a:pathLst>
          </a:custGeom>
          <a:solidFill>
            <a:schemeClr val="tx2">
              <a:lumMod val="60000"/>
              <a:lumOff val="40000"/>
            </a:schemeClr>
          </a:solidFill>
          <a:ln w="25400" algn="ctr">
            <a:solidFill>
              <a:schemeClr val="tx2">
                <a:lumMod val="75000"/>
              </a:schemeClr>
            </a:solidFill>
            <a:miter lim="800000"/>
            <a:headEnd/>
            <a:tailEnd/>
          </a:ln>
        </p:spPr>
        <p:txBody>
          <a:bodyPr vert="eaVert" anchor="ctr"/>
          <a:lstStyle/>
          <a:p>
            <a:pPr algn="ctr" eaLnBrk="1" fontAlgn="auto" hangingPunct="1">
              <a:spcBef>
                <a:spcPts val="0"/>
              </a:spcBef>
              <a:spcAft>
                <a:spcPts val="0"/>
              </a:spcAft>
              <a:defRPr/>
            </a:pPr>
            <a:endParaRPr lang="en-US">
              <a:solidFill>
                <a:schemeClr val="lt1"/>
              </a:solidFill>
              <a:latin typeface="+mn-lt"/>
            </a:endParaRPr>
          </a:p>
        </p:txBody>
      </p:sp>
      <p:sp>
        <p:nvSpPr>
          <p:cNvPr id="27" name="Rectangle 26"/>
          <p:cNvSpPr/>
          <p:nvPr/>
        </p:nvSpPr>
        <p:spPr bwMode="auto">
          <a:xfrm>
            <a:off x="3300624" y="4283769"/>
            <a:ext cx="2495276" cy="419434"/>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chemeClr val="tx1"/>
                </a:solidFill>
              </a:rPr>
              <a:t>7</a:t>
            </a:r>
            <a:r>
              <a:rPr lang="en-US" sz="1400" dirty="0" smtClean="0">
                <a:solidFill>
                  <a:schemeClr val="tx1"/>
                </a:solidFill>
              </a:rPr>
              <a:t>: </a:t>
            </a:r>
            <a:r>
              <a:rPr lang="en-US" sz="1400" dirty="0" err="1" smtClean="0">
                <a:solidFill>
                  <a:schemeClr val="tx1"/>
                </a:solidFill>
              </a:rPr>
              <a:t>Marken-Botschafter</a:t>
            </a:r>
            <a:endParaRPr lang="en-US" sz="1400" dirty="0">
              <a:solidFill>
                <a:schemeClr val="tx1"/>
              </a:solidFill>
            </a:endParaRPr>
          </a:p>
        </p:txBody>
      </p:sp>
      <p:sp>
        <p:nvSpPr>
          <p:cNvPr id="29" name="Rectangle 28"/>
          <p:cNvSpPr/>
          <p:nvPr/>
        </p:nvSpPr>
        <p:spPr bwMode="auto">
          <a:xfrm>
            <a:off x="3300624" y="5586619"/>
            <a:ext cx="2495276" cy="435330"/>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dirty="0">
                <a:solidFill>
                  <a:schemeClr val="tx1"/>
                </a:solidFill>
              </a:rPr>
              <a:t>9</a:t>
            </a:r>
            <a:r>
              <a:rPr lang="en-US" sz="1400" dirty="0" smtClean="0">
                <a:solidFill>
                  <a:schemeClr val="tx1"/>
                </a:solidFill>
              </a:rPr>
              <a:t>: </a:t>
            </a:r>
            <a:r>
              <a:rPr lang="en-US" sz="1400" dirty="0" err="1" smtClean="0">
                <a:solidFill>
                  <a:schemeClr val="tx1"/>
                </a:solidFill>
              </a:rPr>
              <a:t>Aktives</a:t>
            </a:r>
            <a:r>
              <a:rPr lang="en-US" sz="1400" dirty="0" smtClean="0">
                <a:solidFill>
                  <a:schemeClr val="tx1"/>
                </a:solidFill>
              </a:rPr>
              <a:t> </a:t>
            </a:r>
            <a:r>
              <a:rPr lang="en-US" sz="1400" dirty="0" err="1" smtClean="0">
                <a:solidFill>
                  <a:schemeClr val="tx1"/>
                </a:solidFill>
              </a:rPr>
              <a:t>Mitglied</a:t>
            </a:r>
            <a:endParaRPr lang="en-US" sz="1400" dirty="0">
              <a:solidFill>
                <a:schemeClr val="tx1"/>
              </a:solidFill>
            </a:endParaRPr>
          </a:p>
        </p:txBody>
      </p:sp>
      <p:sp>
        <p:nvSpPr>
          <p:cNvPr id="32" name="Down Arrow 31"/>
          <p:cNvSpPr/>
          <p:nvPr/>
        </p:nvSpPr>
        <p:spPr bwMode="auto">
          <a:xfrm>
            <a:off x="4447102" y="2297011"/>
            <a:ext cx="134880" cy="186668"/>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Down Arrow 32"/>
          <p:cNvSpPr/>
          <p:nvPr/>
        </p:nvSpPr>
        <p:spPr bwMode="auto">
          <a:xfrm>
            <a:off x="4447102" y="2878899"/>
            <a:ext cx="134880" cy="162200"/>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Down Arrow 34"/>
          <p:cNvSpPr/>
          <p:nvPr/>
        </p:nvSpPr>
        <p:spPr bwMode="auto">
          <a:xfrm>
            <a:off x="4447102" y="3420723"/>
            <a:ext cx="134880" cy="181445"/>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Down Arrow 35"/>
          <p:cNvSpPr/>
          <p:nvPr/>
        </p:nvSpPr>
        <p:spPr bwMode="auto">
          <a:xfrm>
            <a:off x="4447102" y="4090021"/>
            <a:ext cx="134880" cy="176047"/>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Down Arrow 36"/>
          <p:cNvSpPr/>
          <p:nvPr/>
        </p:nvSpPr>
        <p:spPr bwMode="auto">
          <a:xfrm>
            <a:off x="4435960" y="4712637"/>
            <a:ext cx="146021" cy="211073"/>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Down Arrow 37"/>
          <p:cNvSpPr/>
          <p:nvPr/>
        </p:nvSpPr>
        <p:spPr bwMode="auto">
          <a:xfrm>
            <a:off x="4447102" y="5353518"/>
            <a:ext cx="134879" cy="203503"/>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99" name="Textfeld 1"/>
          <p:cNvSpPr txBox="1">
            <a:spLocks noChangeArrowheads="1"/>
          </p:cNvSpPr>
          <p:nvPr/>
        </p:nvSpPr>
        <p:spPr bwMode="auto">
          <a:xfrm>
            <a:off x="0" y="-2282"/>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algn="ctr" eaLnBrk="1" hangingPunct="1">
              <a:spcBef>
                <a:spcPct val="0"/>
              </a:spcBef>
              <a:buClrTx/>
              <a:buFontTx/>
              <a:buNone/>
            </a:pPr>
            <a:r>
              <a:rPr lang="de-DE" altLang="de-DE" sz="3200" b="1" dirty="0" smtClean="0">
                <a:solidFill>
                  <a:srgbClr val="63AF34"/>
                </a:solidFill>
              </a:rPr>
              <a:t>WORKFLOW</a:t>
            </a:r>
            <a:endParaRPr lang="de-AT" altLang="de-DE" sz="3200" b="1" dirty="0">
              <a:solidFill>
                <a:srgbClr val="63AF34"/>
              </a:solidFill>
            </a:endParaRPr>
          </a:p>
        </p:txBody>
      </p:sp>
      <p:sp>
        <p:nvSpPr>
          <p:cNvPr id="30" name="Rechteck 29"/>
          <p:cNvSpPr/>
          <p:nvPr/>
        </p:nvSpPr>
        <p:spPr>
          <a:xfrm>
            <a:off x="1527161" y="1939513"/>
            <a:ext cx="1186543" cy="584775"/>
          </a:xfrm>
          <a:prstGeom prst="rect">
            <a:avLst/>
          </a:prstGeom>
          <a:noFill/>
        </p:spPr>
        <p:txBody>
          <a:bodyPr wrap="none">
            <a:spAutoFit/>
          </a:bodyPr>
          <a:lstStyle/>
          <a:p>
            <a:pPr algn="ctr" eaLnBrk="1" hangingPunct="1">
              <a:defRPr/>
            </a:pPr>
            <a:r>
              <a:rPr lang="de-DE"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Baue</a:t>
            </a:r>
          </a:p>
        </p:txBody>
      </p:sp>
      <p:sp>
        <p:nvSpPr>
          <p:cNvPr id="31" name="Rechteck 30"/>
          <p:cNvSpPr/>
          <p:nvPr/>
        </p:nvSpPr>
        <p:spPr>
          <a:xfrm>
            <a:off x="6252814" y="1898904"/>
            <a:ext cx="1483098" cy="584775"/>
          </a:xfrm>
          <a:prstGeom prst="rect">
            <a:avLst/>
          </a:prstGeom>
          <a:noFill/>
        </p:spPr>
        <p:txBody>
          <a:bodyPr wrap="none">
            <a:spAutoFit/>
          </a:bodyPr>
          <a:lstStyle/>
          <a:p>
            <a:pPr algn="ctr" eaLnBrk="1" hangingPunct="1">
              <a:defRPr/>
            </a:pPr>
            <a:r>
              <a:rPr lang="de-DE"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Schritt</a:t>
            </a:r>
          </a:p>
        </p:txBody>
      </p:sp>
      <p:sp>
        <p:nvSpPr>
          <p:cNvPr id="39" name="Rechteck 38"/>
          <p:cNvSpPr/>
          <p:nvPr/>
        </p:nvSpPr>
        <p:spPr>
          <a:xfrm>
            <a:off x="1754787" y="4508448"/>
            <a:ext cx="731289" cy="584775"/>
          </a:xfrm>
          <a:prstGeom prst="rect">
            <a:avLst/>
          </a:prstGeom>
          <a:noFill/>
        </p:spPr>
        <p:txBody>
          <a:bodyPr wrap="none">
            <a:spAutoFit/>
          </a:bodyPr>
          <a:lstStyle/>
          <a:p>
            <a:pPr algn="ctr" eaLnBrk="1" hangingPunct="1">
              <a:defRPr/>
            </a:pPr>
            <a:r>
              <a:rPr lang="de-DE" sz="3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für</a:t>
            </a:r>
            <a:endParaRPr lang="de-DE"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ndParaRPr>
          </a:p>
        </p:txBody>
      </p:sp>
      <p:sp>
        <p:nvSpPr>
          <p:cNvPr id="40" name="Rechteck 39"/>
          <p:cNvSpPr/>
          <p:nvPr/>
        </p:nvSpPr>
        <p:spPr>
          <a:xfrm>
            <a:off x="6262686" y="4508447"/>
            <a:ext cx="1483098" cy="584775"/>
          </a:xfrm>
          <a:prstGeom prst="rect">
            <a:avLst/>
          </a:prstGeom>
          <a:noFill/>
        </p:spPr>
        <p:txBody>
          <a:bodyPr wrap="none">
            <a:spAutoFit/>
          </a:bodyPr>
          <a:lstStyle/>
          <a:p>
            <a:pPr algn="ctr" eaLnBrk="1" hangingPunct="1">
              <a:defRPr/>
            </a:pPr>
            <a:r>
              <a:rPr lang="de-DE"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Schritt</a:t>
            </a:r>
          </a:p>
        </p:txBody>
      </p:sp>
      <p:sp>
        <p:nvSpPr>
          <p:cNvPr id="4104" name="Nach links gekrümmter Pfeil 13"/>
          <p:cNvSpPr>
            <a:spLocks noChangeArrowheads="1"/>
          </p:cNvSpPr>
          <p:nvPr/>
        </p:nvSpPr>
        <p:spPr bwMode="auto">
          <a:xfrm rot="10800000">
            <a:off x="549478" y="661178"/>
            <a:ext cx="1828800" cy="5367338"/>
          </a:xfrm>
          <a:prstGeom prst="curvedLeftArrow">
            <a:avLst>
              <a:gd name="adj1" fmla="val 24987"/>
              <a:gd name="adj2" fmla="val 49988"/>
              <a:gd name="adj3" fmla="val 25000"/>
            </a:avLst>
          </a:prstGeom>
          <a:solidFill>
            <a:schemeClr val="tx2">
              <a:lumMod val="60000"/>
              <a:lumOff val="40000"/>
            </a:schemeClr>
          </a:solidFill>
          <a:ln w="9525" algn="ctr">
            <a:solidFill>
              <a:schemeClr val="tx2"/>
            </a:solidFill>
            <a:round/>
            <a:headEnd/>
            <a:tailEnd/>
          </a:ln>
        </p:spPr>
        <p:txBody>
          <a:bodyPr lIns="90000" tIns="46800" rIns="90000" bIns="46800">
            <a:spAutoFit/>
          </a:bodyPr>
          <a:lstStyle>
            <a:lvl1pPr>
              <a:spcBef>
                <a:spcPct val="50000"/>
              </a:spcBef>
              <a:buClr>
                <a:schemeClr val="tx2"/>
              </a:buClr>
              <a:buFont typeface="Arial" panose="020B0604020202020204" pitchFamily="34" charset="0"/>
              <a:buChar char="•"/>
              <a:defRPr sz="20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Arial" panose="020B0604020202020204" pitchFamily="34" charset="0"/>
              </a:defRPr>
            </a:lvl9pPr>
          </a:lstStyle>
          <a:p>
            <a:pPr eaLnBrk="1" hangingPunct="1">
              <a:spcBef>
                <a:spcPct val="0"/>
              </a:spcBef>
              <a:buClrTx/>
              <a:buFontTx/>
              <a:buNone/>
            </a:pPr>
            <a:endParaRPr lang="de-DE" altLang="de-DE" sz="1000"/>
          </a:p>
        </p:txBody>
      </p:sp>
      <p:sp>
        <p:nvSpPr>
          <p:cNvPr id="41" name="Rectangle 3"/>
          <p:cNvSpPr/>
          <p:nvPr/>
        </p:nvSpPr>
        <p:spPr bwMode="auto">
          <a:xfrm>
            <a:off x="3300898" y="1405078"/>
            <a:ext cx="2495550" cy="331787"/>
          </a:xfrm>
          <a:prstGeom prst="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dirty="0">
                <a:solidFill>
                  <a:schemeClr val="tx1"/>
                </a:solidFill>
              </a:rPr>
              <a:t>2</a:t>
            </a:r>
            <a:r>
              <a:rPr lang="en-US" sz="1400" dirty="0">
                <a:solidFill>
                  <a:schemeClr val="tx1"/>
                </a:solidFill>
              </a:rPr>
              <a:t>: </a:t>
            </a:r>
            <a:r>
              <a:rPr lang="en-US" sz="1400" dirty="0" smtClean="0">
                <a:solidFill>
                  <a:schemeClr val="tx1"/>
                </a:solidFill>
              </a:rPr>
              <a:t>Wellness </a:t>
            </a:r>
            <a:r>
              <a:rPr lang="en-US" sz="1400" dirty="0" err="1" smtClean="0">
                <a:solidFill>
                  <a:schemeClr val="tx1"/>
                </a:solidFill>
              </a:rPr>
              <a:t>Beratung</a:t>
            </a:r>
            <a:endParaRPr lang="ru-RU" sz="1400" dirty="0">
              <a:solidFill>
                <a:schemeClr val="tx1"/>
              </a:solidFill>
            </a:endParaRPr>
          </a:p>
        </p:txBody>
      </p:sp>
      <p:sp>
        <p:nvSpPr>
          <p:cNvPr id="42" name="Down Arrow 31"/>
          <p:cNvSpPr/>
          <p:nvPr/>
        </p:nvSpPr>
        <p:spPr bwMode="auto">
          <a:xfrm>
            <a:off x="4435961" y="1749631"/>
            <a:ext cx="146021" cy="170626"/>
          </a:xfrm>
          <a:prstGeom prst="downArrow">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Ellipse 1"/>
          <p:cNvSpPr/>
          <p:nvPr/>
        </p:nvSpPr>
        <p:spPr>
          <a:xfrm>
            <a:off x="2697734" y="3198592"/>
            <a:ext cx="3662354" cy="3345843"/>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3336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0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ppt_w</p:attrName>
                                        </p:attrNameLst>
                                      </p:cBhvr>
                                      <p:tavLst>
                                        <p:tav tm="0">
                                          <p:val>
                                            <p:fltVal val="0"/>
                                          </p:val>
                                        </p:tav>
                                        <p:tav tm="100000">
                                          <p:val>
                                            <p:strVal val="#ppt_w"/>
                                          </p:val>
                                        </p:tav>
                                      </p:tavLst>
                                    </p:anim>
                                    <p:anim calcmode="lin" valueType="num">
                                      <p:cBhvr>
                                        <p:cTn id="80" dur="500" fill="hold"/>
                                        <p:tgtEl>
                                          <p:spTgt spid="2"/>
                                        </p:tgtEl>
                                        <p:attrNameLst>
                                          <p:attrName>ppt_h</p:attrName>
                                        </p:attrNameLst>
                                      </p:cBhvr>
                                      <p:tavLst>
                                        <p:tav tm="0">
                                          <p:val>
                                            <p:fltVal val="0"/>
                                          </p:val>
                                        </p:tav>
                                        <p:tav tm="100000">
                                          <p:val>
                                            <p:strVal val="#ppt_h"/>
                                          </p:val>
                                        </p:tav>
                                      </p:tavLst>
                                    </p:anim>
                                    <p:animEffect transition="in" filter="fade">
                                      <p:cBhvr>
                                        <p:cTn id="8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9" grpId="0" animBg="1"/>
      <p:bldP spid="20" grpId="0" animBg="1"/>
      <p:bldP spid="21" grpId="0" animBg="1"/>
      <p:bldP spid="23" grpId="0" animBg="1"/>
      <p:bldP spid="27" grpId="0" animBg="1"/>
      <p:bldP spid="29" grpId="0" animBg="1"/>
      <p:bldP spid="32" grpId="0" animBg="1"/>
      <p:bldP spid="33" grpId="0" animBg="1"/>
      <p:bldP spid="35" grpId="0" animBg="1"/>
      <p:bldP spid="36" grpId="0" animBg="1"/>
      <p:bldP spid="37" grpId="0" animBg="1"/>
      <p:bldP spid="38" grpId="0" animBg="1"/>
      <p:bldP spid="30" grpId="0"/>
      <p:bldP spid="31" grpId="0"/>
      <p:bldP spid="39" grpId="0"/>
      <p:bldP spid="40" grpId="0"/>
      <p:bldP spid="4104" grpId="0" animBg="1"/>
      <p:bldP spid="41" grpId="0" animBg="1"/>
      <p:bldP spid="42"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a:stretch>
            <a:fillRect/>
          </a:stretch>
        </p:blipFill>
        <p:spPr>
          <a:xfrm>
            <a:off x="19878" y="0"/>
            <a:ext cx="4406419" cy="6380922"/>
          </a:xfrm>
          <a:prstGeom prst="rect">
            <a:avLst/>
          </a:prstGeom>
        </p:spPr>
      </p:pic>
      <p:pic>
        <p:nvPicPr>
          <p:cNvPr id="5" name="Grafik 4"/>
          <p:cNvPicPr>
            <a:picLocks noChangeAspect="1"/>
          </p:cNvPicPr>
          <p:nvPr/>
        </p:nvPicPr>
        <p:blipFill>
          <a:blip r:embed="rId3"/>
          <a:stretch>
            <a:fillRect/>
          </a:stretch>
        </p:blipFill>
        <p:spPr>
          <a:xfrm>
            <a:off x="4253949" y="-1"/>
            <a:ext cx="4890052" cy="6405279"/>
          </a:xfrm>
          <a:prstGeom prst="rect">
            <a:avLst/>
          </a:prstGeom>
        </p:spPr>
      </p:pic>
    </p:spTree>
    <p:extLst>
      <p:ext uri="{BB962C8B-B14F-4D97-AF65-F5344CB8AC3E}">
        <p14:creationId xmlns:p14="http://schemas.microsoft.com/office/powerpoint/2010/main" val="1926801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3"/>
          <a:stretch>
            <a:fillRect/>
          </a:stretch>
        </p:blipFill>
        <p:spPr>
          <a:xfrm>
            <a:off x="49695" y="0"/>
            <a:ext cx="4513770" cy="6400237"/>
          </a:xfrm>
          <a:prstGeom prst="rect">
            <a:avLst/>
          </a:prstGeom>
        </p:spPr>
      </p:pic>
      <p:pic>
        <p:nvPicPr>
          <p:cNvPr id="6" name="Grafik 5"/>
          <p:cNvPicPr>
            <a:picLocks noChangeAspect="1"/>
          </p:cNvPicPr>
          <p:nvPr/>
        </p:nvPicPr>
        <p:blipFill>
          <a:blip r:embed="rId4"/>
          <a:stretch>
            <a:fillRect/>
          </a:stretch>
        </p:blipFill>
        <p:spPr>
          <a:xfrm>
            <a:off x="4564339" y="27709"/>
            <a:ext cx="4529966" cy="6372528"/>
          </a:xfrm>
          <a:prstGeom prst="rect">
            <a:avLst/>
          </a:prstGeom>
        </p:spPr>
      </p:pic>
    </p:spTree>
    <p:extLst>
      <p:ext uri="{BB962C8B-B14F-4D97-AF65-F5344CB8AC3E}">
        <p14:creationId xmlns:p14="http://schemas.microsoft.com/office/powerpoint/2010/main" val="761447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22531"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pic>
        <p:nvPicPr>
          <p:cNvPr id="22532" name="Picture 7" descr="bg_green"/>
          <p:cNvPicPr>
            <a:picLocks noChangeAspect="1" noChangeArrowheads="1"/>
          </p:cNvPicPr>
          <p:nvPr/>
        </p:nvPicPr>
        <p:blipFill>
          <a:blip r:embed="rId3"/>
          <a:srcRect/>
          <a:stretch>
            <a:fillRect/>
          </a:stretch>
        </p:blipFill>
        <p:spPr bwMode="auto">
          <a:xfrm>
            <a:off x="1004888" y="1514475"/>
            <a:ext cx="5048250" cy="3829050"/>
          </a:xfrm>
          <a:prstGeom prst="rect">
            <a:avLst/>
          </a:prstGeom>
          <a:noFill/>
          <a:ln w="9525">
            <a:noFill/>
            <a:miter lim="800000"/>
            <a:headEnd/>
            <a:tailEnd/>
          </a:ln>
        </p:spPr>
      </p:pic>
      <p:sp>
        <p:nvSpPr>
          <p:cNvPr id="22533" name="Textfeld 4"/>
          <p:cNvSpPr txBox="1">
            <a:spLocks noChangeArrowheads="1"/>
          </p:cNvSpPr>
          <p:nvPr/>
        </p:nvSpPr>
        <p:spPr bwMode="auto">
          <a:xfrm>
            <a:off x="2025650" y="2047875"/>
            <a:ext cx="3870325" cy="2160591"/>
          </a:xfrm>
          <a:prstGeom prst="rect">
            <a:avLst/>
          </a:prstGeom>
          <a:noFill/>
          <a:ln w="9525">
            <a:noFill/>
            <a:miter lim="800000"/>
            <a:headEnd/>
            <a:tailEnd/>
          </a:ln>
        </p:spPr>
        <p:txBody>
          <a:bodyPr>
            <a:spAutoFit/>
          </a:bodyPr>
          <a:lstStyle/>
          <a:p>
            <a:pPr defTabSz="457200" eaLnBrk="0" hangingPunct="0">
              <a:lnSpc>
                <a:spcPct val="80000"/>
              </a:lnSpc>
            </a:pPr>
            <a:r>
              <a:rPr lang="en-GB" altLang="en-US" sz="3000" b="1" dirty="0" smtClean="0">
                <a:solidFill>
                  <a:schemeClr val="bg1"/>
                </a:solidFill>
              </a:rPr>
              <a:t>SCHRITT	5</a:t>
            </a:r>
            <a:endParaRPr lang="en-GB" altLang="en-US" sz="3000" b="1" dirty="0">
              <a:solidFill>
                <a:schemeClr val="bg1"/>
              </a:solidFill>
            </a:endParaRPr>
          </a:p>
          <a:p>
            <a:pPr defTabSz="457200" eaLnBrk="0" hangingPunct="0">
              <a:lnSpc>
                <a:spcPct val="80000"/>
              </a:lnSpc>
            </a:pPr>
            <a:r>
              <a:rPr lang="en-GB" altLang="en-US" sz="1800" b="1" dirty="0">
                <a:solidFill>
                  <a:srgbClr val="996633"/>
                </a:solidFill>
              </a:rPr>
              <a:t/>
            </a:r>
            <a:br>
              <a:rPr lang="en-GB" altLang="en-US" sz="1800" b="1" dirty="0">
                <a:solidFill>
                  <a:srgbClr val="996633"/>
                </a:solidFill>
              </a:rPr>
            </a:br>
            <a:r>
              <a:rPr lang="en-GB" altLang="en-US" sz="1800" b="1" dirty="0">
                <a:solidFill>
                  <a:srgbClr val="996633"/>
                </a:solidFill>
              </a:rPr>
              <a:t/>
            </a:r>
            <a:br>
              <a:rPr lang="en-GB" altLang="en-US" sz="1800" b="1" dirty="0">
                <a:solidFill>
                  <a:srgbClr val="996633"/>
                </a:solidFill>
              </a:rPr>
            </a:br>
            <a:r>
              <a:rPr lang="en-GB" altLang="en-US" sz="2400" b="1" dirty="0">
                <a:solidFill>
                  <a:schemeClr val="bg1"/>
                </a:solidFill>
              </a:rPr>
              <a:t>Follow </a:t>
            </a:r>
            <a:r>
              <a:rPr lang="en-GB" altLang="en-US" sz="2400" b="1" dirty="0" smtClean="0">
                <a:solidFill>
                  <a:schemeClr val="bg1"/>
                </a:solidFill>
              </a:rPr>
              <a:t>up:</a:t>
            </a:r>
            <a:r>
              <a:rPr lang="en-GB" altLang="en-US" sz="2400" b="1" dirty="0">
                <a:solidFill>
                  <a:schemeClr val="bg1"/>
                </a:solidFill>
              </a:rPr>
              <a:t/>
            </a:r>
            <a:br>
              <a:rPr lang="en-GB" altLang="en-US" sz="2400" b="1" dirty="0">
                <a:solidFill>
                  <a:schemeClr val="bg1"/>
                </a:solidFill>
              </a:rPr>
            </a:br>
            <a:r>
              <a:rPr lang="en-GB" altLang="en-US" sz="2400" b="1" dirty="0">
                <a:solidFill>
                  <a:schemeClr val="bg1"/>
                </a:solidFill>
              </a:rPr>
              <a:t> </a:t>
            </a:r>
            <a:r>
              <a:rPr lang="en-US" altLang="en-US" sz="2400" b="1" dirty="0">
                <a:solidFill>
                  <a:schemeClr val="bg1"/>
                </a:solidFill>
              </a:rPr>
              <a:t/>
            </a:r>
            <a:br>
              <a:rPr lang="en-US" altLang="en-US" sz="2400" b="1" dirty="0">
                <a:solidFill>
                  <a:schemeClr val="bg1"/>
                </a:solidFill>
              </a:rPr>
            </a:br>
            <a:r>
              <a:rPr lang="en-US" sz="2400" b="1" dirty="0" err="1">
                <a:solidFill>
                  <a:schemeClr val="bg1"/>
                </a:solidFill>
              </a:rPr>
              <a:t>Kundenbetreuung</a:t>
            </a:r>
            <a:endParaRPr lang="de-DE" sz="2400" b="1" dirty="0">
              <a:solidFill>
                <a:schemeClr val="bg1"/>
              </a:solidFill>
            </a:endParaRPr>
          </a:p>
          <a:p>
            <a:pPr defTabSz="457200"/>
            <a:endParaRPr lang="de-DE" sz="24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749300" y="298450"/>
            <a:ext cx="7810500" cy="803275"/>
          </a:xfrm>
        </p:spPr>
        <p:txBody>
          <a:bodyPr/>
          <a:lstStyle/>
          <a:p>
            <a:pPr eaLnBrk="1" hangingPunct="1"/>
            <a:r>
              <a:rPr lang="de-DE" dirty="0" smtClean="0">
                <a:ea typeface="ＭＳ Ｐゴシック"/>
                <a:cs typeface="ＭＳ Ｐゴシック"/>
              </a:rPr>
              <a:t>Follow </a:t>
            </a:r>
            <a:r>
              <a:rPr lang="de-DE" dirty="0" err="1" smtClean="0">
                <a:ea typeface="ＭＳ Ｐゴシック"/>
                <a:cs typeface="ＭＳ Ｐゴシック"/>
              </a:rPr>
              <a:t>up</a:t>
            </a:r>
            <a:r>
              <a:rPr lang="de-DE" dirty="0" smtClean="0">
                <a:ea typeface="ＭＳ Ｐゴシック"/>
                <a:cs typeface="ＭＳ Ｐゴシック"/>
              </a:rPr>
              <a:t> </a:t>
            </a:r>
            <a:r>
              <a:rPr lang="de-DE" sz="1600" dirty="0" smtClean="0">
                <a:ea typeface="ＭＳ Ｐゴシック"/>
                <a:cs typeface="ＭＳ Ｐゴシック"/>
              </a:rPr>
              <a:t>- Kundenbetreuung</a:t>
            </a:r>
            <a:r>
              <a:rPr lang="en-GB" sz="1800" dirty="0" smtClean="0">
                <a:ea typeface="ＭＳ Ｐゴシック"/>
                <a:cs typeface="ＭＳ Ｐゴシック"/>
              </a:rPr>
              <a:t>	/ </a:t>
            </a:r>
            <a:r>
              <a:rPr lang="de-DE" sz="1800" dirty="0" smtClean="0">
                <a:ea typeface="ＭＳ Ｐゴシック"/>
                <a:cs typeface="ＭＳ Ｐゴシック"/>
              </a:rPr>
              <a:t>Schritt 5</a:t>
            </a:r>
            <a:endParaRPr lang="en-US" sz="1800" dirty="0" smtClean="0">
              <a:ea typeface="ＭＳ Ｐゴシック"/>
              <a:cs typeface="ＭＳ Ｐゴシック"/>
            </a:endParaRPr>
          </a:p>
        </p:txBody>
      </p:sp>
      <p:sp>
        <p:nvSpPr>
          <p:cNvPr id="23555"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23556" name="Tekstvak 10"/>
          <p:cNvSpPr txBox="1">
            <a:spLocks noChangeArrowheads="1"/>
          </p:cNvSpPr>
          <p:nvPr/>
        </p:nvSpPr>
        <p:spPr bwMode="auto">
          <a:xfrm>
            <a:off x="427038" y="1746250"/>
            <a:ext cx="8715375" cy="1201738"/>
          </a:xfrm>
          <a:prstGeom prst="rect">
            <a:avLst/>
          </a:prstGeom>
          <a:noFill/>
          <a:ln w="9525">
            <a:noFill/>
            <a:miter lim="800000"/>
            <a:headEnd/>
            <a:tailEnd/>
          </a:ln>
        </p:spPr>
        <p:txBody>
          <a:bodyPr>
            <a:spAutoFit/>
          </a:bodyPr>
          <a:lstStyle/>
          <a:p>
            <a:endParaRPr lang="nl-NL" altLang="en-US" sz="2400"/>
          </a:p>
          <a:p>
            <a:pPr>
              <a:buFontTx/>
              <a:buChar char="-"/>
            </a:pPr>
            <a:endParaRPr lang="nl-NL" altLang="en-US" sz="2400"/>
          </a:p>
          <a:p>
            <a:pPr>
              <a:buFontTx/>
              <a:buChar char="-"/>
            </a:pPr>
            <a:endParaRPr lang="nl-NL" altLang="en-US" sz="2400"/>
          </a:p>
        </p:txBody>
      </p:sp>
      <p:sp>
        <p:nvSpPr>
          <p:cNvPr id="23557" name="Textfeld 6"/>
          <p:cNvSpPr txBox="1">
            <a:spLocks noChangeArrowheads="1"/>
          </p:cNvSpPr>
          <p:nvPr/>
        </p:nvSpPr>
        <p:spPr bwMode="auto">
          <a:xfrm>
            <a:off x="469900" y="1412875"/>
            <a:ext cx="8674100" cy="5262979"/>
          </a:xfrm>
          <a:prstGeom prst="rect">
            <a:avLst/>
          </a:prstGeom>
          <a:noFill/>
          <a:ln w="9525">
            <a:noFill/>
            <a:miter lim="800000"/>
            <a:headEnd/>
            <a:tailEnd/>
          </a:ln>
        </p:spPr>
        <p:txBody>
          <a:bodyPr>
            <a:spAutoFit/>
          </a:bodyPr>
          <a:lstStyle/>
          <a:p>
            <a:pPr marL="457200" indent="-457200"/>
            <a:r>
              <a:rPr lang="de-DE" sz="2400" b="1" u="sng" dirty="0">
                <a:solidFill>
                  <a:schemeClr val="tx2"/>
                </a:solidFill>
              </a:rPr>
              <a:t>1. Tag</a:t>
            </a:r>
            <a:r>
              <a:rPr lang="de-DE" dirty="0"/>
              <a:t>		Wie hast du deinen Shake zubereitet? Wie schmeckt</a:t>
            </a:r>
            <a:br>
              <a:rPr lang="de-DE" dirty="0"/>
            </a:br>
            <a:r>
              <a:rPr lang="de-DE" dirty="0"/>
              <a:t> 		Shake, Kräuterkonzentrat und Aloe?</a:t>
            </a:r>
          </a:p>
          <a:p>
            <a:pPr marL="457200" indent="-457200">
              <a:buFontTx/>
              <a:buAutoNum type="arabicPeriod"/>
            </a:pPr>
            <a:endParaRPr lang="de-DE" dirty="0"/>
          </a:p>
          <a:p>
            <a:pPr marL="457200" indent="-457200"/>
            <a:r>
              <a:rPr lang="de-DE" sz="2400" b="1" u="sng" dirty="0">
                <a:solidFill>
                  <a:schemeClr val="tx2"/>
                </a:solidFill>
              </a:rPr>
              <a:t>3. Tag</a:t>
            </a:r>
            <a:r>
              <a:rPr lang="de-DE" dirty="0"/>
              <a:t>		Wie geht‘s dir? Verdauung? Energie? </a:t>
            </a:r>
            <a:r>
              <a:rPr lang="de-DE" dirty="0" err="1"/>
              <a:t>Heisshunger</a:t>
            </a:r>
            <a:r>
              <a:rPr lang="de-DE" dirty="0"/>
              <a:t> </a:t>
            </a:r>
            <a:br>
              <a:rPr lang="de-DE" dirty="0"/>
            </a:br>
            <a:r>
              <a:rPr lang="de-DE" dirty="0"/>
              <a:t>		noch da?</a:t>
            </a:r>
          </a:p>
          <a:p>
            <a:pPr marL="457200" indent="-457200"/>
            <a:endParaRPr lang="de-DE" dirty="0"/>
          </a:p>
          <a:p>
            <a:pPr marL="457200" indent="-457200"/>
            <a:r>
              <a:rPr lang="de-DE" sz="2400" b="1" u="sng" dirty="0">
                <a:solidFill>
                  <a:schemeClr val="tx2"/>
                </a:solidFill>
              </a:rPr>
              <a:t>5. Tag</a:t>
            </a:r>
            <a:r>
              <a:rPr lang="de-DE" dirty="0"/>
              <a:t>		Wie geht‘s dir? Einen anderen Geschmack ausprobiert?</a:t>
            </a:r>
          </a:p>
          <a:p>
            <a:pPr marL="457200" indent="-457200"/>
            <a:endParaRPr lang="de-DE" dirty="0"/>
          </a:p>
          <a:p>
            <a:pPr marL="457200" indent="-457200"/>
            <a:r>
              <a:rPr lang="de-DE" sz="2400" b="1" u="sng" dirty="0">
                <a:solidFill>
                  <a:schemeClr val="tx2"/>
                </a:solidFill>
              </a:rPr>
              <a:t>7. Tag</a:t>
            </a:r>
            <a:r>
              <a:rPr lang="de-DE" dirty="0"/>
              <a:t>		Was hat sich verändert? Wer hat schon bemerkt, </a:t>
            </a:r>
            <a:br>
              <a:rPr lang="de-DE" dirty="0"/>
            </a:br>
            <a:r>
              <a:rPr lang="de-DE" dirty="0"/>
              <a:t>		dass du mehr Energie hast, …. ?</a:t>
            </a:r>
          </a:p>
          <a:p>
            <a:pPr marL="457200" indent="-457200"/>
            <a:endParaRPr lang="de-DE" dirty="0"/>
          </a:p>
          <a:p>
            <a:pPr marL="457200" indent="-457200"/>
            <a:endParaRPr lang="de-DE" dirty="0"/>
          </a:p>
          <a:p>
            <a:pPr marL="457200" indent="-457200"/>
            <a:r>
              <a:rPr lang="de-DE" dirty="0"/>
              <a:t>Nach jedem Gespräch wird der darauffolgende Termin vereinbart!</a:t>
            </a:r>
          </a:p>
          <a:p>
            <a:pPr marL="457200" indent="-457200"/>
            <a:endParaRPr lang="de-DE" dirty="0"/>
          </a:p>
          <a:p>
            <a:pPr marL="457200" indent="-457200"/>
            <a:endParaRPr lang="de-DE" dirty="0"/>
          </a:p>
          <a:p>
            <a:pPr marL="457200" indent="-457200">
              <a:buFontTx/>
              <a:buAutoNum type="arabicPeriod"/>
            </a:pPr>
            <a:endParaRPr lang="de-D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a:xfrm>
            <a:off x="666750" y="298450"/>
            <a:ext cx="7810500" cy="803275"/>
          </a:xfrm>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24579"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pic>
        <p:nvPicPr>
          <p:cNvPr id="24580" name="Picture 7" descr="bg_green"/>
          <p:cNvPicPr>
            <a:picLocks noChangeAspect="1" noChangeArrowheads="1"/>
          </p:cNvPicPr>
          <p:nvPr/>
        </p:nvPicPr>
        <p:blipFill>
          <a:blip r:embed="rId3"/>
          <a:srcRect/>
          <a:stretch>
            <a:fillRect/>
          </a:stretch>
        </p:blipFill>
        <p:spPr bwMode="auto">
          <a:xfrm>
            <a:off x="1004888" y="1514475"/>
            <a:ext cx="5048250" cy="3829050"/>
          </a:xfrm>
          <a:prstGeom prst="rect">
            <a:avLst/>
          </a:prstGeom>
          <a:noFill/>
          <a:ln w="9525">
            <a:noFill/>
            <a:miter lim="800000"/>
            <a:headEnd/>
            <a:tailEnd/>
          </a:ln>
        </p:spPr>
      </p:pic>
      <p:sp>
        <p:nvSpPr>
          <p:cNvPr id="24581" name="Textfeld 4"/>
          <p:cNvSpPr txBox="1">
            <a:spLocks noChangeArrowheads="1"/>
          </p:cNvSpPr>
          <p:nvPr/>
        </p:nvSpPr>
        <p:spPr bwMode="auto">
          <a:xfrm>
            <a:off x="2025650" y="2047875"/>
            <a:ext cx="3870325" cy="1717393"/>
          </a:xfrm>
          <a:prstGeom prst="rect">
            <a:avLst/>
          </a:prstGeom>
          <a:noFill/>
          <a:ln w="9525">
            <a:noFill/>
            <a:miter lim="800000"/>
            <a:headEnd/>
            <a:tailEnd/>
          </a:ln>
        </p:spPr>
        <p:txBody>
          <a:bodyPr>
            <a:spAutoFit/>
          </a:bodyPr>
          <a:lstStyle/>
          <a:p>
            <a:pPr defTabSz="457200" eaLnBrk="0" hangingPunct="0">
              <a:lnSpc>
                <a:spcPct val="80000"/>
              </a:lnSpc>
            </a:pPr>
            <a:endParaRPr lang="en-GB" altLang="en-US" sz="3000" b="1" dirty="0">
              <a:solidFill>
                <a:schemeClr val="bg1"/>
              </a:solidFill>
            </a:endParaRPr>
          </a:p>
          <a:p>
            <a:pPr defTabSz="457200" eaLnBrk="0" hangingPunct="0">
              <a:lnSpc>
                <a:spcPct val="80000"/>
              </a:lnSpc>
            </a:pPr>
            <a:endParaRPr lang="en-GB" altLang="en-US" sz="1800" b="1" dirty="0">
              <a:solidFill>
                <a:srgbClr val="996633"/>
              </a:solidFill>
            </a:endParaRPr>
          </a:p>
          <a:p>
            <a:pPr defTabSz="457200" eaLnBrk="0" hangingPunct="0">
              <a:lnSpc>
                <a:spcPct val="80000"/>
              </a:lnSpc>
            </a:pPr>
            <a:endParaRPr lang="en-GB" altLang="en-US" sz="1800" b="1" dirty="0" smtClean="0">
              <a:solidFill>
                <a:srgbClr val="996633"/>
              </a:solidFill>
            </a:endParaRPr>
          </a:p>
          <a:p>
            <a:pPr defTabSz="457200" eaLnBrk="0" hangingPunct="0">
              <a:lnSpc>
                <a:spcPct val="80000"/>
              </a:lnSpc>
            </a:pPr>
            <a:endParaRPr lang="en-GB" altLang="en-US" sz="1800" b="1" dirty="0">
              <a:solidFill>
                <a:srgbClr val="996633"/>
              </a:solidFill>
            </a:endParaRPr>
          </a:p>
          <a:p>
            <a:pPr defTabSz="457200" eaLnBrk="0" hangingPunct="0">
              <a:lnSpc>
                <a:spcPct val="80000"/>
              </a:lnSpc>
            </a:pPr>
            <a:r>
              <a:rPr lang="en-GB" altLang="en-US" sz="2400" b="1" dirty="0" err="1">
                <a:solidFill>
                  <a:schemeClr val="bg1"/>
                </a:solidFill>
              </a:rPr>
              <a:t>Weiterentwicklung</a:t>
            </a:r>
            <a:r>
              <a:rPr lang="en-GB" altLang="en-US" sz="2400" b="1" dirty="0">
                <a:solidFill>
                  <a:schemeClr val="bg1"/>
                </a:solidFill>
              </a:rPr>
              <a:t> der</a:t>
            </a:r>
            <a:endParaRPr lang="de-DE" sz="2400" b="1" dirty="0">
              <a:solidFill>
                <a:schemeClr val="bg1"/>
              </a:solidFill>
            </a:endParaRPr>
          </a:p>
          <a:p>
            <a:pPr defTabSz="457200" eaLnBrk="0" hangingPunct="0">
              <a:lnSpc>
                <a:spcPct val="80000"/>
              </a:lnSpc>
            </a:pPr>
            <a:r>
              <a:rPr lang="en-GB" altLang="en-US" sz="2400" b="1" dirty="0" err="1" smtClean="0">
                <a:solidFill>
                  <a:schemeClr val="bg1"/>
                </a:solidFill>
              </a:rPr>
              <a:t>Kundenbeziehung</a:t>
            </a:r>
            <a:endParaRPr lang="de-DE" sz="24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26627" name="Tekstvak 10"/>
          <p:cNvSpPr txBox="1">
            <a:spLocks noChangeArrowheads="1"/>
          </p:cNvSpPr>
          <p:nvPr/>
        </p:nvSpPr>
        <p:spPr bwMode="auto">
          <a:xfrm>
            <a:off x="427038" y="1746250"/>
            <a:ext cx="8715375" cy="1201738"/>
          </a:xfrm>
          <a:prstGeom prst="rect">
            <a:avLst/>
          </a:prstGeom>
          <a:noFill/>
          <a:ln w="9525">
            <a:noFill/>
            <a:miter lim="800000"/>
            <a:headEnd/>
            <a:tailEnd/>
          </a:ln>
        </p:spPr>
        <p:txBody>
          <a:bodyPr>
            <a:spAutoFit/>
          </a:bodyPr>
          <a:lstStyle/>
          <a:p>
            <a:endParaRPr lang="nl-NL" altLang="en-US" sz="2400"/>
          </a:p>
          <a:p>
            <a:pPr>
              <a:buFontTx/>
              <a:buChar char="-"/>
            </a:pPr>
            <a:endParaRPr lang="nl-NL" altLang="en-US" sz="2400"/>
          </a:p>
          <a:p>
            <a:pPr>
              <a:buFontTx/>
              <a:buChar char="-"/>
            </a:pPr>
            <a:endParaRPr lang="nl-NL" altLang="en-US" sz="2400"/>
          </a:p>
        </p:txBody>
      </p:sp>
      <p:sp>
        <p:nvSpPr>
          <p:cNvPr id="26628" name="Textfeld 6"/>
          <p:cNvSpPr txBox="1">
            <a:spLocks noChangeArrowheads="1"/>
          </p:cNvSpPr>
          <p:nvPr/>
        </p:nvSpPr>
        <p:spPr bwMode="auto">
          <a:xfrm>
            <a:off x="469900" y="1412875"/>
            <a:ext cx="7534275" cy="5878532"/>
          </a:xfrm>
          <a:prstGeom prst="rect">
            <a:avLst/>
          </a:prstGeom>
          <a:noFill/>
          <a:ln w="9525">
            <a:noFill/>
            <a:miter lim="800000"/>
            <a:headEnd/>
            <a:tailEnd/>
          </a:ln>
        </p:spPr>
        <p:txBody>
          <a:bodyPr>
            <a:spAutoFit/>
          </a:bodyPr>
          <a:lstStyle/>
          <a:p>
            <a:r>
              <a:rPr lang="de-DE" dirty="0" smtClean="0"/>
              <a:t>Einbinden </a:t>
            </a:r>
            <a:r>
              <a:rPr lang="de-DE" dirty="0"/>
              <a:t>in eine Community / Gemeinschaft: </a:t>
            </a:r>
            <a:endParaRPr lang="de-DE" dirty="0" smtClean="0"/>
          </a:p>
          <a:p>
            <a:endParaRPr lang="de-DE" dirty="0" smtClean="0"/>
          </a:p>
          <a:p>
            <a:r>
              <a:rPr lang="de-DE" sz="2800" b="1" dirty="0" smtClean="0"/>
              <a:t>Happy Hour </a:t>
            </a:r>
          </a:p>
          <a:p>
            <a:endParaRPr lang="de-DE" sz="2800" b="1" dirty="0"/>
          </a:p>
          <a:p>
            <a:r>
              <a:rPr lang="de-DE" sz="2800" b="1" dirty="0" smtClean="0"/>
              <a:t>All </a:t>
            </a:r>
            <a:r>
              <a:rPr lang="de-DE" sz="2800" b="1" dirty="0" err="1" smtClean="0"/>
              <a:t>You</a:t>
            </a:r>
            <a:r>
              <a:rPr lang="de-DE" sz="2800" b="1" dirty="0" smtClean="0"/>
              <a:t> Can </a:t>
            </a:r>
            <a:r>
              <a:rPr lang="de-DE" sz="2800" b="1" dirty="0" err="1" smtClean="0"/>
              <a:t>Eat</a:t>
            </a:r>
            <a:endParaRPr lang="de-DE" sz="2800" b="1" dirty="0" smtClean="0"/>
          </a:p>
          <a:p>
            <a:endParaRPr lang="de-DE" sz="2800" b="1" dirty="0" smtClean="0"/>
          </a:p>
          <a:p>
            <a:r>
              <a:rPr lang="de-DE" sz="2800" b="1" dirty="0" err="1" smtClean="0"/>
              <a:t>Fitclub</a:t>
            </a:r>
            <a:endParaRPr lang="de-DE" sz="2800" b="1" dirty="0"/>
          </a:p>
          <a:p>
            <a:endParaRPr lang="de-DE" b="1" dirty="0">
              <a:sym typeface="Wingdings" pitchFamily="2" charset="2"/>
            </a:endParaRPr>
          </a:p>
          <a:p>
            <a:r>
              <a:rPr lang="de-DE" sz="2800" b="1" dirty="0"/>
              <a:t>Facebook-/</a:t>
            </a:r>
            <a:r>
              <a:rPr lang="de-DE" sz="2800" b="1" dirty="0" err="1"/>
              <a:t>Whats</a:t>
            </a:r>
            <a:r>
              <a:rPr lang="de-DE" sz="2800" b="1" dirty="0"/>
              <a:t> </a:t>
            </a:r>
            <a:r>
              <a:rPr lang="de-DE" sz="2800" b="1" dirty="0" smtClean="0"/>
              <a:t>App-Gruppen</a:t>
            </a:r>
          </a:p>
          <a:p>
            <a:endParaRPr lang="de-DE" sz="2800" dirty="0"/>
          </a:p>
          <a:p>
            <a:r>
              <a:rPr lang="de-DE" dirty="0"/>
              <a:t>geschlossene und geheime Gruppe für deine Kunden – Kommunikation (Ergebnisse, Shakerezepte, Austausch</a:t>
            </a:r>
            <a:r>
              <a:rPr lang="de-DE" dirty="0" smtClean="0"/>
              <a:t>)</a:t>
            </a:r>
          </a:p>
          <a:p>
            <a:r>
              <a:rPr lang="de-DE" dirty="0" smtClean="0"/>
              <a:t>Geschäftliche Promotion hat hier nichts zu suchen!</a:t>
            </a:r>
          </a:p>
          <a:p>
            <a:endParaRPr lang="de-DE" dirty="0"/>
          </a:p>
          <a:p>
            <a:endParaRPr lang="de-DE" b="1" dirty="0">
              <a:sym typeface="Wingdings" pitchFamily="2" charset="2"/>
            </a:endParaRPr>
          </a:p>
          <a:p>
            <a:endParaRPr lang="de-DE" dirty="0"/>
          </a:p>
        </p:txBody>
      </p:sp>
      <p:sp>
        <p:nvSpPr>
          <p:cNvPr id="6" name="Rectangle 2"/>
          <p:cNvSpPr>
            <a:spLocks/>
          </p:cNvSpPr>
          <p:nvPr/>
        </p:nvSpPr>
        <p:spPr bwMode="auto">
          <a:xfrm>
            <a:off x="749300" y="298450"/>
            <a:ext cx="7810500" cy="803275"/>
          </a:xfrm>
          <a:prstGeom prst="rect">
            <a:avLst/>
          </a:prstGeom>
          <a:noFill/>
          <a:ln w="9525">
            <a:noFill/>
            <a:miter lim="800000"/>
            <a:headEnd/>
            <a:tailEnd/>
          </a:ln>
        </p:spPr>
        <p:txBody>
          <a:bodyPr anchor="b"/>
          <a:lstStyle/>
          <a:p>
            <a:pPr defTabSz="457200"/>
            <a:r>
              <a:rPr lang="en-GB" sz="2800" dirty="0" err="1">
                <a:solidFill>
                  <a:schemeClr val="tx2"/>
                </a:solidFill>
              </a:rPr>
              <a:t>Einbinden</a:t>
            </a:r>
            <a:r>
              <a:rPr lang="en-GB" sz="2800" dirty="0">
                <a:solidFill>
                  <a:schemeClr val="tx2"/>
                </a:solidFill>
              </a:rPr>
              <a:t> </a:t>
            </a:r>
            <a:r>
              <a:rPr lang="en-GB" sz="1600" dirty="0">
                <a:solidFill>
                  <a:schemeClr val="tx2"/>
                </a:solidFill>
              </a:rPr>
              <a:t>–</a:t>
            </a:r>
            <a:r>
              <a:rPr lang="en-GB" sz="2800" dirty="0">
                <a:solidFill>
                  <a:schemeClr val="tx2"/>
                </a:solidFill>
              </a:rPr>
              <a:t> </a:t>
            </a:r>
            <a:r>
              <a:rPr lang="en-GB" sz="1600" dirty="0" err="1">
                <a:solidFill>
                  <a:schemeClr val="tx2"/>
                </a:solidFill>
              </a:rPr>
              <a:t>Kundenbeziehung</a:t>
            </a:r>
            <a:r>
              <a:rPr lang="en-GB" sz="1600" dirty="0">
                <a:solidFill>
                  <a:schemeClr val="tx2"/>
                </a:solidFill>
              </a:rPr>
              <a:t>		</a:t>
            </a:r>
            <a:r>
              <a:rPr lang="en-GB" sz="1800" dirty="0">
                <a:solidFill>
                  <a:schemeClr val="tx2"/>
                </a:solidFill>
              </a:rPr>
              <a:t>/ </a:t>
            </a:r>
            <a:r>
              <a:rPr lang="de-DE" sz="1800" dirty="0">
                <a:solidFill>
                  <a:schemeClr val="tx2"/>
                </a:solidFill>
              </a:rPr>
              <a:t>Schritt </a:t>
            </a:r>
            <a:r>
              <a:rPr lang="de-DE" sz="1800" dirty="0" smtClean="0">
                <a:solidFill>
                  <a:schemeClr val="tx2"/>
                </a:solidFill>
              </a:rPr>
              <a:t>5</a:t>
            </a:r>
            <a:endParaRPr lang="en-US" sz="1800" dirty="0">
              <a:solidFill>
                <a:schemeClr val="tx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idx="4294967295"/>
          </p:nvPr>
        </p:nvSpPr>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30723"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pic>
        <p:nvPicPr>
          <p:cNvPr id="30724" name="Picture 7" descr="bg_green"/>
          <p:cNvPicPr>
            <a:picLocks noChangeAspect="1" noChangeArrowheads="1"/>
          </p:cNvPicPr>
          <p:nvPr/>
        </p:nvPicPr>
        <p:blipFill>
          <a:blip r:embed="rId3"/>
          <a:srcRect/>
          <a:stretch>
            <a:fillRect/>
          </a:stretch>
        </p:blipFill>
        <p:spPr bwMode="auto">
          <a:xfrm>
            <a:off x="1004888" y="1514475"/>
            <a:ext cx="5048250" cy="3829050"/>
          </a:xfrm>
          <a:prstGeom prst="rect">
            <a:avLst/>
          </a:prstGeom>
          <a:noFill/>
          <a:ln w="9525">
            <a:noFill/>
            <a:miter lim="800000"/>
            <a:headEnd/>
            <a:tailEnd/>
          </a:ln>
        </p:spPr>
      </p:pic>
      <p:sp>
        <p:nvSpPr>
          <p:cNvPr id="30725" name="Textfeld 4"/>
          <p:cNvSpPr txBox="1">
            <a:spLocks noChangeArrowheads="1"/>
          </p:cNvSpPr>
          <p:nvPr/>
        </p:nvSpPr>
        <p:spPr bwMode="auto">
          <a:xfrm>
            <a:off x="2025650" y="2047875"/>
            <a:ext cx="5138738" cy="1717393"/>
          </a:xfrm>
          <a:prstGeom prst="rect">
            <a:avLst/>
          </a:prstGeom>
          <a:noFill/>
          <a:ln w="9525">
            <a:noFill/>
            <a:miter lim="800000"/>
            <a:headEnd/>
            <a:tailEnd/>
          </a:ln>
        </p:spPr>
        <p:txBody>
          <a:bodyPr>
            <a:spAutoFit/>
          </a:bodyPr>
          <a:lstStyle/>
          <a:p>
            <a:pPr defTabSz="457200" eaLnBrk="0" hangingPunct="0">
              <a:lnSpc>
                <a:spcPct val="80000"/>
              </a:lnSpc>
            </a:pPr>
            <a:r>
              <a:rPr lang="en-US" altLang="en-US" sz="3000" b="1" dirty="0">
                <a:solidFill>
                  <a:schemeClr val="bg1"/>
                </a:solidFill>
              </a:rPr>
              <a:t/>
            </a:r>
            <a:br>
              <a:rPr lang="en-US" altLang="en-US" sz="3000" b="1" dirty="0">
                <a:solidFill>
                  <a:schemeClr val="bg1"/>
                </a:solidFill>
              </a:rPr>
            </a:br>
            <a:r>
              <a:rPr lang="en-US" altLang="en-US" sz="3000" b="1" dirty="0">
                <a:solidFill>
                  <a:schemeClr val="bg1"/>
                </a:solidFill>
              </a:rPr>
              <a:t/>
            </a:r>
            <a:br>
              <a:rPr lang="en-US" altLang="en-US" sz="3000" b="1" dirty="0">
                <a:solidFill>
                  <a:schemeClr val="bg1"/>
                </a:solidFill>
              </a:rPr>
            </a:br>
            <a:r>
              <a:rPr lang="en-US" altLang="en-US" sz="3000" b="1" dirty="0">
                <a:solidFill>
                  <a:schemeClr val="bg1"/>
                </a:solidFill>
              </a:rPr>
              <a:t/>
            </a:r>
            <a:br>
              <a:rPr lang="en-US" altLang="en-US" sz="3000" b="1" dirty="0">
                <a:solidFill>
                  <a:schemeClr val="bg1"/>
                </a:solidFill>
              </a:rPr>
            </a:br>
            <a:r>
              <a:rPr lang="de-DE" altLang="en-US" sz="2400" b="1" dirty="0">
                <a:solidFill>
                  <a:schemeClr val="bg1"/>
                </a:solidFill>
              </a:rPr>
              <a:t>Anerkennung</a:t>
            </a:r>
          </a:p>
          <a:p>
            <a:pPr defTabSz="457200" eaLnBrk="0" hangingPunct="0">
              <a:lnSpc>
                <a:spcPct val="80000"/>
              </a:lnSpc>
            </a:pPr>
            <a:endParaRPr lang="de-DE" sz="18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32771"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sp>
        <p:nvSpPr>
          <p:cNvPr id="32772" name="Inhaltsplatzhalter 4"/>
          <p:cNvSpPr>
            <a:spLocks noGrp="1"/>
          </p:cNvSpPr>
          <p:nvPr>
            <p:ph idx="1"/>
          </p:nvPr>
        </p:nvSpPr>
        <p:spPr>
          <a:xfrm>
            <a:off x="469900" y="1412875"/>
            <a:ext cx="7812088" cy="4672013"/>
          </a:xfrm>
        </p:spPr>
        <p:txBody>
          <a:bodyPr/>
          <a:lstStyle/>
          <a:p>
            <a:endParaRPr lang="de-DE" dirty="0"/>
          </a:p>
          <a:p>
            <a:r>
              <a:rPr lang="de-DE" dirty="0" smtClean="0"/>
              <a:t>Vernetzung: Der </a:t>
            </a:r>
            <a:r>
              <a:rPr lang="de-DE" dirty="0"/>
              <a:t>Kunde sieht andere Kunden und deren Ergebnisse – die Macht der Dritten Person!</a:t>
            </a:r>
          </a:p>
          <a:p>
            <a:r>
              <a:rPr lang="de-DE" dirty="0" smtClean="0">
                <a:ea typeface="ＭＳ Ｐゴシック"/>
                <a:cs typeface="ＭＳ Ｐゴシック"/>
              </a:rPr>
              <a:t>Lobe deine Kunden wöchentlich (Kundentreff, </a:t>
            </a:r>
            <a:r>
              <a:rPr lang="de-DE" dirty="0" err="1" smtClean="0">
                <a:ea typeface="ＭＳ Ｐゴシック"/>
                <a:cs typeface="ＭＳ Ｐゴシック"/>
              </a:rPr>
              <a:t>Whats</a:t>
            </a:r>
            <a:r>
              <a:rPr lang="de-DE" dirty="0" smtClean="0">
                <a:ea typeface="ＭＳ Ｐゴシック"/>
                <a:cs typeface="ＭＳ Ｐゴシック"/>
              </a:rPr>
              <a:t> App, FB, promote Ergebnisse)</a:t>
            </a:r>
          </a:p>
          <a:p>
            <a:r>
              <a:rPr lang="de-DE" dirty="0" smtClean="0">
                <a:ea typeface="ＭＳ Ｐゴシック"/>
                <a:cs typeface="ＭＳ Ｐゴシック"/>
              </a:rPr>
              <a:t>Pokale im Rahmen des Kundeninfotages –stell sie ins Rampenlicht!</a:t>
            </a:r>
          </a:p>
          <a:p>
            <a:r>
              <a:rPr lang="de-DE" dirty="0" smtClean="0">
                <a:ea typeface="ＭＳ Ｐゴシック"/>
                <a:cs typeface="ＭＳ Ｐゴシック"/>
              </a:rPr>
              <a:t>Kunden, die anerkannt werden, bringen mehr Empfehlungen!</a:t>
            </a:r>
          </a:p>
        </p:txBody>
      </p:sp>
      <p:sp>
        <p:nvSpPr>
          <p:cNvPr id="32773" name="Rectangle 2"/>
          <p:cNvSpPr>
            <a:spLocks/>
          </p:cNvSpPr>
          <p:nvPr/>
        </p:nvSpPr>
        <p:spPr bwMode="auto">
          <a:xfrm>
            <a:off x="747713" y="298450"/>
            <a:ext cx="7810500" cy="803275"/>
          </a:xfrm>
          <a:prstGeom prst="rect">
            <a:avLst/>
          </a:prstGeom>
          <a:noFill/>
          <a:ln w="9525">
            <a:noFill/>
            <a:miter lim="800000"/>
            <a:headEnd/>
            <a:tailEnd/>
          </a:ln>
        </p:spPr>
        <p:txBody>
          <a:bodyPr anchor="b"/>
          <a:lstStyle/>
          <a:p>
            <a:pPr defTabSz="457200"/>
            <a:r>
              <a:rPr lang="de-DE" sz="2800" dirty="0">
                <a:solidFill>
                  <a:schemeClr val="tx2"/>
                </a:solidFill>
              </a:rPr>
              <a:t>Anerkennung		</a:t>
            </a:r>
            <a:endParaRPr lang="de-DE" sz="1800" dirty="0">
              <a:solidFill>
                <a:schemeClr val="tx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33795"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pic>
        <p:nvPicPr>
          <p:cNvPr id="33796" name="Picture 7" descr="bg_green"/>
          <p:cNvPicPr>
            <a:picLocks noChangeAspect="1" noChangeArrowheads="1"/>
          </p:cNvPicPr>
          <p:nvPr/>
        </p:nvPicPr>
        <p:blipFill>
          <a:blip r:embed="rId3"/>
          <a:srcRect/>
          <a:stretch>
            <a:fillRect/>
          </a:stretch>
        </p:blipFill>
        <p:spPr bwMode="auto">
          <a:xfrm>
            <a:off x="1004888" y="1514475"/>
            <a:ext cx="5048250" cy="3829050"/>
          </a:xfrm>
          <a:prstGeom prst="rect">
            <a:avLst/>
          </a:prstGeom>
          <a:noFill/>
          <a:ln w="9525">
            <a:noFill/>
            <a:miter lim="800000"/>
            <a:headEnd/>
            <a:tailEnd/>
          </a:ln>
        </p:spPr>
      </p:pic>
      <p:sp>
        <p:nvSpPr>
          <p:cNvPr id="33797" name="Textfeld 4"/>
          <p:cNvSpPr txBox="1">
            <a:spLocks noChangeArrowheads="1"/>
          </p:cNvSpPr>
          <p:nvPr/>
        </p:nvSpPr>
        <p:spPr bwMode="auto">
          <a:xfrm>
            <a:off x="2025650" y="2047875"/>
            <a:ext cx="5138738" cy="2286000"/>
          </a:xfrm>
          <a:prstGeom prst="rect">
            <a:avLst/>
          </a:prstGeom>
          <a:noFill/>
          <a:ln w="9525">
            <a:noFill/>
            <a:miter lim="800000"/>
            <a:headEnd/>
            <a:tailEnd/>
          </a:ln>
        </p:spPr>
        <p:txBody>
          <a:bodyPr>
            <a:spAutoFit/>
          </a:bodyPr>
          <a:lstStyle/>
          <a:p>
            <a:pPr defTabSz="457200" eaLnBrk="0" hangingPunct="0">
              <a:lnSpc>
                <a:spcPct val="80000"/>
              </a:lnSpc>
            </a:pPr>
            <a:r>
              <a:rPr lang="en-GB" altLang="en-US" sz="3000" b="1" dirty="0" smtClean="0">
                <a:solidFill>
                  <a:schemeClr val="bg1"/>
                </a:solidFill>
              </a:rPr>
              <a:t>SCHRITT	6</a:t>
            </a:r>
            <a:r>
              <a:rPr lang="en-US" altLang="en-US" sz="3000" b="1" dirty="0">
                <a:solidFill>
                  <a:schemeClr val="bg1"/>
                </a:solidFill>
              </a:rPr>
              <a:t/>
            </a:r>
            <a:br>
              <a:rPr lang="en-US" altLang="en-US" sz="3000" b="1" dirty="0">
                <a:solidFill>
                  <a:schemeClr val="bg1"/>
                </a:solidFill>
              </a:rPr>
            </a:br>
            <a:r>
              <a:rPr lang="en-US" altLang="en-US" sz="3000" b="1" dirty="0">
                <a:solidFill>
                  <a:schemeClr val="bg1"/>
                </a:solidFill>
              </a:rPr>
              <a:t/>
            </a:r>
            <a:br>
              <a:rPr lang="en-US" altLang="en-US" sz="3000" b="1" dirty="0">
                <a:solidFill>
                  <a:schemeClr val="bg1"/>
                </a:solidFill>
              </a:rPr>
            </a:br>
            <a:r>
              <a:rPr lang="en-US" altLang="en-US" sz="3000" b="1" dirty="0">
                <a:solidFill>
                  <a:schemeClr val="bg1"/>
                </a:solidFill>
              </a:rPr>
              <a:t/>
            </a:r>
            <a:br>
              <a:rPr lang="en-US" altLang="en-US" sz="3000" b="1" dirty="0">
                <a:solidFill>
                  <a:schemeClr val="bg1"/>
                </a:solidFill>
              </a:rPr>
            </a:br>
            <a:r>
              <a:rPr lang="en-US" b="1" dirty="0" err="1">
                <a:solidFill>
                  <a:schemeClr val="bg1"/>
                </a:solidFill>
              </a:rPr>
              <a:t>Empfehlungen</a:t>
            </a:r>
            <a:endParaRPr lang="de-DE" b="1" dirty="0">
              <a:solidFill>
                <a:schemeClr val="bg1"/>
              </a:solidFill>
            </a:endParaRPr>
          </a:p>
          <a:p>
            <a:pPr defTabSz="457200" eaLnBrk="0" hangingPunct="0">
              <a:lnSpc>
                <a:spcPct val="80000"/>
              </a:lnSpc>
            </a:pPr>
            <a:endParaRPr lang="en-US" altLang="en-US" sz="3000" b="1" dirty="0">
              <a:solidFill>
                <a:schemeClr val="bg1"/>
              </a:solidFill>
            </a:endParaRPr>
          </a:p>
          <a:p>
            <a:pPr defTabSz="457200" eaLnBrk="0" hangingPunct="0">
              <a:lnSpc>
                <a:spcPct val="80000"/>
              </a:lnSpc>
            </a:pPr>
            <a:r>
              <a:rPr lang="en-US" altLang="en-US" b="1" dirty="0" err="1">
                <a:solidFill>
                  <a:schemeClr val="bg1"/>
                </a:solidFill>
              </a:rPr>
              <a:t>Persönliches</a:t>
            </a:r>
            <a:r>
              <a:rPr lang="en-US" altLang="en-US" b="1" dirty="0">
                <a:solidFill>
                  <a:schemeClr val="bg1"/>
                </a:solidFill>
              </a:rPr>
              <a:t> </a:t>
            </a:r>
            <a:r>
              <a:rPr lang="en-US" altLang="en-US" b="1" dirty="0" err="1">
                <a:solidFill>
                  <a:schemeClr val="bg1"/>
                </a:solidFill>
              </a:rPr>
              <a:t>Umfeld</a:t>
            </a:r>
            <a:r>
              <a:rPr lang="en-US" altLang="en-US" b="1" dirty="0">
                <a:solidFill>
                  <a:schemeClr val="bg1"/>
                </a:solidFill>
              </a:rPr>
              <a:t> </a:t>
            </a:r>
            <a:br>
              <a:rPr lang="en-US" altLang="en-US" b="1" dirty="0">
                <a:solidFill>
                  <a:schemeClr val="bg1"/>
                </a:solidFill>
              </a:rPr>
            </a:br>
            <a:r>
              <a:rPr lang="en-US" altLang="en-US" b="1" dirty="0">
                <a:solidFill>
                  <a:schemeClr val="bg1"/>
                </a:solidFill>
              </a:rPr>
              <a:t>des </a:t>
            </a:r>
            <a:r>
              <a:rPr lang="en-US" altLang="en-US" b="1" dirty="0" err="1">
                <a:solidFill>
                  <a:schemeClr val="bg1"/>
                </a:solidFill>
              </a:rPr>
              <a:t>Kunden</a:t>
            </a:r>
            <a:r>
              <a:rPr lang="en-US" altLang="en-US" b="1" dirty="0">
                <a:solidFill>
                  <a:schemeClr val="bg1"/>
                </a:solidFill>
              </a:rPr>
              <a:t> </a:t>
            </a:r>
            <a:r>
              <a:rPr lang="en-US" b="1" dirty="0" err="1">
                <a:solidFill>
                  <a:schemeClr val="bg1"/>
                </a:solidFill>
              </a:rPr>
              <a:t>entwickeln</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34819" name="Textfeld 6"/>
          <p:cNvSpPr txBox="1">
            <a:spLocks noChangeArrowheads="1"/>
          </p:cNvSpPr>
          <p:nvPr/>
        </p:nvSpPr>
        <p:spPr bwMode="auto">
          <a:xfrm>
            <a:off x="469900" y="1412875"/>
            <a:ext cx="7897813" cy="396875"/>
          </a:xfrm>
          <a:prstGeom prst="rect">
            <a:avLst/>
          </a:prstGeom>
          <a:noFill/>
          <a:ln w="9525">
            <a:noFill/>
            <a:miter lim="800000"/>
            <a:headEnd/>
            <a:tailEnd/>
          </a:ln>
        </p:spPr>
        <p:txBody>
          <a:bodyPr>
            <a:spAutoFit/>
          </a:bodyPr>
          <a:lstStyle/>
          <a:p>
            <a:r>
              <a:rPr lang="de-DE" b="1" dirty="0"/>
              <a:t>Wann bekomme ich Empfehlungen?</a:t>
            </a:r>
          </a:p>
        </p:txBody>
      </p:sp>
      <p:sp>
        <p:nvSpPr>
          <p:cNvPr id="34820" name="Rectangle 2"/>
          <p:cNvSpPr>
            <a:spLocks/>
          </p:cNvSpPr>
          <p:nvPr/>
        </p:nvSpPr>
        <p:spPr bwMode="auto">
          <a:xfrm>
            <a:off x="747713" y="298450"/>
            <a:ext cx="7810500" cy="803275"/>
          </a:xfrm>
          <a:prstGeom prst="rect">
            <a:avLst/>
          </a:prstGeom>
          <a:noFill/>
          <a:ln w="9525">
            <a:noFill/>
            <a:miter lim="800000"/>
            <a:headEnd/>
            <a:tailEnd/>
          </a:ln>
        </p:spPr>
        <p:txBody>
          <a:bodyPr anchor="b"/>
          <a:lstStyle/>
          <a:p>
            <a:pPr defTabSz="457200"/>
            <a:r>
              <a:rPr lang="de-DE" sz="2800" dirty="0">
                <a:solidFill>
                  <a:schemeClr val="tx2"/>
                </a:solidFill>
              </a:rPr>
              <a:t>Empfehlungen </a:t>
            </a:r>
            <a:r>
              <a:rPr lang="de-DE" sz="1600" dirty="0">
                <a:solidFill>
                  <a:schemeClr val="tx2"/>
                </a:solidFill>
              </a:rPr>
              <a:t>– Umfeld des Kunden entwickeln		</a:t>
            </a:r>
            <a:r>
              <a:rPr lang="de-DE" sz="1800" dirty="0">
                <a:solidFill>
                  <a:schemeClr val="tx2"/>
                </a:solidFill>
              </a:rPr>
              <a:t>/ Schritt </a:t>
            </a:r>
            <a:r>
              <a:rPr lang="de-DE" sz="1800" dirty="0" smtClean="0">
                <a:solidFill>
                  <a:schemeClr val="tx2"/>
                </a:solidFill>
              </a:rPr>
              <a:t>6</a:t>
            </a:r>
            <a:endParaRPr lang="de-DE" sz="1800" dirty="0">
              <a:solidFill>
                <a:schemeClr val="tx2"/>
              </a:solidFill>
            </a:endParaRPr>
          </a:p>
        </p:txBody>
      </p:sp>
      <p:sp>
        <p:nvSpPr>
          <p:cNvPr id="71686" name="Textfeld 6"/>
          <p:cNvSpPr txBox="1">
            <a:spLocks noChangeArrowheads="1"/>
          </p:cNvSpPr>
          <p:nvPr/>
        </p:nvSpPr>
        <p:spPr bwMode="auto">
          <a:xfrm>
            <a:off x="985838" y="2549525"/>
            <a:ext cx="7897812" cy="396875"/>
          </a:xfrm>
          <a:prstGeom prst="rect">
            <a:avLst/>
          </a:prstGeom>
          <a:noFill/>
          <a:ln w="9525">
            <a:noFill/>
            <a:miter lim="800000"/>
            <a:headEnd/>
            <a:tailEnd/>
          </a:ln>
        </p:spPr>
        <p:txBody>
          <a:bodyPr>
            <a:spAutoFit/>
          </a:bodyPr>
          <a:lstStyle/>
          <a:p>
            <a:r>
              <a:rPr lang="de-DE" dirty="0"/>
              <a:t>Eigenes Resultat des Kunden – erste Woche </a:t>
            </a:r>
            <a:r>
              <a:rPr lang="de-DE" dirty="0" smtClean="0"/>
              <a:t>ist ENTSCHEIDEND</a:t>
            </a:r>
            <a:endParaRPr lang="de-DE" dirty="0"/>
          </a:p>
        </p:txBody>
      </p:sp>
      <p:sp>
        <p:nvSpPr>
          <p:cNvPr id="71687" name="Textfeld 6"/>
          <p:cNvSpPr txBox="1">
            <a:spLocks noChangeArrowheads="1"/>
          </p:cNvSpPr>
          <p:nvPr/>
        </p:nvSpPr>
        <p:spPr bwMode="auto">
          <a:xfrm>
            <a:off x="989013" y="3178175"/>
            <a:ext cx="7897812" cy="396875"/>
          </a:xfrm>
          <a:prstGeom prst="rect">
            <a:avLst/>
          </a:prstGeom>
          <a:noFill/>
          <a:ln w="9525">
            <a:noFill/>
            <a:miter lim="800000"/>
            <a:headEnd/>
            <a:tailEnd/>
          </a:ln>
        </p:spPr>
        <p:txBody>
          <a:bodyPr>
            <a:spAutoFit/>
          </a:bodyPr>
          <a:lstStyle/>
          <a:p>
            <a:r>
              <a:rPr lang="de-DE" dirty="0" smtClean="0"/>
              <a:t>Eigener Vorteil: 20 </a:t>
            </a:r>
            <a:r>
              <a:rPr lang="de-DE" dirty="0"/>
              <a:t>Treuepunkte – Produkte gratis</a:t>
            </a:r>
          </a:p>
        </p:txBody>
      </p:sp>
      <p:sp>
        <p:nvSpPr>
          <p:cNvPr id="71689" name="Textfeld 6"/>
          <p:cNvSpPr txBox="1">
            <a:spLocks noChangeArrowheads="1"/>
          </p:cNvSpPr>
          <p:nvPr/>
        </p:nvSpPr>
        <p:spPr bwMode="auto">
          <a:xfrm>
            <a:off x="998538" y="1979613"/>
            <a:ext cx="7897812" cy="396875"/>
          </a:xfrm>
          <a:prstGeom prst="rect">
            <a:avLst/>
          </a:prstGeom>
          <a:noFill/>
          <a:ln w="9525">
            <a:noFill/>
            <a:miter lim="800000"/>
            <a:headEnd/>
            <a:tailEnd/>
          </a:ln>
        </p:spPr>
        <p:txBody>
          <a:bodyPr>
            <a:spAutoFit/>
          </a:bodyPr>
          <a:lstStyle/>
          <a:p>
            <a:r>
              <a:rPr lang="de-DE" dirty="0"/>
              <a:t>Vertrauen in dich und die Gruppe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6"/>
                                        </p:tgtEl>
                                        <p:attrNameLst>
                                          <p:attrName>style.visibility</p:attrName>
                                        </p:attrNameLst>
                                      </p:cBhvr>
                                      <p:to>
                                        <p:strVal val="visible"/>
                                      </p:to>
                                    </p:set>
                                    <p:animEffect transition="in" filter="fade">
                                      <p:cBhvr>
                                        <p:cTn id="7" dur="500"/>
                                        <p:tgtEl>
                                          <p:spTgt spid="716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7"/>
                                        </p:tgtEl>
                                        <p:attrNameLst>
                                          <p:attrName>style.visibility</p:attrName>
                                        </p:attrNameLst>
                                      </p:cBhvr>
                                      <p:to>
                                        <p:strVal val="visible"/>
                                      </p:to>
                                    </p:set>
                                    <p:animEffect transition="in" filter="fade">
                                      <p:cBhvr>
                                        <p:cTn id="12" dur="500"/>
                                        <p:tgtEl>
                                          <p:spTgt spid="716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689"/>
                                        </p:tgtEl>
                                        <p:attrNameLst>
                                          <p:attrName>style.visibility</p:attrName>
                                        </p:attrNameLst>
                                      </p:cBhvr>
                                      <p:to>
                                        <p:strVal val="visible"/>
                                      </p:to>
                                    </p:set>
                                    <p:animEffect transition="in" filter="fade">
                                      <p:cBhvr>
                                        <p:cTn id="17"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p:bldP spid="71687" grpId="0"/>
      <p:bldP spid="716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bg_green"/>
          <p:cNvPicPr>
            <a:picLocks noChangeAspect="1" noChangeArrowheads="1"/>
          </p:cNvPicPr>
          <p:nvPr/>
        </p:nvPicPr>
        <p:blipFill>
          <a:blip r:embed="rId3"/>
          <a:srcRect/>
          <a:stretch>
            <a:fillRect/>
          </a:stretch>
        </p:blipFill>
        <p:spPr bwMode="auto">
          <a:xfrm>
            <a:off x="1004888" y="1514475"/>
            <a:ext cx="5048250" cy="3829050"/>
          </a:xfrm>
          <a:prstGeom prst="rect">
            <a:avLst/>
          </a:prstGeom>
          <a:noFill/>
          <a:ln w="9525">
            <a:noFill/>
            <a:miter lim="800000"/>
            <a:headEnd/>
            <a:tailEnd/>
          </a:ln>
        </p:spPr>
      </p:pic>
      <p:sp>
        <p:nvSpPr>
          <p:cNvPr id="12291" name="Rectangle 2"/>
          <p:cNvSpPr>
            <a:spLocks noGrp="1"/>
          </p:cNvSpPr>
          <p:nvPr>
            <p:ph type="title"/>
          </p:nvPr>
        </p:nvSpPr>
        <p:spPr>
          <a:xfrm>
            <a:off x="666750" y="298450"/>
            <a:ext cx="7810500" cy="803275"/>
          </a:xfrm>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12292"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sp>
        <p:nvSpPr>
          <p:cNvPr id="12293" name="Titel 1"/>
          <p:cNvSpPr txBox="1">
            <a:spLocks/>
          </p:cNvSpPr>
          <p:nvPr/>
        </p:nvSpPr>
        <p:spPr bwMode="auto">
          <a:xfrm>
            <a:off x="685800" y="3486150"/>
            <a:ext cx="8101013" cy="1470025"/>
          </a:xfrm>
          <a:prstGeom prst="rect">
            <a:avLst/>
          </a:prstGeom>
          <a:noFill/>
          <a:ln w="9525">
            <a:noFill/>
            <a:miter lim="800000"/>
            <a:headEnd/>
            <a:tailEnd/>
          </a:ln>
        </p:spPr>
        <p:txBody>
          <a:bodyPr anchor="b"/>
          <a:lstStyle/>
          <a:p>
            <a:pPr algn="ctr" defTabSz="457200" eaLnBrk="0" hangingPunct="0">
              <a:lnSpc>
                <a:spcPct val="80000"/>
              </a:lnSpc>
            </a:pPr>
            <a:endParaRPr lang="en-GB" altLang="en-US" sz="2800" b="1">
              <a:solidFill>
                <a:srgbClr val="996633"/>
              </a:solidFill>
            </a:endParaRPr>
          </a:p>
          <a:p>
            <a:pPr algn="ctr" defTabSz="457200" eaLnBrk="0" hangingPunct="0">
              <a:lnSpc>
                <a:spcPct val="80000"/>
              </a:lnSpc>
            </a:pPr>
            <a:endParaRPr lang="en-GB" altLang="en-US" sz="2800" b="1">
              <a:solidFill>
                <a:srgbClr val="996633"/>
              </a:solidFill>
            </a:endParaRPr>
          </a:p>
          <a:p>
            <a:pPr algn="ctr" defTabSz="457200" eaLnBrk="0" hangingPunct="0">
              <a:lnSpc>
                <a:spcPct val="80000"/>
              </a:lnSpc>
            </a:pPr>
            <a:endParaRPr lang="en-GB" altLang="en-US" sz="2800" b="1">
              <a:solidFill>
                <a:srgbClr val="996633"/>
              </a:solidFill>
            </a:endParaRPr>
          </a:p>
          <a:p>
            <a:pPr algn="ctr" defTabSz="457200" eaLnBrk="0" hangingPunct="0">
              <a:lnSpc>
                <a:spcPct val="80000"/>
              </a:lnSpc>
            </a:pPr>
            <a:endParaRPr lang="en-GB" altLang="en-US" sz="2800" b="1">
              <a:solidFill>
                <a:srgbClr val="996633"/>
              </a:solidFill>
            </a:endParaRPr>
          </a:p>
          <a:p>
            <a:pPr algn="ctr" defTabSz="457200" eaLnBrk="0" hangingPunct="0">
              <a:lnSpc>
                <a:spcPct val="80000"/>
              </a:lnSpc>
            </a:pPr>
            <a:endParaRPr lang="en-GB" altLang="en-US" sz="7000" b="1">
              <a:solidFill>
                <a:srgbClr val="996633"/>
              </a:solidFill>
            </a:endParaRPr>
          </a:p>
        </p:txBody>
      </p:sp>
      <p:sp>
        <p:nvSpPr>
          <p:cNvPr id="12294" name="Textfeld 4"/>
          <p:cNvSpPr txBox="1">
            <a:spLocks noChangeArrowheads="1"/>
          </p:cNvSpPr>
          <p:nvPr/>
        </p:nvSpPr>
        <p:spPr bwMode="auto">
          <a:xfrm>
            <a:off x="2025650" y="2047875"/>
            <a:ext cx="5691188" cy="2486835"/>
          </a:xfrm>
          <a:prstGeom prst="rect">
            <a:avLst/>
          </a:prstGeom>
          <a:noFill/>
          <a:ln w="9525">
            <a:noFill/>
            <a:miter lim="800000"/>
            <a:headEnd/>
            <a:tailEnd/>
          </a:ln>
        </p:spPr>
        <p:txBody>
          <a:bodyPr>
            <a:spAutoFit/>
          </a:bodyPr>
          <a:lstStyle/>
          <a:p>
            <a:pPr defTabSz="457200" eaLnBrk="0" hangingPunct="0">
              <a:lnSpc>
                <a:spcPct val="80000"/>
              </a:lnSpc>
            </a:pPr>
            <a:r>
              <a:rPr lang="en-GB" altLang="en-US" sz="3000" b="1" dirty="0" smtClean="0">
                <a:solidFill>
                  <a:schemeClr val="bg1"/>
                </a:solidFill>
              </a:rPr>
              <a:t>SCHRITT	1</a:t>
            </a:r>
            <a:r>
              <a:rPr lang="en-US" altLang="en-US" sz="3000" b="1" dirty="0">
                <a:solidFill>
                  <a:schemeClr val="bg1"/>
                </a:solidFill>
              </a:rPr>
              <a:t/>
            </a:r>
            <a:br>
              <a:rPr lang="en-US" altLang="en-US" sz="3000" b="1" dirty="0">
                <a:solidFill>
                  <a:schemeClr val="bg1"/>
                </a:solidFill>
              </a:rPr>
            </a:br>
            <a:r>
              <a:rPr lang="en-US" altLang="en-US" sz="3000" b="1" dirty="0">
                <a:solidFill>
                  <a:schemeClr val="bg1"/>
                </a:solidFill>
              </a:rPr>
              <a:t/>
            </a:r>
            <a:br>
              <a:rPr lang="en-US" altLang="en-US" sz="3000" b="1" dirty="0">
                <a:solidFill>
                  <a:schemeClr val="bg1"/>
                </a:solidFill>
              </a:rPr>
            </a:br>
            <a:r>
              <a:rPr lang="en-GB" altLang="en-US" sz="2400" b="1" dirty="0" err="1">
                <a:solidFill>
                  <a:schemeClr val="bg1"/>
                </a:solidFill>
              </a:rPr>
              <a:t>Interesse</a:t>
            </a:r>
            <a:r>
              <a:rPr lang="en-GB" altLang="en-US" sz="2400" b="1" dirty="0">
                <a:solidFill>
                  <a:schemeClr val="bg1"/>
                </a:solidFill>
              </a:rPr>
              <a:t> </a:t>
            </a:r>
            <a:r>
              <a:rPr lang="en-GB" altLang="en-US" sz="2400" b="1" dirty="0" err="1">
                <a:solidFill>
                  <a:schemeClr val="bg1"/>
                </a:solidFill>
              </a:rPr>
              <a:t>wecken</a:t>
            </a:r>
            <a:r>
              <a:rPr lang="en-GB" altLang="en-US" sz="2400" b="1" dirty="0">
                <a:solidFill>
                  <a:schemeClr val="bg1"/>
                </a:solidFill>
              </a:rPr>
              <a:t/>
            </a:r>
            <a:br>
              <a:rPr lang="en-GB" altLang="en-US" sz="2400" b="1" dirty="0">
                <a:solidFill>
                  <a:schemeClr val="bg1"/>
                </a:solidFill>
              </a:rPr>
            </a:br>
            <a:r>
              <a:rPr lang="en-US" altLang="en-US" sz="2400" b="1" dirty="0">
                <a:solidFill>
                  <a:schemeClr val="bg1"/>
                </a:solidFill>
              </a:rPr>
              <a:t/>
            </a:r>
            <a:br>
              <a:rPr lang="en-US" altLang="en-US" sz="2400" b="1" dirty="0">
                <a:solidFill>
                  <a:schemeClr val="bg1"/>
                </a:solidFill>
              </a:rPr>
            </a:br>
            <a:r>
              <a:rPr lang="en-GB" altLang="en-US" sz="2400" b="1" dirty="0" err="1">
                <a:solidFill>
                  <a:schemeClr val="bg1"/>
                </a:solidFill>
              </a:rPr>
              <a:t>Baue</a:t>
            </a:r>
            <a:r>
              <a:rPr lang="en-GB" altLang="en-US" sz="2400" b="1" dirty="0">
                <a:solidFill>
                  <a:schemeClr val="bg1"/>
                </a:solidFill>
              </a:rPr>
              <a:t> dir </a:t>
            </a:r>
            <a:r>
              <a:rPr lang="en-GB" altLang="en-US" sz="2400" b="1" dirty="0" err="1">
                <a:solidFill>
                  <a:schemeClr val="bg1"/>
                </a:solidFill>
              </a:rPr>
              <a:t>eine</a:t>
            </a:r>
            <a:r>
              <a:rPr lang="en-GB" altLang="en-US" sz="2400" b="1" dirty="0">
                <a:solidFill>
                  <a:schemeClr val="bg1"/>
                </a:solidFill>
              </a:rPr>
              <a:t> </a:t>
            </a:r>
            <a:r>
              <a:rPr lang="en-GB" altLang="en-US" sz="2400" b="1" dirty="0" err="1">
                <a:solidFill>
                  <a:schemeClr val="bg1"/>
                </a:solidFill>
              </a:rPr>
              <a:t>grosse</a:t>
            </a:r>
            <a:r>
              <a:rPr lang="en-GB" altLang="en-US" sz="2400" b="1" dirty="0">
                <a:solidFill>
                  <a:schemeClr val="bg1"/>
                </a:solidFill>
              </a:rPr>
              <a:t> </a:t>
            </a:r>
            <a:br>
              <a:rPr lang="en-GB" altLang="en-US" sz="2400" b="1" dirty="0">
                <a:solidFill>
                  <a:schemeClr val="bg1"/>
                </a:solidFill>
              </a:rPr>
            </a:br>
            <a:r>
              <a:rPr lang="en-GB" altLang="en-US" sz="2400" b="1" dirty="0" err="1">
                <a:solidFill>
                  <a:schemeClr val="bg1"/>
                </a:solidFill>
              </a:rPr>
              <a:t>Kundenbasis</a:t>
            </a:r>
            <a:r>
              <a:rPr lang="en-GB" altLang="en-US" sz="2400" b="1" dirty="0">
                <a:solidFill>
                  <a:schemeClr val="bg1"/>
                </a:solidFill>
              </a:rPr>
              <a:t> auf</a:t>
            </a:r>
            <a:r>
              <a:rPr lang="en-GB" altLang="en-US" sz="2400" b="1" dirty="0">
                <a:solidFill>
                  <a:srgbClr val="996633"/>
                </a:solidFill>
              </a:rPr>
              <a:t> </a:t>
            </a:r>
            <a:r>
              <a:rPr lang="en-GB" altLang="en-US" sz="1800" b="1" dirty="0">
                <a:solidFill>
                  <a:srgbClr val="996633"/>
                </a:solidFill>
              </a:rPr>
              <a:t/>
            </a:r>
            <a:br>
              <a:rPr lang="en-GB" altLang="en-US" sz="1800" b="1" dirty="0">
                <a:solidFill>
                  <a:srgbClr val="996633"/>
                </a:solidFill>
              </a:rPr>
            </a:br>
            <a:r>
              <a:rPr lang="en-GB" altLang="en-US" sz="400" b="1" dirty="0">
                <a:solidFill>
                  <a:srgbClr val="996633"/>
                </a:solidFill>
              </a:rPr>
              <a:t/>
            </a:r>
            <a:br>
              <a:rPr lang="en-GB" altLang="en-US" sz="400" b="1" dirty="0">
                <a:solidFill>
                  <a:srgbClr val="996633"/>
                </a:solidFill>
              </a:rPr>
            </a:br>
            <a:r>
              <a:rPr lang="en-GB" altLang="en-US" sz="400" b="1" dirty="0">
                <a:solidFill>
                  <a:srgbClr val="996633"/>
                </a:solidFill>
              </a:rPr>
              <a:t/>
            </a:r>
            <a:br>
              <a:rPr lang="en-GB" altLang="en-US" sz="400" b="1" dirty="0">
                <a:solidFill>
                  <a:srgbClr val="996633"/>
                </a:solidFill>
              </a:rPr>
            </a:br>
            <a:r>
              <a:rPr lang="en-US" altLang="en-US" sz="400" b="1" dirty="0">
                <a:solidFill>
                  <a:srgbClr val="996633"/>
                </a:solidFill>
              </a:rPr>
              <a:t/>
            </a:r>
            <a:br>
              <a:rPr lang="en-US" altLang="en-US" sz="400" b="1" dirty="0">
                <a:solidFill>
                  <a:srgbClr val="996633"/>
                </a:solidFill>
              </a:rPr>
            </a:br>
            <a:endParaRPr lang="de-DE" sz="400" dirty="0">
              <a:solidFill>
                <a:srgbClr val="996633"/>
              </a:solidFill>
            </a:endParaRPr>
          </a:p>
          <a:p>
            <a:pPr defTabSz="457200"/>
            <a:endParaRPr lang="de-DE"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35843" name="Tekstvak 10"/>
          <p:cNvSpPr txBox="1">
            <a:spLocks noChangeArrowheads="1"/>
          </p:cNvSpPr>
          <p:nvPr/>
        </p:nvSpPr>
        <p:spPr bwMode="auto">
          <a:xfrm>
            <a:off x="427038" y="1746250"/>
            <a:ext cx="8715375" cy="1201738"/>
          </a:xfrm>
          <a:prstGeom prst="rect">
            <a:avLst/>
          </a:prstGeom>
          <a:noFill/>
          <a:ln w="9525">
            <a:noFill/>
            <a:miter lim="800000"/>
            <a:headEnd/>
            <a:tailEnd/>
          </a:ln>
        </p:spPr>
        <p:txBody>
          <a:bodyPr>
            <a:spAutoFit/>
          </a:bodyPr>
          <a:lstStyle/>
          <a:p>
            <a:endParaRPr lang="nl-NL" altLang="en-US" sz="2400"/>
          </a:p>
          <a:p>
            <a:pPr>
              <a:buFontTx/>
              <a:buChar char="-"/>
            </a:pPr>
            <a:endParaRPr lang="nl-NL" altLang="en-US" sz="2400"/>
          </a:p>
          <a:p>
            <a:pPr>
              <a:buFontTx/>
              <a:buChar char="-"/>
            </a:pPr>
            <a:endParaRPr lang="nl-NL" altLang="en-US" sz="2400"/>
          </a:p>
        </p:txBody>
      </p:sp>
      <p:sp>
        <p:nvSpPr>
          <p:cNvPr id="35844" name="Textfeld 6"/>
          <p:cNvSpPr txBox="1">
            <a:spLocks noChangeArrowheads="1"/>
          </p:cNvSpPr>
          <p:nvPr/>
        </p:nvSpPr>
        <p:spPr bwMode="auto">
          <a:xfrm>
            <a:off x="469900" y="1412875"/>
            <a:ext cx="8515350" cy="1938992"/>
          </a:xfrm>
          <a:prstGeom prst="rect">
            <a:avLst/>
          </a:prstGeom>
          <a:noFill/>
          <a:ln w="9525">
            <a:noFill/>
            <a:miter lim="800000"/>
            <a:headEnd/>
            <a:tailEnd/>
          </a:ln>
        </p:spPr>
        <p:txBody>
          <a:bodyPr>
            <a:spAutoFit/>
          </a:bodyPr>
          <a:lstStyle/>
          <a:p>
            <a:r>
              <a:rPr lang="de-DE" dirty="0"/>
              <a:t>Frage JEDEN nach Empfehlungen – OHNE AUSNAHME</a:t>
            </a:r>
          </a:p>
          <a:p>
            <a:endParaRPr lang="de-DE" dirty="0" smtClean="0"/>
          </a:p>
          <a:p>
            <a:endParaRPr lang="de-DE" dirty="0"/>
          </a:p>
          <a:p>
            <a:r>
              <a:rPr lang="de-DE" dirty="0" smtClean="0"/>
              <a:t>Ein </a:t>
            </a:r>
            <a:r>
              <a:rPr lang="de-DE" dirty="0"/>
              <a:t>Kunde, der dir vertraut, stellt dir auch seine Familie vor.</a:t>
            </a:r>
            <a:endParaRPr lang="de-DE" sz="1800" dirty="0"/>
          </a:p>
          <a:p>
            <a:r>
              <a:rPr lang="de-DE" dirty="0"/>
              <a:t>Aus 1 Kunden entstehen oftmals 3 - 4 Kunden. Dein Kunde übernimmt bereits Verantwortung für andere.</a:t>
            </a:r>
          </a:p>
        </p:txBody>
      </p:sp>
      <p:sp>
        <p:nvSpPr>
          <p:cNvPr id="35845" name="Rectangle 2"/>
          <p:cNvSpPr>
            <a:spLocks/>
          </p:cNvSpPr>
          <p:nvPr/>
        </p:nvSpPr>
        <p:spPr bwMode="auto">
          <a:xfrm>
            <a:off x="747713" y="298450"/>
            <a:ext cx="7810500" cy="803275"/>
          </a:xfrm>
          <a:prstGeom prst="rect">
            <a:avLst/>
          </a:prstGeom>
          <a:noFill/>
          <a:ln w="9525">
            <a:noFill/>
            <a:miter lim="800000"/>
            <a:headEnd/>
            <a:tailEnd/>
          </a:ln>
        </p:spPr>
        <p:txBody>
          <a:bodyPr anchor="b"/>
          <a:lstStyle/>
          <a:p>
            <a:pPr defTabSz="457200"/>
            <a:r>
              <a:rPr lang="de-DE" sz="2800" dirty="0">
                <a:solidFill>
                  <a:schemeClr val="tx2"/>
                </a:solidFill>
              </a:rPr>
              <a:t>Empfehlungen </a:t>
            </a:r>
            <a:r>
              <a:rPr lang="de-DE" sz="1600" dirty="0">
                <a:solidFill>
                  <a:schemeClr val="tx2"/>
                </a:solidFill>
              </a:rPr>
              <a:t>– Umfeld des Kunden entwickeln		</a:t>
            </a:r>
            <a:r>
              <a:rPr lang="de-DE" sz="1800" dirty="0">
                <a:solidFill>
                  <a:schemeClr val="tx2"/>
                </a:solidFill>
              </a:rPr>
              <a:t>/ Schritt </a:t>
            </a:r>
            <a:r>
              <a:rPr lang="de-DE" sz="1800" dirty="0" smtClean="0">
                <a:solidFill>
                  <a:schemeClr val="tx2"/>
                </a:solidFill>
              </a:rPr>
              <a:t>6</a:t>
            </a:r>
            <a:endParaRPr lang="de-DE" sz="1800" dirty="0">
              <a:solidFill>
                <a:schemeClr val="tx2"/>
              </a:solidFill>
            </a:endParaRPr>
          </a:p>
        </p:txBody>
      </p:sp>
      <p:sp>
        <p:nvSpPr>
          <p:cNvPr id="73734" name="Textfeld 6"/>
          <p:cNvSpPr txBox="1">
            <a:spLocks noChangeArrowheads="1"/>
          </p:cNvSpPr>
          <p:nvPr/>
        </p:nvSpPr>
        <p:spPr bwMode="auto">
          <a:xfrm>
            <a:off x="490538" y="4098925"/>
            <a:ext cx="1889125" cy="519113"/>
          </a:xfrm>
          <a:prstGeom prst="rect">
            <a:avLst/>
          </a:prstGeom>
          <a:noFill/>
          <a:ln w="9525">
            <a:noFill/>
            <a:miter lim="800000"/>
            <a:headEnd/>
            <a:tailEnd/>
          </a:ln>
        </p:spPr>
        <p:txBody>
          <a:bodyPr>
            <a:spAutoFit/>
          </a:bodyPr>
          <a:lstStyle/>
          <a:p>
            <a:r>
              <a:rPr lang="de-DE" sz="2800" b="1" u="sng">
                <a:solidFill>
                  <a:schemeClr val="tx2"/>
                </a:solidFill>
              </a:rPr>
              <a:t>Know me</a:t>
            </a:r>
            <a:endParaRPr lang="de-DE" sz="1800" u="sng"/>
          </a:p>
        </p:txBody>
      </p:sp>
      <p:sp>
        <p:nvSpPr>
          <p:cNvPr id="73735" name="Textfeld 6"/>
          <p:cNvSpPr txBox="1">
            <a:spLocks noChangeArrowheads="1"/>
          </p:cNvSpPr>
          <p:nvPr/>
        </p:nvSpPr>
        <p:spPr bwMode="auto">
          <a:xfrm>
            <a:off x="469900" y="5259388"/>
            <a:ext cx="7897813" cy="701675"/>
          </a:xfrm>
          <a:prstGeom prst="rect">
            <a:avLst/>
          </a:prstGeom>
          <a:noFill/>
          <a:ln w="9525">
            <a:noFill/>
            <a:miter lim="800000"/>
            <a:headEnd/>
            <a:tailEnd/>
          </a:ln>
        </p:spPr>
        <p:txBody>
          <a:bodyPr>
            <a:spAutoFit/>
          </a:bodyPr>
          <a:lstStyle/>
          <a:p>
            <a:r>
              <a:rPr lang="de-DE"/>
              <a:t>Ein neuer Kreislauf beginnt wieder von vorne – </a:t>
            </a:r>
            <a:br>
              <a:rPr lang="de-DE"/>
            </a:br>
            <a:r>
              <a:rPr lang="de-DE"/>
              <a:t>siehe Schritt 1 „Interesse wecken“</a:t>
            </a:r>
            <a:endParaRPr lang="de-DE" sz="1800"/>
          </a:p>
        </p:txBody>
      </p:sp>
      <p:sp>
        <p:nvSpPr>
          <p:cNvPr id="73736" name="Textfeld 6"/>
          <p:cNvSpPr txBox="1">
            <a:spLocks noChangeArrowheads="1"/>
          </p:cNvSpPr>
          <p:nvPr/>
        </p:nvSpPr>
        <p:spPr bwMode="auto">
          <a:xfrm>
            <a:off x="2265363" y="4098925"/>
            <a:ext cx="1835150" cy="519113"/>
          </a:xfrm>
          <a:prstGeom prst="rect">
            <a:avLst/>
          </a:prstGeom>
          <a:noFill/>
          <a:ln w="9525">
            <a:noFill/>
            <a:miter lim="800000"/>
            <a:headEnd/>
            <a:tailEnd/>
          </a:ln>
        </p:spPr>
        <p:txBody>
          <a:bodyPr>
            <a:spAutoFit/>
          </a:bodyPr>
          <a:lstStyle/>
          <a:p>
            <a:r>
              <a:rPr lang="de-DE" b="1">
                <a:solidFill>
                  <a:schemeClr val="accent2"/>
                </a:solidFill>
                <a:latin typeface="Webdings" pitchFamily="18" charset="2"/>
              </a:rPr>
              <a:t>4</a:t>
            </a:r>
            <a:r>
              <a:rPr lang="de-DE" sz="2800" b="1">
                <a:solidFill>
                  <a:schemeClr val="accent1"/>
                </a:solidFill>
              </a:rPr>
              <a:t> </a:t>
            </a:r>
            <a:r>
              <a:rPr lang="de-DE" sz="2800" b="1" u="sng">
                <a:solidFill>
                  <a:schemeClr val="tx2"/>
                </a:solidFill>
              </a:rPr>
              <a:t>like me</a:t>
            </a:r>
            <a:endParaRPr lang="de-DE" sz="1800" u="sng"/>
          </a:p>
        </p:txBody>
      </p:sp>
      <p:sp>
        <p:nvSpPr>
          <p:cNvPr id="73737" name="Textfeld 6"/>
          <p:cNvSpPr txBox="1">
            <a:spLocks noChangeArrowheads="1"/>
          </p:cNvSpPr>
          <p:nvPr/>
        </p:nvSpPr>
        <p:spPr bwMode="auto">
          <a:xfrm>
            <a:off x="4052888" y="4098925"/>
            <a:ext cx="2100262" cy="519113"/>
          </a:xfrm>
          <a:prstGeom prst="rect">
            <a:avLst/>
          </a:prstGeom>
          <a:noFill/>
          <a:ln w="9525">
            <a:noFill/>
            <a:miter lim="800000"/>
            <a:headEnd/>
            <a:tailEnd/>
          </a:ln>
        </p:spPr>
        <p:txBody>
          <a:bodyPr>
            <a:spAutoFit/>
          </a:bodyPr>
          <a:lstStyle/>
          <a:p>
            <a:r>
              <a:rPr lang="de-DE" sz="1800" b="1">
                <a:solidFill>
                  <a:schemeClr val="accent2"/>
                </a:solidFill>
                <a:latin typeface="Webdings" pitchFamily="18" charset="2"/>
              </a:rPr>
              <a:t>4</a:t>
            </a:r>
            <a:r>
              <a:rPr lang="de-DE" sz="1800">
                <a:latin typeface="Webdings" pitchFamily="18" charset="2"/>
              </a:rPr>
              <a:t> </a:t>
            </a:r>
            <a:r>
              <a:rPr lang="de-DE" sz="2800" b="1" u="sng">
                <a:solidFill>
                  <a:schemeClr val="tx2"/>
                </a:solidFill>
              </a:rPr>
              <a:t>trust me</a:t>
            </a:r>
            <a:endParaRPr lang="de-DE" sz="1800" u="sng"/>
          </a:p>
        </p:txBody>
      </p:sp>
      <p:sp>
        <p:nvSpPr>
          <p:cNvPr id="73738" name="Textfeld 6"/>
          <p:cNvSpPr txBox="1">
            <a:spLocks noChangeArrowheads="1"/>
          </p:cNvSpPr>
          <p:nvPr/>
        </p:nvSpPr>
        <p:spPr bwMode="auto">
          <a:xfrm>
            <a:off x="6069013" y="4098925"/>
            <a:ext cx="2362200" cy="519113"/>
          </a:xfrm>
          <a:prstGeom prst="rect">
            <a:avLst/>
          </a:prstGeom>
          <a:noFill/>
          <a:ln w="9525">
            <a:noFill/>
            <a:miter lim="800000"/>
            <a:headEnd/>
            <a:tailEnd/>
          </a:ln>
        </p:spPr>
        <p:txBody>
          <a:bodyPr>
            <a:spAutoFit/>
          </a:bodyPr>
          <a:lstStyle/>
          <a:p>
            <a:r>
              <a:rPr lang="de-DE" sz="1800" b="1">
                <a:solidFill>
                  <a:schemeClr val="accent2"/>
                </a:solidFill>
                <a:latin typeface="Webdings" pitchFamily="18" charset="2"/>
              </a:rPr>
              <a:t>4</a:t>
            </a:r>
            <a:r>
              <a:rPr lang="de-DE" sz="1800">
                <a:latin typeface="Webdings" pitchFamily="18" charset="2"/>
              </a:rPr>
              <a:t> </a:t>
            </a:r>
            <a:r>
              <a:rPr lang="de-DE" sz="2800" b="1" u="sng">
                <a:solidFill>
                  <a:schemeClr val="tx2"/>
                </a:solidFill>
              </a:rPr>
              <a:t>follow me</a:t>
            </a:r>
            <a:endParaRPr lang="de-DE" sz="1800" u="sn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fade">
                                      <p:cBhvr>
                                        <p:cTn id="7" dur="500"/>
                                        <p:tgtEl>
                                          <p:spTgt spid="73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736"/>
                                        </p:tgtEl>
                                        <p:attrNameLst>
                                          <p:attrName>style.visibility</p:attrName>
                                        </p:attrNameLst>
                                      </p:cBhvr>
                                      <p:to>
                                        <p:strVal val="visible"/>
                                      </p:to>
                                    </p:set>
                                    <p:animEffect transition="in" filter="fade">
                                      <p:cBhvr>
                                        <p:cTn id="12" dur="500"/>
                                        <p:tgtEl>
                                          <p:spTgt spid="737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737"/>
                                        </p:tgtEl>
                                        <p:attrNameLst>
                                          <p:attrName>style.visibility</p:attrName>
                                        </p:attrNameLst>
                                      </p:cBhvr>
                                      <p:to>
                                        <p:strVal val="visible"/>
                                      </p:to>
                                    </p:set>
                                    <p:animEffect transition="in" filter="fade">
                                      <p:cBhvr>
                                        <p:cTn id="17" dur="500"/>
                                        <p:tgtEl>
                                          <p:spTgt spid="737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738"/>
                                        </p:tgtEl>
                                        <p:attrNameLst>
                                          <p:attrName>style.visibility</p:attrName>
                                        </p:attrNameLst>
                                      </p:cBhvr>
                                      <p:to>
                                        <p:strVal val="visible"/>
                                      </p:to>
                                    </p:set>
                                    <p:animEffect transition="in" filter="fade">
                                      <p:cBhvr>
                                        <p:cTn id="22" dur="500"/>
                                        <p:tgtEl>
                                          <p:spTgt spid="737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3735"/>
                                        </p:tgtEl>
                                        <p:attrNameLst>
                                          <p:attrName>style.visibility</p:attrName>
                                        </p:attrNameLst>
                                      </p:cBhvr>
                                      <p:to>
                                        <p:strVal val="visible"/>
                                      </p:to>
                                    </p:set>
                                    <p:animEffect transition="in" filter="fade">
                                      <p:cBhvr>
                                        <p:cTn id="27"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p:bldP spid="73735" grpId="0"/>
      <p:bldP spid="73736" grpId="0"/>
      <p:bldP spid="73737" grpId="0"/>
      <p:bldP spid="737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Teal_Swoosh_Large.psd" descr="/Users/schawk/Desktop/CvH/919977 10341 HAL Assets/working/Effects/Teal_Swoosh_Large.psd"/>
          <p:cNvPicPr>
            <a:picLocks/>
          </p:cNvPicPr>
          <p:nvPr/>
        </p:nvPicPr>
        <p:blipFill>
          <a:blip r:embed="rId3"/>
          <a:srcRect/>
          <a:stretch>
            <a:fillRect/>
          </a:stretch>
        </p:blipFill>
        <p:spPr bwMode="auto">
          <a:xfrm>
            <a:off x="1047750" y="1408113"/>
            <a:ext cx="7153275" cy="4043362"/>
          </a:xfrm>
          <a:prstGeom prst="rect">
            <a:avLst/>
          </a:prstGeom>
          <a:noFill/>
          <a:ln w="9525">
            <a:noFill/>
            <a:miter lim="800000"/>
            <a:headEnd/>
            <a:tailEnd/>
          </a:ln>
        </p:spPr>
      </p:pic>
      <p:sp>
        <p:nvSpPr>
          <p:cNvPr id="36867" name="Rectangle 2"/>
          <p:cNvSpPr>
            <a:spLocks noGrp="1"/>
          </p:cNvSpPr>
          <p:nvPr>
            <p:ph type="title"/>
          </p:nvPr>
        </p:nvSpPr>
        <p:spPr>
          <a:xfrm>
            <a:off x="666750" y="298450"/>
            <a:ext cx="7810500" cy="803275"/>
          </a:xfrm>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36868"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36869" name="Rectangle 2"/>
          <p:cNvSpPr txBox="1">
            <a:spLocks noChangeArrowheads="1"/>
          </p:cNvSpPr>
          <p:nvPr/>
        </p:nvSpPr>
        <p:spPr bwMode="auto">
          <a:xfrm>
            <a:off x="0" y="0"/>
            <a:ext cx="9144000" cy="6858000"/>
          </a:xfrm>
          <a:prstGeom prst="rect">
            <a:avLst/>
          </a:prstGeom>
          <a:noFill/>
          <a:ln w="9525">
            <a:noFill/>
            <a:miter lim="800000"/>
            <a:headEnd/>
            <a:tailEnd/>
          </a:ln>
        </p:spPr>
        <p:txBody>
          <a:bodyPr anchor="ctr"/>
          <a:lstStyle/>
          <a:p>
            <a:pPr algn="ctr"/>
            <a:endParaRPr lang="nl-NL" altLang="en-US" sz="4000" b="1" dirty="0">
              <a:solidFill>
                <a:srgbClr val="FF0000"/>
              </a:solidFill>
            </a:endParaRPr>
          </a:p>
          <a:p>
            <a:pPr algn="ctr"/>
            <a:r>
              <a:rPr lang="nl-NL" altLang="en-US" sz="4000" b="1" dirty="0">
                <a:solidFill>
                  <a:schemeClr val="accent1"/>
                </a:solidFill>
              </a:rPr>
              <a:t>Heart</a:t>
            </a:r>
            <a:r>
              <a:rPr lang="nl-NL" altLang="en-US" sz="4000" b="1" dirty="0">
                <a:solidFill>
                  <a:schemeClr val="bg1"/>
                </a:solidFill>
              </a:rPr>
              <a:t> selling </a:t>
            </a:r>
          </a:p>
          <a:p>
            <a:pPr algn="ctr"/>
            <a:r>
              <a:rPr lang="nl-NL" altLang="en-US" sz="4000" b="1" dirty="0">
                <a:solidFill>
                  <a:schemeClr val="bg1"/>
                </a:solidFill>
              </a:rPr>
              <a:t>versus</a:t>
            </a:r>
          </a:p>
          <a:p>
            <a:pPr algn="ctr"/>
            <a:r>
              <a:rPr lang="nl-NL" altLang="en-US" sz="4000" b="1" dirty="0">
                <a:solidFill>
                  <a:schemeClr val="bg1"/>
                </a:solidFill>
              </a:rPr>
              <a:t> </a:t>
            </a:r>
            <a:r>
              <a:rPr lang="nl-NL" altLang="en-US" sz="4000" b="1" dirty="0">
                <a:solidFill>
                  <a:schemeClr val="accent1"/>
                </a:solidFill>
              </a:rPr>
              <a:t>Hard</a:t>
            </a:r>
            <a:r>
              <a:rPr lang="nl-NL" altLang="en-US" sz="4000" b="1" dirty="0">
                <a:solidFill>
                  <a:schemeClr val="bg1"/>
                </a:solidFill>
              </a:rPr>
              <a:t> selling</a:t>
            </a:r>
            <a:r>
              <a:rPr lang="nl-NL" altLang="en-US" sz="4000" dirty="0">
                <a:solidFill>
                  <a:srgbClr val="000000"/>
                </a:solidFill>
              </a:rPr>
              <a:t> </a:t>
            </a:r>
          </a:p>
          <a:p>
            <a:pPr algn="ctr"/>
            <a:endParaRPr lang="en-US" altLang="en-US" sz="5400" b="1"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37891"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pic>
        <p:nvPicPr>
          <p:cNvPr id="37892" name="Picture 7" descr="bg_green"/>
          <p:cNvPicPr>
            <a:picLocks noChangeAspect="1" noChangeArrowheads="1"/>
          </p:cNvPicPr>
          <p:nvPr/>
        </p:nvPicPr>
        <p:blipFill>
          <a:blip r:embed="rId3"/>
          <a:srcRect/>
          <a:stretch>
            <a:fillRect/>
          </a:stretch>
        </p:blipFill>
        <p:spPr bwMode="auto">
          <a:xfrm>
            <a:off x="1004888" y="1514475"/>
            <a:ext cx="5048250" cy="3829050"/>
          </a:xfrm>
          <a:prstGeom prst="rect">
            <a:avLst/>
          </a:prstGeom>
          <a:noFill/>
          <a:ln w="9525">
            <a:noFill/>
            <a:miter lim="800000"/>
            <a:headEnd/>
            <a:tailEnd/>
          </a:ln>
        </p:spPr>
      </p:pic>
      <p:sp>
        <p:nvSpPr>
          <p:cNvPr id="37893" name="Textfeld 4"/>
          <p:cNvSpPr txBox="1">
            <a:spLocks noChangeArrowheads="1"/>
          </p:cNvSpPr>
          <p:nvPr/>
        </p:nvSpPr>
        <p:spPr bwMode="auto">
          <a:xfrm>
            <a:off x="2025650" y="2047875"/>
            <a:ext cx="5138738" cy="2480679"/>
          </a:xfrm>
          <a:prstGeom prst="rect">
            <a:avLst/>
          </a:prstGeom>
          <a:noFill/>
          <a:ln w="9525">
            <a:noFill/>
            <a:miter lim="800000"/>
            <a:headEnd/>
            <a:tailEnd/>
          </a:ln>
        </p:spPr>
        <p:txBody>
          <a:bodyPr>
            <a:spAutoFit/>
          </a:bodyPr>
          <a:lstStyle/>
          <a:p>
            <a:pPr defTabSz="457200" eaLnBrk="0" hangingPunct="0">
              <a:lnSpc>
                <a:spcPct val="80000"/>
              </a:lnSpc>
            </a:pPr>
            <a:r>
              <a:rPr lang="en-GB" altLang="en-US" sz="3000" b="1" dirty="0" smtClean="0">
                <a:solidFill>
                  <a:schemeClr val="bg1"/>
                </a:solidFill>
              </a:rPr>
              <a:t>SCHRITT	7 - 9</a:t>
            </a:r>
            <a:r>
              <a:rPr lang="en-US" altLang="en-US" sz="3000" b="1" dirty="0">
                <a:solidFill>
                  <a:schemeClr val="bg1"/>
                </a:solidFill>
              </a:rPr>
              <a:t/>
            </a:r>
            <a:br>
              <a:rPr lang="en-US" altLang="en-US" sz="3000" b="1" dirty="0">
                <a:solidFill>
                  <a:schemeClr val="bg1"/>
                </a:solidFill>
              </a:rPr>
            </a:br>
            <a:r>
              <a:rPr lang="en-US" altLang="en-US" sz="3000" b="1" dirty="0">
                <a:solidFill>
                  <a:schemeClr val="bg1"/>
                </a:solidFill>
              </a:rPr>
              <a:t/>
            </a:r>
            <a:br>
              <a:rPr lang="en-US" altLang="en-US" sz="3000" b="1" dirty="0">
                <a:solidFill>
                  <a:schemeClr val="bg1"/>
                </a:solidFill>
              </a:rPr>
            </a:br>
            <a:r>
              <a:rPr lang="en-US" altLang="en-US" sz="3000" b="1" dirty="0" smtClean="0">
                <a:solidFill>
                  <a:schemeClr val="bg1"/>
                </a:solidFill>
              </a:rPr>
              <a:t>NEU – NEU - NEU</a:t>
            </a:r>
            <a:r>
              <a:rPr lang="en-US" altLang="en-US" sz="3000" b="1" dirty="0">
                <a:solidFill>
                  <a:schemeClr val="bg1"/>
                </a:solidFill>
              </a:rPr>
              <a:t/>
            </a:r>
            <a:br>
              <a:rPr lang="en-US" altLang="en-US" sz="3000" b="1" dirty="0">
                <a:solidFill>
                  <a:schemeClr val="bg1"/>
                </a:solidFill>
              </a:rPr>
            </a:br>
            <a:r>
              <a:rPr lang="en-US" altLang="en-US" b="1" dirty="0" err="1" smtClean="0">
                <a:solidFill>
                  <a:schemeClr val="bg1"/>
                </a:solidFill>
              </a:rPr>
              <a:t>Nach</a:t>
            </a:r>
            <a:r>
              <a:rPr lang="en-US" altLang="en-US" b="1" dirty="0" smtClean="0">
                <a:solidFill>
                  <a:schemeClr val="bg1"/>
                </a:solidFill>
              </a:rPr>
              <a:t> 2 </a:t>
            </a:r>
            <a:r>
              <a:rPr lang="en-US" altLang="en-US" b="1" dirty="0" err="1" smtClean="0">
                <a:solidFill>
                  <a:schemeClr val="bg1"/>
                </a:solidFill>
              </a:rPr>
              <a:t>Empfehlungen</a:t>
            </a:r>
            <a:r>
              <a:rPr lang="en-US" altLang="en-US" b="1" dirty="0" smtClean="0">
                <a:solidFill>
                  <a:schemeClr val="bg1"/>
                </a:solidFill>
              </a:rPr>
              <a:t> </a:t>
            </a:r>
          </a:p>
          <a:p>
            <a:pPr defTabSz="457200" eaLnBrk="0" hangingPunct="0">
              <a:lnSpc>
                <a:spcPct val="80000"/>
              </a:lnSpc>
            </a:pPr>
            <a:r>
              <a:rPr lang="en-US" altLang="en-US" b="1" dirty="0" err="1" smtClean="0">
                <a:solidFill>
                  <a:schemeClr val="bg1"/>
                </a:solidFill>
              </a:rPr>
              <a:t>ist</a:t>
            </a:r>
            <a:r>
              <a:rPr lang="en-US" altLang="en-US" b="1" dirty="0" smtClean="0">
                <a:solidFill>
                  <a:schemeClr val="bg1"/>
                </a:solidFill>
              </a:rPr>
              <a:t> Kunde</a:t>
            </a:r>
          </a:p>
          <a:p>
            <a:pPr defTabSz="457200" eaLnBrk="0" hangingPunct="0">
              <a:lnSpc>
                <a:spcPct val="80000"/>
              </a:lnSpc>
            </a:pPr>
            <a:r>
              <a:rPr lang="en-US" altLang="en-US" sz="3200" b="1" dirty="0" smtClean="0">
                <a:solidFill>
                  <a:schemeClr val="bg1"/>
                </a:solidFill>
              </a:rPr>
              <a:t/>
            </a:r>
            <a:br>
              <a:rPr lang="en-US" altLang="en-US" sz="3200" b="1" dirty="0" smtClean="0">
                <a:solidFill>
                  <a:schemeClr val="bg1"/>
                </a:solidFill>
              </a:rPr>
            </a:br>
            <a:r>
              <a:rPr lang="en-US" altLang="en-US" sz="3200" b="1" dirty="0" smtClean="0">
                <a:solidFill>
                  <a:schemeClr val="bg1"/>
                </a:solidFill>
              </a:rPr>
              <a:t>BOTSCHAFTER</a:t>
            </a:r>
            <a:endParaRPr lang="de-DE" sz="3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Mehrstufiges Treueprogramm – 3. Stufe</a:t>
            </a:r>
            <a:endParaRPr lang="de-DE" dirty="0"/>
          </a:p>
        </p:txBody>
      </p:sp>
      <p:sp>
        <p:nvSpPr>
          <p:cNvPr id="3" name="Inhaltsplatzhalter 2"/>
          <p:cNvSpPr>
            <a:spLocks noGrp="1"/>
          </p:cNvSpPr>
          <p:nvPr>
            <p:ph idx="1"/>
          </p:nvPr>
        </p:nvSpPr>
        <p:spPr>
          <a:xfrm>
            <a:off x="747712" y="2291421"/>
            <a:ext cx="7812088" cy="4672584"/>
          </a:xfrm>
        </p:spPr>
        <p:txBody>
          <a:bodyPr/>
          <a:lstStyle/>
          <a:p>
            <a:r>
              <a:rPr lang="de-DE" dirty="0" smtClean="0"/>
              <a:t>Solltest </a:t>
            </a:r>
            <a:r>
              <a:rPr lang="de-DE" dirty="0"/>
              <a:t>du mehr als 2 Empfehlungen (die nicht im selben Haushalt* wohnen) </a:t>
            </a:r>
            <a:r>
              <a:rPr lang="de-DE" dirty="0" smtClean="0"/>
              <a:t>bringen </a:t>
            </a:r>
            <a:r>
              <a:rPr lang="de-DE" dirty="0"/>
              <a:t>qualifizierst dich zum Herbalife Marken-Botschafter. </a:t>
            </a:r>
            <a:endParaRPr lang="de-DE" dirty="0" smtClean="0"/>
          </a:p>
          <a:p>
            <a:r>
              <a:rPr lang="de-DE" dirty="0" smtClean="0"/>
              <a:t>Als </a:t>
            </a:r>
            <a:r>
              <a:rPr lang="de-DE" dirty="0"/>
              <a:t>Botschafter wirst du dann von uns zu einem </a:t>
            </a:r>
            <a:r>
              <a:rPr lang="de-DE" u="sng" dirty="0"/>
              <a:t>„Blick hinter die Kulissen eingeladen“</a:t>
            </a:r>
            <a:r>
              <a:rPr lang="de-DE" dirty="0"/>
              <a:t>. </a:t>
            </a:r>
            <a:endParaRPr lang="de-DE" dirty="0" smtClean="0"/>
          </a:p>
          <a:p>
            <a:r>
              <a:rPr lang="de-DE" dirty="0" smtClean="0"/>
              <a:t>Zu </a:t>
            </a:r>
            <a:r>
              <a:rPr lang="de-DE" dirty="0"/>
              <a:t>den Vorteilen gehört, dass du selbst und direkt bei der Firma zum Mitgliederpreis online bestellen kannst. </a:t>
            </a:r>
            <a:endParaRPr lang="de-DE" dirty="0" smtClean="0"/>
          </a:p>
        </p:txBody>
      </p:sp>
    </p:spTree>
    <p:extLst>
      <p:ext uri="{BB962C8B-B14F-4D97-AF65-F5344CB8AC3E}">
        <p14:creationId xmlns:p14="http://schemas.microsoft.com/office/powerpoint/2010/main" val="1691399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149087" y="0"/>
            <a:ext cx="8885584" cy="6394773"/>
          </a:xfrm>
          <a:prstGeom prst="rect">
            <a:avLst/>
          </a:prstGeom>
        </p:spPr>
      </p:pic>
    </p:spTree>
    <p:extLst>
      <p:ext uri="{BB962C8B-B14F-4D97-AF65-F5344CB8AC3E}">
        <p14:creationId xmlns:p14="http://schemas.microsoft.com/office/powerpoint/2010/main" val="2805848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Botschafter / Mitglied / Aktives Mitglied</a:t>
            </a:r>
            <a:endParaRPr lang="de-DE" dirty="0"/>
          </a:p>
        </p:txBody>
      </p:sp>
      <p:sp>
        <p:nvSpPr>
          <p:cNvPr id="4" name="Inhaltsplatzhalter 3"/>
          <p:cNvSpPr>
            <a:spLocks noGrp="1"/>
          </p:cNvSpPr>
          <p:nvPr>
            <p:ph idx="1"/>
          </p:nvPr>
        </p:nvSpPr>
        <p:spPr>
          <a:xfrm>
            <a:off x="749300" y="1217572"/>
            <a:ext cx="7812088" cy="4672584"/>
          </a:xfrm>
        </p:spPr>
        <p:txBody>
          <a:bodyPr/>
          <a:lstStyle/>
          <a:p>
            <a:r>
              <a:rPr lang="de-DE" b="1" dirty="0" smtClean="0"/>
              <a:t>BOTSCHAFTER</a:t>
            </a:r>
            <a:r>
              <a:rPr lang="de-DE" dirty="0" smtClean="0"/>
              <a:t/>
            </a:r>
            <a:br>
              <a:rPr lang="de-DE" dirty="0" smtClean="0"/>
            </a:br>
            <a:r>
              <a:rPr lang="de-DE" dirty="0" smtClean="0"/>
              <a:t>Ein Kunde, der mindestens 2 erfolgreiche Empfehlungen gebracht hat (Kunde mit mindestens 100 €)</a:t>
            </a:r>
          </a:p>
          <a:p>
            <a:r>
              <a:rPr lang="de-DE" b="1" dirty="0" smtClean="0"/>
              <a:t>MITGLIED</a:t>
            </a:r>
            <a:r>
              <a:rPr lang="de-DE" dirty="0" smtClean="0"/>
              <a:t/>
            </a:r>
            <a:br>
              <a:rPr lang="de-DE" dirty="0" smtClean="0"/>
            </a:br>
            <a:r>
              <a:rPr lang="de-DE" dirty="0" smtClean="0"/>
              <a:t>Ein </a:t>
            </a:r>
            <a:r>
              <a:rPr lang="de-DE" dirty="0"/>
              <a:t>Kunde, der es sich durch das Bringen von Empfehlungen verdient hat, dass er seine Produkte </a:t>
            </a:r>
            <a:r>
              <a:rPr lang="de-DE" dirty="0" smtClean="0"/>
              <a:t>direkt </a:t>
            </a:r>
            <a:r>
              <a:rPr lang="de-DE" dirty="0"/>
              <a:t>über das Unternehmen beziehen darf </a:t>
            </a:r>
            <a:r>
              <a:rPr lang="de-DE" dirty="0" smtClean="0"/>
              <a:t>- nach </a:t>
            </a:r>
            <a:r>
              <a:rPr lang="de-DE" dirty="0"/>
              <a:t>dem „Blick hinter die Kulissen und einem </a:t>
            </a:r>
            <a:r>
              <a:rPr lang="de-DE" dirty="0" smtClean="0"/>
              <a:t>Einschulungsgespräch, kann er eine ID-Nummer erhalten. Er ist aber </a:t>
            </a:r>
            <a:r>
              <a:rPr lang="de-DE" dirty="0"/>
              <a:t>nicht an einem Zusatzverdienst </a:t>
            </a:r>
            <a:r>
              <a:rPr lang="de-DE" dirty="0" smtClean="0"/>
              <a:t>&amp; der </a:t>
            </a:r>
            <a:r>
              <a:rPr lang="de-DE" dirty="0"/>
              <a:t>damit verbundenen Arbeit </a:t>
            </a:r>
            <a:r>
              <a:rPr lang="de-DE" dirty="0" smtClean="0"/>
              <a:t>interessiert, will also </a:t>
            </a:r>
            <a:r>
              <a:rPr lang="de-DE" dirty="0"/>
              <a:t>auch keine Schulungen </a:t>
            </a:r>
            <a:r>
              <a:rPr lang="de-DE" dirty="0" smtClean="0"/>
              <a:t>besuchen. </a:t>
            </a:r>
            <a:r>
              <a:rPr lang="de-DE" b="1" dirty="0" smtClean="0"/>
              <a:t>Wir behandeln ihn weiterhin wie einen KUNDEN!</a:t>
            </a:r>
          </a:p>
          <a:p>
            <a:r>
              <a:rPr lang="de-DE" b="1" dirty="0" smtClean="0"/>
              <a:t>AKTIVES MITGLIED</a:t>
            </a:r>
            <a:r>
              <a:rPr lang="de-DE" dirty="0" smtClean="0"/>
              <a:t/>
            </a:r>
            <a:br>
              <a:rPr lang="de-DE" dirty="0" smtClean="0"/>
            </a:br>
            <a:r>
              <a:rPr lang="de-DE" dirty="0" smtClean="0"/>
              <a:t>Ein Mitglied, das nach dem „BHDK “ zu Folgendem breit ist: </a:t>
            </a:r>
            <a:br>
              <a:rPr lang="de-DE" dirty="0" smtClean="0"/>
            </a:br>
            <a:r>
              <a:rPr lang="de-DE" dirty="0" smtClean="0"/>
              <a:t>	1. Nimmt aktiv am Schulungssystem teil (erlernt Fähigkeiten)</a:t>
            </a:r>
            <a:r>
              <a:rPr lang="de-DE" dirty="0"/>
              <a:t/>
            </a:r>
            <a:br>
              <a:rPr lang="de-DE" dirty="0"/>
            </a:br>
            <a:r>
              <a:rPr lang="de-DE" dirty="0" smtClean="0"/>
              <a:t>	2. Selbständige Betreuung seiner Kunden &amp; Member</a:t>
            </a:r>
            <a:br>
              <a:rPr lang="de-DE" dirty="0" smtClean="0"/>
            </a:br>
            <a:r>
              <a:rPr lang="de-DE" dirty="0" smtClean="0"/>
              <a:t>	</a:t>
            </a:r>
            <a:r>
              <a:rPr lang="de-DE" dirty="0"/>
              <a:t/>
            </a:r>
            <a:br>
              <a:rPr lang="de-DE" dirty="0"/>
            </a:br>
            <a:endParaRPr lang="de-DE" dirty="0" smtClean="0"/>
          </a:p>
        </p:txBody>
      </p:sp>
    </p:spTree>
    <p:extLst>
      <p:ext uri="{BB962C8B-B14F-4D97-AF65-F5344CB8AC3E}">
        <p14:creationId xmlns:p14="http://schemas.microsoft.com/office/powerpoint/2010/main" val="575800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Botschafter-Programm</a:t>
            </a:r>
            <a:endParaRPr lang="de-DE" dirty="0"/>
          </a:p>
        </p:txBody>
      </p:sp>
      <p:pic>
        <p:nvPicPr>
          <p:cNvPr id="4" name="Grafik 3"/>
          <p:cNvPicPr>
            <a:picLocks noChangeAspect="1"/>
          </p:cNvPicPr>
          <p:nvPr/>
        </p:nvPicPr>
        <p:blipFill>
          <a:blip r:embed="rId2"/>
          <a:stretch>
            <a:fillRect/>
          </a:stretch>
        </p:blipFill>
        <p:spPr>
          <a:xfrm>
            <a:off x="119062" y="1562931"/>
            <a:ext cx="8905875" cy="4200525"/>
          </a:xfrm>
          <a:prstGeom prst="rect">
            <a:avLst/>
          </a:prstGeom>
        </p:spPr>
      </p:pic>
    </p:spTree>
    <p:extLst>
      <p:ext uri="{BB962C8B-B14F-4D97-AF65-F5344CB8AC3E}">
        <p14:creationId xmlns:p14="http://schemas.microsoft.com/office/powerpoint/2010/main" val="215013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Botschafter will nur Mitglied werden</a:t>
            </a:r>
            <a:endParaRPr lang="de-DE" dirty="0"/>
          </a:p>
        </p:txBody>
      </p:sp>
      <p:sp>
        <p:nvSpPr>
          <p:cNvPr id="3" name="Inhaltsplatzhalter 2"/>
          <p:cNvSpPr>
            <a:spLocks noGrp="1"/>
          </p:cNvSpPr>
          <p:nvPr>
            <p:ph idx="1"/>
          </p:nvPr>
        </p:nvSpPr>
        <p:spPr/>
        <p:txBody>
          <a:bodyPr/>
          <a:lstStyle/>
          <a:p>
            <a:pPr marL="0" indent="0">
              <a:buNone/>
            </a:pPr>
            <a:r>
              <a:rPr lang="de-DE" dirty="0"/>
              <a:t>Zu einem </a:t>
            </a:r>
            <a:r>
              <a:rPr lang="de-DE" i="1" dirty="0"/>
              <a:t>Mitglied</a:t>
            </a:r>
            <a:r>
              <a:rPr lang="de-DE" dirty="0"/>
              <a:t>, das nicht aktiv werden will, kannst du </a:t>
            </a:r>
            <a:r>
              <a:rPr lang="de-DE" dirty="0" smtClean="0"/>
              <a:t>sagen</a:t>
            </a:r>
            <a:r>
              <a:rPr lang="de-DE" dirty="0"/>
              <a:t>:</a:t>
            </a:r>
          </a:p>
          <a:p>
            <a:pPr marL="0" indent="0">
              <a:buNone/>
            </a:pPr>
            <a:r>
              <a:rPr lang="de-DE" b="1" i="1" dirty="0"/>
              <a:t>„OK! Das ist kein Problem – Du wirst vorerst kein Coach! Da du mir bereits als Botschafter 2 Empfehlungen gebracht hast, schlage ich vor, dass wir das ganze nochmals machen und ich dir helfe, eine Shake-Party/Skin-Party durchzuführen. </a:t>
            </a:r>
            <a:endParaRPr lang="de-DE" dirty="0"/>
          </a:p>
          <a:p>
            <a:pPr marL="0" indent="0">
              <a:buNone/>
            </a:pPr>
            <a:r>
              <a:rPr lang="de-DE" b="1" i="1" dirty="0"/>
              <a:t>Du bekommst für jede erfolgreiche Empfehlung weiterhin 20 Punkte aus unserem Treueprogramm als Belohnung, welche du bei mir wieder gegen Produkte eintauschen kannst. </a:t>
            </a:r>
            <a:r>
              <a:rPr lang="de-DE" i="1" dirty="0"/>
              <a:t>(Da du </a:t>
            </a:r>
            <a:endParaRPr lang="de-DE" i="1" dirty="0" smtClean="0"/>
          </a:p>
          <a:p>
            <a:pPr marL="0" indent="0">
              <a:buNone/>
            </a:pPr>
            <a:r>
              <a:rPr lang="de-DE" b="1" i="1" dirty="0" smtClean="0"/>
              <a:t>Ich </a:t>
            </a:r>
            <a:r>
              <a:rPr lang="de-DE" b="1" i="1" dirty="0"/>
              <a:t>betreue diese Kunden dann und der Lohn wird natürlich mir zugeordnet. Solltest du in der Zukunft dann selbst die Kunden betreuen wollen und unsere Schulungen besuchen, kannst du natürlich selbst diesen Lohn erhalten“.</a:t>
            </a:r>
            <a:endParaRPr lang="de-DE" dirty="0"/>
          </a:p>
          <a:p>
            <a:endParaRPr lang="de-DE" dirty="0"/>
          </a:p>
        </p:txBody>
      </p:sp>
    </p:spTree>
    <p:extLst>
      <p:ext uri="{BB962C8B-B14F-4D97-AF65-F5344CB8AC3E}">
        <p14:creationId xmlns:p14="http://schemas.microsoft.com/office/powerpoint/2010/main" val="327390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passiert jetzt?</a:t>
            </a:r>
            <a:endParaRPr lang="de-DE" dirty="0"/>
          </a:p>
        </p:txBody>
      </p:sp>
      <p:sp>
        <p:nvSpPr>
          <p:cNvPr id="4" name="Ellipse 3"/>
          <p:cNvSpPr/>
          <p:nvPr/>
        </p:nvSpPr>
        <p:spPr>
          <a:xfrm>
            <a:off x="3131240" y="3287090"/>
            <a:ext cx="2141151" cy="1003852"/>
          </a:xfrm>
          <a:prstGeom prst="ellipse">
            <a:avLst/>
          </a:prstGeom>
          <a:solidFill>
            <a:schemeClr val="tx2">
              <a:lumMod val="40000"/>
              <a:lumOff val="6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Botschafter</a:t>
            </a:r>
            <a:endParaRPr lang="de-DE" dirty="0">
              <a:ln w="0"/>
              <a:solidFill>
                <a:schemeClr val="tx1"/>
              </a:solidFill>
            </a:endParaRPr>
          </a:p>
        </p:txBody>
      </p:sp>
      <p:sp>
        <p:nvSpPr>
          <p:cNvPr id="5" name="Ellipse 4"/>
          <p:cNvSpPr/>
          <p:nvPr/>
        </p:nvSpPr>
        <p:spPr>
          <a:xfrm>
            <a:off x="2440470" y="4759187"/>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sp>
        <p:nvSpPr>
          <p:cNvPr id="6" name="Ellipse 5"/>
          <p:cNvSpPr/>
          <p:nvPr/>
        </p:nvSpPr>
        <p:spPr>
          <a:xfrm>
            <a:off x="4371699" y="4759187"/>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739" y="1381089"/>
            <a:ext cx="1626152" cy="1626152"/>
          </a:xfrm>
          <a:prstGeom prst="rect">
            <a:avLst/>
          </a:prstGeom>
        </p:spPr>
      </p:pic>
      <p:cxnSp>
        <p:nvCxnSpPr>
          <p:cNvPr id="12" name="Gerader Verbinder 11"/>
          <p:cNvCxnSpPr/>
          <p:nvPr/>
        </p:nvCxnSpPr>
        <p:spPr>
          <a:xfrm>
            <a:off x="4201815" y="2762655"/>
            <a:ext cx="28649" cy="5244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p:cNvCxnSpPr>
            <a:stCxn id="4" idx="5"/>
            <a:endCxn id="6" idx="0"/>
          </p:cNvCxnSpPr>
          <p:nvPr/>
        </p:nvCxnSpPr>
        <p:spPr>
          <a:xfrm>
            <a:off x="4958827" y="4143931"/>
            <a:ext cx="103642" cy="6152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Gerader Verbinder 15"/>
          <p:cNvCxnSpPr>
            <a:stCxn id="4" idx="3"/>
            <a:endCxn id="5" idx="0"/>
          </p:cNvCxnSpPr>
          <p:nvPr/>
        </p:nvCxnSpPr>
        <p:spPr>
          <a:xfrm flipH="1">
            <a:off x="3131240" y="4143931"/>
            <a:ext cx="313564" cy="6152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8131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passiert jetzt?</a:t>
            </a:r>
            <a:endParaRPr lang="de-DE" dirty="0"/>
          </a:p>
        </p:txBody>
      </p:sp>
      <p:sp>
        <p:nvSpPr>
          <p:cNvPr id="5" name="Ellipse 4"/>
          <p:cNvSpPr/>
          <p:nvPr/>
        </p:nvSpPr>
        <p:spPr>
          <a:xfrm>
            <a:off x="2221808" y="4321866"/>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sp>
        <p:nvSpPr>
          <p:cNvPr id="6" name="Ellipse 5"/>
          <p:cNvSpPr/>
          <p:nvPr/>
        </p:nvSpPr>
        <p:spPr>
          <a:xfrm>
            <a:off x="4146550" y="4331805"/>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779" y="1381089"/>
            <a:ext cx="1626152" cy="1626152"/>
          </a:xfrm>
          <a:prstGeom prst="rect">
            <a:avLst/>
          </a:prstGeom>
        </p:spPr>
      </p:pic>
      <p:sp>
        <p:nvSpPr>
          <p:cNvPr id="10" name="Ellipse 9"/>
          <p:cNvSpPr/>
          <p:nvPr/>
        </p:nvSpPr>
        <p:spPr>
          <a:xfrm>
            <a:off x="5753238" y="1692239"/>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sp>
        <p:nvSpPr>
          <p:cNvPr id="8" name="Ellipse 7"/>
          <p:cNvSpPr/>
          <p:nvPr/>
        </p:nvSpPr>
        <p:spPr>
          <a:xfrm>
            <a:off x="6024634" y="4331805"/>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sp>
        <p:nvSpPr>
          <p:cNvPr id="3" name="Textfeld 2"/>
          <p:cNvSpPr txBox="1"/>
          <p:nvPr/>
        </p:nvSpPr>
        <p:spPr>
          <a:xfrm>
            <a:off x="6798365" y="3287090"/>
            <a:ext cx="1674426" cy="400110"/>
          </a:xfrm>
          <a:prstGeom prst="rect">
            <a:avLst/>
          </a:prstGeom>
          <a:noFill/>
        </p:spPr>
        <p:txBody>
          <a:bodyPr wrap="square" rtlCol="0">
            <a:spAutoFit/>
          </a:bodyPr>
          <a:lstStyle/>
          <a:p>
            <a:r>
              <a:rPr lang="de-DE" dirty="0" smtClean="0"/>
              <a:t>Empfehlung</a:t>
            </a:r>
            <a:endParaRPr lang="de-DE" dirty="0"/>
          </a:p>
        </p:txBody>
      </p:sp>
      <p:cxnSp>
        <p:nvCxnSpPr>
          <p:cNvPr id="11" name="Gerade Verbindung mit Pfeil 10"/>
          <p:cNvCxnSpPr>
            <a:stCxn id="10" idx="4"/>
          </p:cNvCxnSpPr>
          <p:nvPr/>
        </p:nvCxnSpPr>
        <p:spPr>
          <a:xfrm flipH="1">
            <a:off x="6718852" y="2696091"/>
            <a:ext cx="1" cy="1557857"/>
          </a:xfrm>
          <a:prstGeom prst="straightConnector1">
            <a:avLst/>
          </a:prstGeom>
          <a:ln>
            <a:solidFill>
              <a:srgbClr val="E1EBA8"/>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a:stCxn id="5" idx="0"/>
          </p:cNvCxnSpPr>
          <p:nvPr/>
        </p:nvCxnSpPr>
        <p:spPr>
          <a:xfrm flipV="1">
            <a:off x="2912578" y="2686152"/>
            <a:ext cx="690769"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6" idx="0"/>
          </p:cNvCxnSpPr>
          <p:nvPr/>
        </p:nvCxnSpPr>
        <p:spPr>
          <a:xfrm flipH="1" flipV="1">
            <a:off x="4503393" y="2696091"/>
            <a:ext cx="333927"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p:cNvCxnSpPr>
            <a:stCxn id="8" idx="0"/>
          </p:cNvCxnSpPr>
          <p:nvPr/>
        </p:nvCxnSpPr>
        <p:spPr>
          <a:xfrm flipH="1" flipV="1">
            <a:off x="4670356" y="2604052"/>
            <a:ext cx="2045048" cy="172775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Gerader Verbinder 20"/>
          <p:cNvCxnSpPr>
            <a:endCxn id="10" idx="2"/>
          </p:cNvCxnSpPr>
          <p:nvPr/>
        </p:nvCxnSpPr>
        <p:spPr>
          <a:xfrm>
            <a:off x="4670356" y="2194165"/>
            <a:ext cx="10828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hteck 21"/>
          <p:cNvSpPr/>
          <p:nvPr/>
        </p:nvSpPr>
        <p:spPr>
          <a:xfrm>
            <a:off x="254519" y="1436603"/>
            <a:ext cx="3336303" cy="3170099"/>
          </a:xfrm>
          <a:prstGeom prst="rect">
            <a:avLst/>
          </a:prstGeom>
        </p:spPr>
        <p:txBody>
          <a:bodyPr wrap="square">
            <a:spAutoFit/>
          </a:bodyPr>
          <a:lstStyle/>
          <a:p>
            <a:r>
              <a:rPr lang="de-DE" u="sng" dirty="0"/>
              <a:t>Halte dir Folgendes vor Augen</a:t>
            </a:r>
            <a:r>
              <a:rPr lang="de-DE" u="sng" dirty="0" smtClean="0"/>
              <a:t>:</a:t>
            </a:r>
            <a:r>
              <a:rPr lang="de-DE" dirty="0" smtClean="0"/>
              <a:t/>
            </a:r>
            <a:br>
              <a:rPr lang="de-DE" dirty="0" smtClean="0"/>
            </a:br>
            <a:endParaRPr lang="de-DE" dirty="0" smtClean="0"/>
          </a:p>
          <a:p>
            <a:r>
              <a:rPr lang="de-DE" dirty="0" smtClean="0"/>
              <a:t/>
            </a:r>
            <a:br>
              <a:rPr lang="de-DE" dirty="0" smtClean="0"/>
            </a:br>
            <a:r>
              <a:rPr lang="de-DE" dirty="0" smtClean="0"/>
              <a:t>Wer die </a:t>
            </a:r>
            <a:r>
              <a:rPr lang="de-DE" dirty="0"/>
              <a:t>Arbeit </a:t>
            </a:r>
            <a:r>
              <a:rPr lang="de-DE" dirty="0" smtClean="0"/>
              <a:t>leistet, bekommt auch die Bezahlung!</a:t>
            </a:r>
          </a:p>
          <a:p>
            <a:endParaRPr lang="de-DE" dirty="0"/>
          </a:p>
          <a:p>
            <a:r>
              <a:rPr lang="de-DE" dirty="0" smtClean="0"/>
              <a:t>Daher bekommst</a:t>
            </a:r>
            <a:r>
              <a:rPr lang="de-DE" dirty="0"/>
              <a:t> </a:t>
            </a:r>
            <a:r>
              <a:rPr lang="de-DE" dirty="0" smtClean="0"/>
              <a:t>du </a:t>
            </a:r>
          </a:p>
          <a:p>
            <a:r>
              <a:rPr lang="de-DE" dirty="0" smtClean="0"/>
              <a:t>den Lohn dafür. </a:t>
            </a:r>
            <a:endParaRPr lang="de-DE" dirty="0"/>
          </a:p>
        </p:txBody>
      </p:sp>
    </p:spTree>
    <p:extLst>
      <p:ext uri="{BB962C8B-B14F-4D97-AF65-F5344CB8AC3E}">
        <p14:creationId xmlns:p14="http://schemas.microsoft.com/office/powerpoint/2010/main" val="20785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80">
                                          <p:stCondLst>
                                            <p:cond delay="0"/>
                                          </p:stCondLst>
                                        </p:cTn>
                                        <p:tgtEl>
                                          <p:spTgt spid="22"/>
                                        </p:tgtEl>
                                      </p:cBhvr>
                                    </p:animEffect>
                                    <p:anim calcmode="lin" valueType="num">
                                      <p:cBhvr>
                                        <p:cTn id="5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0" dur="26">
                                          <p:stCondLst>
                                            <p:cond delay="650"/>
                                          </p:stCondLst>
                                        </p:cTn>
                                        <p:tgtEl>
                                          <p:spTgt spid="22"/>
                                        </p:tgtEl>
                                      </p:cBhvr>
                                      <p:to x="100000" y="60000"/>
                                    </p:animScale>
                                    <p:animScale>
                                      <p:cBhvr>
                                        <p:cTn id="61" dur="166" decel="50000">
                                          <p:stCondLst>
                                            <p:cond delay="676"/>
                                          </p:stCondLst>
                                        </p:cTn>
                                        <p:tgtEl>
                                          <p:spTgt spid="22"/>
                                        </p:tgtEl>
                                      </p:cBhvr>
                                      <p:to x="100000" y="100000"/>
                                    </p:animScale>
                                    <p:animScale>
                                      <p:cBhvr>
                                        <p:cTn id="62" dur="26">
                                          <p:stCondLst>
                                            <p:cond delay="1312"/>
                                          </p:stCondLst>
                                        </p:cTn>
                                        <p:tgtEl>
                                          <p:spTgt spid="22"/>
                                        </p:tgtEl>
                                      </p:cBhvr>
                                      <p:to x="100000" y="80000"/>
                                    </p:animScale>
                                    <p:animScale>
                                      <p:cBhvr>
                                        <p:cTn id="63" dur="166" decel="50000">
                                          <p:stCondLst>
                                            <p:cond delay="1338"/>
                                          </p:stCondLst>
                                        </p:cTn>
                                        <p:tgtEl>
                                          <p:spTgt spid="22"/>
                                        </p:tgtEl>
                                      </p:cBhvr>
                                      <p:to x="100000" y="100000"/>
                                    </p:animScale>
                                    <p:animScale>
                                      <p:cBhvr>
                                        <p:cTn id="64" dur="26">
                                          <p:stCondLst>
                                            <p:cond delay="1642"/>
                                          </p:stCondLst>
                                        </p:cTn>
                                        <p:tgtEl>
                                          <p:spTgt spid="22"/>
                                        </p:tgtEl>
                                      </p:cBhvr>
                                      <p:to x="100000" y="90000"/>
                                    </p:animScale>
                                    <p:animScale>
                                      <p:cBhvr>
                                        <p:cTn id="65" dur="166" decel="50000">
                                          <p:stCondLst>
                                            <p:cond delay="1668"/>
                                          </p:stCondLst>
                                        </p:cTn>
                                        <p:tgtEl>
                                          <p:spTgt spid="22"/>
                                        </p:tgtEl>
                                      </p:cBhvr>
                                      <p:to x="100000" y="100000"/>
                                    </p:animScale>
                                    <p:animScale>
                                      <p:cBhvr>
                                        <p:cTn id="66" dur="26">
                                          <p:stCondLst>
                                            <p:cond delay="1808"/>
                                          </p:stCondLst>
                                        </p:cTn>
                                        <p:tgtEl>
                                          <p:spTgt spid="22"/>
                                        </p:tgtEl>
                                      </p:cBhvr>
                                      <p:to x="100000" y="95000"/>
                                    </p:animScale>
                                    <p:animScale>
                                      <p:cBhvr>
                                        <p:cTn id="67"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8" grpId="0" animBg="1"/>
      <p:bldP spid="3"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grpSp>
        <p:nvGrpSpPr>
          <p:cNvPr id="13316" name="Group 10"/>
          <p:cNvGrpSpPr>
            <a:grpSpLocks/>
          </p:cNvGrpSpPr>
          <p:nvPr/>
        </p:nvGrpSpPr>
        <p:grpSpPr bwMode="auto">
          <a:xfrm>
            <a:off x="1787525" y="2019300"/>
            <a:ext cx="1539875" cy="1231900"/>
            <a:chOff x="708" y="909"/>
            <a:chExt cx="970" cy="776"/>
          </a:xfrm>
        </p:grpSpPr>
        <p:sp>
          <p:nvSpPr>
            <p:cNvPr id="13332" name="Oval 8"/>
            <p:cNvSpPr>
              <a:spLocks noChangeArrowheads="1"/>
            </p:cNvSpPr>
            <p:nvPr/>
          </p:nvSpPr>
          <p:spPr bwMode="auto">
            <a:xfrm>
              <a:off x="809" y="972"/>
              <a:ext cx="728" cy="664"/>
            </a:xfrm>
            <a:prstGeom prst="ellipse">
              <a:avLst/>
            </a:prstGeom>
            <a:solidFill>
              <a:schemeClr val="accent1"/>
            </a:solidFill>
            <a:ln w="9525">
              <a:noFill/>
              <a:round/>
              <a:headEnd/>
              <a:tailEnd/>
            </a:ln>
          </p:spPr>
          <p:txBody>
            <a:bodyPr wrap="none" anchor="ctr"/>
            <a:lstStyle/>
            <a:p>
              <a:endParaRPr lang="de-DE" sz="1800"/>
            </a:p>
          </p:txBody>
        </p:sp>
        <p:pic>
          <p:nvPicPr>
            <p:cNvPr id="13333" name="Picture 5" descr="kreis"/>
            <p:cNvPicPr>
              <a:picLocks noChangeAspect="1" noChangeArrowheads="1"/>
            </p:cNvPicPr>
            <p:nvPr/>
          </p:nvPicPr>
          <p:blipFill>
            <a:blip r:embed="rId3"/>
            <a:srcRect/>
            <a:stretch>
              <a:fillRect/>
            </a:stretch>
          </p:blipFill>
          <p:spPr bwMode="auto">
            <a:xfrm>
              <a:off x="708" y="909"/>
              <a:ext cx="970" cy="776"/>
            </a:xfrm>
            <a:prstGeom prst="rect">
              <a:avLst/>
            </a:prstGeom>
            <a:noFill/>
            <a:ln w="9525">
              <a:noFill/>
              <a:miter lim="800000"/>
              <a:headEnd/>
              <a:tailEnd/>
            </a:ln>
          </p:spPr>
        </p:pic>
      </p:grpSp>
      <p:sp>
        <p:nvSpPr>
          <p:cNvPr id="13317" name="Textfeld 3"/>
          <p:cNvSpPr txBox="1">
            <a:spLocks noChangeArrowheads="1"/>
          </p:cNvSpPr>
          <p:nvPr/>
        </p:nvSpPr>
        <p:spPr bwMode="auto">
          <a:xfrm>
            <a:off x="3209925" y="4564063"/>
            <a:ext cx="2713038" cy="950912"/>
          </a:xfrm>
          <a:prstGeom prst="rect">
            <a:avLst/>
          </a:prstGeom>
          <a:noFill/>
          <a:ln w="9525" algn="ctr">
            <a:noFill/>
            <a:miter lim="800000"/>
            <a:headEnd/>
            <a:tailEnd/>
          </a:ln>
        </p:spPr>
        <p:txBody>
          <a:bodyPr/>
          <a:lstStyle/>
          <a:p>
            <a:pPr marL="287338" indent="-287338" defTabSz="457200" eaLnBrk="0" hangingPunct="0">
              <a:buClr>
                <a:schemeClr val="tx2"/>
              </a:buClr>
              <a:buFont typeface="Arial" pitchFamily="34" charset="0"/>
              <a:buNone/>
            </a:pPr>
            <a:r>
              <a:rPr lang="de-DE" b="1"/>
              <a:t>Sei die Marke</a:t>
            </a:r>
          </a:p>
          <a:p>
            <a:pPr marL="287338" indent="-287338" defTabSz="457200" eaLnBrk="0" hangingPunct="0">
              <a:buClr>
                <a:schemeClr val="tx2"/>
              </a:buClr>
              <a:buFont typeface="Arial" pitchFamily="34" charset="0"/>
              <a:buNone/>
            </a:pPr>
            <a:r>
              <a:rPr lang="de-DE" b="1"/>
              <a:t>in deiner Stadt</a:t>
            </a:r>
          </a:p>
        </p:txBody>
      </p:sp>
      <p:grpSp>
        <p:nvGrpSpPr>
          <p:cNvPr id="13318" name="Group 11"/>
          <p:cNvGrpSpPr>
            <a:grpSpLocks/>
          </p:cNvGrpSpPr>
          <p:nvPr/>
        </p:nvGrpSpPr>
        <p:grpSpPr bwMode="auto">
          <a:xfrm>
            <a:off x="3836988" y="2019300"/>
            <a:ext cx="1539875" cy="1231900"/>
            <a:chOff x="708" y="909"/>
            <a:chExt cx="970" cy="776"/>
          </a:xfrm>
        </p:grpSpPr>
        <p:sp>
          <p:nvSpPr>
            <p:cNvPr id="13330" name="Oval 12"/>
            <p:cNvSpPr>
              <a:spLocks noChangeArrowheads="1"/>
            </p:cNvSpPr>
            <p:nvPr/>
          </p:nvSpPr>
          <p:spPr bwMode="auto">
            <a:xfrm>
              <a:off x="809" y="972"/>
              <a:ext cx="728" cy="664"/>
            </a:xfrm>
            <a:prstGeom prst="ellipse">
              <a:avLst/>
            </a:prstGeom>
            <a:solidFill>
              <a:schemeClr val="accent1"/>
            </a:solidFill>
            <a:ln w="9525">
              <a:noFill/>
              <a:round/>
              <a:headEnd/>
              <a:tailEnd/>
            </a:ln>
          </p:spPr>
          <p:txBody>
            <a:bodyPr wrap="none" anchor="ctr"/>
            <a:lstStyle/>
            <a:p>
              <a:endParaRPr lang="de-DE" sz="1800"/>
            </a:p>
          </p:txBody>
        </p:sp>
        <p:pic>
          <p:nvPicPr>
            <p:cNvPr id="13331" name="Picture 13" descr="kreis"/>
            <p:cNvPicPr>
              <a:picLocks noChangeAspect="1" noChangeArrowheads="1"/>
            </p:cNvPicPr>
            <p:nvPr/>
          </p:nvPicPr>
          <p:blipFill>
            <a:blip r:embed="rId3"/>
            <a:srcRect/>
            <a:stretch>
              <a:fillRect/>
            </a:stretch>
          </p:blipFill>
          <p:spPr bwMode="auto">
            <a:xfrm>
              <a:off x="708" y="909"/>
              <a:ext cx="970" cy="776"/>
            </a:xfrm>
            <a:prstGeom prst="rect">
              <a:avLst/>
            </a:prstGeom>
            <a:noFill/>
            <a:ln w="9525">
              <a:noFill/>
              <a:miter lim="800000"/>
              <a:headEnd/>
              <a:tailEnd/>
            </a:ln>
          </p:spPr>
        </p:pic>
      </p:grpSp>
      <p:grpSp>
        <p:nvGrpSpPr>
          <p:cNvPr id="13319" name="Group 14"/>
          <p:cNvGrpSpPr>
            <a:grpSpLocks/>
          </p:cNvGrpSpPr>
          <p:nvPr/>
        </p:nvGrpSpPr>
        <p:grpSpPr bwMode="auto">
          <a:xfrm>
            <a:off x="6211888" y="2078038"/>
            <a:ext cx="1539875" cy="1231900"/>
            <a:chOff x="708" y="909"/>
            <a:chExt cx="970" cy="776"/>
          </a:xfrm>
        </p:grpSpPr>
        <p:sp>
          <p:nvSpPr>
            <p:cNvPr id="13328" name="Oval 15"/>
            <p:cNvSpPr>
              <a:spLocks noChangeArrowheads="1"/>
            </p:cNvSpPr>
            <p:nvPr/>
          </p:nvSpPr>
          <p:spPr bwMode="auto">
            <a:xfrm>
              <a:off x="809" y="972"/>
              <a:ext cx="728" cy="664"/>
            </a:xfrm>
            <a:prstGeom prst="ellipse">
              <a:avLst/>
            </a:prstGeom>
            <a:solidFill>
              <a:schemeClr val="accent1"/>
            </a:solidFill>
            <a:ln w="9525">
              <a:noFill/>
              <a:round/>
              <a:headEnd/>
              <a:tailEnd/>
            </a:ln>
          </p:spPr>
          <p:txBody>
            <a:bodyPr wrap="none" anchor="ctr"/>
            <a:lstStyle/>
            <a:p>
              <a:endParaRPr lang="de-DE" sz="1800"/>
            </a:p>
          </p:txBody>
        </p:sp>
        <p:pic>
          <p:nvPicPr>
            <p:cNvPr id="13329" name="Picture 16" descr="kreis"/>
            <p:cNvPicPr>
              <a:picLocks noChangeAspect="1" noChangeArrowheads="1"/>
            </p:cNvPicPr>
            <p:nvPr/>
          </p:nvPicPr>
          <p:blipFill>
            <a:blip r:embed="rId3"/>
            <a:srcRect/>
            <a:stretch>
              <a:fillRect/>
            </a:stretch>
          </p:blipFill>
          <p:spPr bwMode="auto">
            <a:xfrm>
              <a:off x="708" y="909"/>
              <a:ext cx="970" cy="776"/>
            </a:xfrm>
            <a:prstGeom prst="rect">
              <a:avLst/>
            </a:prstGeom>
            <a:noFill/>
            <a:ln w="9525">
              <a:noFill/>
              <a:miter lim="800000"/>
              <a:headEnd/>
              <a:tailEnd/>
            </a:ln>
          </p:spPr>
        </p:pic>
      </p:grpSp>
      <p:sp>
        <p:nvSpPr>
          <p:cNvPr id="13320" name="Text Box 17"/>
          <p:cNvSpPr txBox="1">
            <a:spLocks noChangeArrowheads="1"/>
          </p:cNvSpPr>
          <p:nvPr/>
        </p:nvSpPr>
        <p:spPr bwMode="auto">
          <a:xfrm>
            <a:off x="2276475" y="2406650"/>
            <a:ext cx="658813" cy="457200"/>
          </a:xfrm>
          <a:prstGeom prst="rect">
            <a:avLst/>
          </a:prstGeom>
          <a:noFill/>
          <a:ln w="9525">
            <a:noFill/>
            <a:miter lim="800000"/>
            <a:headEnd/>
            <a:tailEnd/>
          </a:ln>
        </p:spPr>
        <p:txBody>
          <a:bodyPr wrap="none">
            <a:spAutoFit/>
          </a:bodyPr>
          <a:lstStyle/>
          <a:p>
            <a:r>
              <a:rPr lang="de-AT" sz="2400">
                <a:latin typeface="Helvetica LT Std Cond Blk" pitchFamily="34" charset="0"/>
              </a:rPr>
              <a:t>USE</a:t>
            </a:r>
          </a:p>
        </p:txBody>
      </p:sp>
      <p:sp>
        <p:nvSpPr>
          <p:cNvPr id="13321" name="Text Box 18"/>
          <p:cNvSpPr txBox="1">
            <a:spLocks noChangeArrowheads="1"/>
          </p:cNvSpPr>
          <p:nvPr/>
        </p:nvSpPr>
        <p:spPr bwMode="auto">
          <a:xfrm>
            <a:off x="4152900" y="2406650"/>
            <a:ext cx="912813" cy="457200"/>
          </a:xfrm>
          <a:prstGeom prst="rect">
            <a:avLst/>
          </a:prstGeom>
          <a:noFill/>
          <a:ln w="9525">
            <a:noFill/>
            <a:miter lim="800000"/>
            <a:headEnd/>
            <a:tailEnd/>
          </a:ln>
        </p:spPr>
        <p:txBody>
          <a:bodyPr wrap="none">
            <a:spAutoFit/>
          </a:bodyPr>
          <a:lstStyle/>
          <a:p>
            <a:r>
              <a:rPr lang="de-AT" sz="2400">
                <a:latin typeface="Helvetica LT Std Cond Blk" pitchFamily="34" charset="0"/>
              </a:rPr>
              <a:t>WEAR</a:t>
            </a:r>
          </a:p>
        </p:txBody>
      </p:sp>
      <p:sp>
        <p:nvSpPr>
          <p:cNvPr id="13322" name="Text Box 19"/>
          <p:cNvSpPr txBox="1">
            <a:spLocks noChangeArrowheads="1"/>
          </p:cNvSpPr>
          <p:nvPr/>
        </p:nvSpPr>
        <p:spPr bwMode="auto">
          <a:xfrm>
            <a:off x="6584950" y="2492375"/>
            <a:ext cx="811213" cy="457200"/>
          </a:xfrm>
          <a:prstGeom prst="rect">
            <a:avLst/>
          </a:prstGeom>
          <a:noFill/>
          <a:ln w="9525">
            <a:noFill/>
            <a:miter lim="800000"/>
            <a:headEnd/>
            <a:tailEnd/>
          </a:ln>
        </p:spPr>
        <p:txBody>
          <a:bodyPr wrap="none">
            <a:spAutoFit/>
          </a:bodyPr>
          <a:lstStyle/>
          <a:p>
            <a:r>
              <a:rPr lang="de-AT" sz="2400">
                <a:latin typeface="Helvetica LT Std Cond Blk" pitchFamily="34" charset="0"/>
              </a:rPr>
              <a:t>TALK</a:t>
            </a:r>
          </a:p>
        </p:txBody>
      </p:sp>
      <p:sp>
        <p:nvSpPr>
          <p:cNvPr id="13323" name="Textfeld 3"/>
          <p:cNvSpPr txBox="1">
            <a:spLocks noChangeArrowheads="1"/>
          </p:cNvSpPr>
          <p:nvPr/>
        </p:nvSpPr>
        <p:spPr bwMode="auto">
          <a:xfrm>
            <a:off x="5672138" y="4176713"/>
            <a:ext cx="2635530" cy="1446550"/>
          </a:xfrm>
          <a:prstGeom prst="rect">
            <a:avLst/>
          </a:prstGeom>
          <a:noFill/>
          <a:ln w="9525" algn="ctr">
            <a:noFill/>
            <a:miter lim="800000"/>
            <a:headEnd/>
            <a:tailEnd/>
          </a:ln>
        </p:spPr>
        <p:txBody>
          <a:bodyPr wrap="none">
            <a:spAutoFit/>
          </a:bodyPr>
          <a:lstStyle/>
          <a:p>
            <a:pPr marL="287338" indent="-287338" defTabSz="457200" eaLnBrk="0" hangingPunct="0">
              <a:buClr>
                <a:schemeClr val="tx2"/>
              </a:buClr>
              <a:buFont typeface="Arial" pitchFamily="34" charset="0"/>
              <a:buNone/>
            </a:pPr>
            <a:r>
              <a:rPr lang="de-DE" b="1" dirty="0"/>
              <a:t>S</a:t>
            </a:r>
            <a:r>
              <a:rPr lang="de-DE" b="1" dirty="0" smtClean="0"/>
              <a:t>prich</a:t>
            </a:r>
            <a:endParaRPr lang="de-DE" b="1" dirty="0"/>
          </a:p>
          <a:p>
            <a:pPr marL="287338" indent="-287338" defTabSz="457200" eaLnBrk="0" hangingPunct="0">
              <a:buClr>
                <a:schemeClr val="tx2"/>
              </a:buClr>
              <a:buFont typeface="Arial" pitchFamily="34" charset="0"/>
              <a:buNone/>
            </a:pPr>
            <a:r>
              <a:rPr lang="de-DE" b="1" dirty="0"/>
              <a:t>mit  deinem Umfeld</a:t>
            </a:r>
          </a:p>
          <a:p>
            <a:pPr marL="287338" indent="-287338" defTabSz="457200" eaLnBrk="0" hangingPunct="0">
              <a:buClr>
                <a:schemeClr val="tx2"/>
              </a:buClr>
              <a:buFont typeface="Arial" pitchFamily="34" charset="0"/>
              <a:buNone/>
            </a:pPr>
            <a:r>
              <a:rPr lang="de-DE" sz="1600" dirty="0" smtClean="0"/>
              <a:t>Liste Leute, </a:t>
            </a:r>
            <a:r>
              <a:rPr lang="de-DE" sz="1600" dirty="0" err="1" smtClean="0"/>
              <a:t>Social</a:t>
            </a:r>
            <a:r>
              <a:rPr lang="de-DE" sz="1600" dirty="0" smtClean="0"/>
              <a:t> Media</a:t>
            </a:r>
            <a:endParaRPr lang="de-DE" sz="1600" dirty="0"/>
          </a:p>
          <a:p>
            <a:pPr marL="287338" indent="-287338" defTabSz="457200" eaLnBrk="0" hangingPunct="0">
              <a:buClr>
                <a:schemeClr val="tx2"/>
              </a:buClr>
              <a:buFont typeface="Arial" pitchFamily="34" charset="0"/>
              <a:buNone/>
            </a:pPr>
            <a:r>
              <a:rPr lang="de-DE" sz="1600" dirty="0"/>
              <a:t>Verwende </a:t>
            </a:r>
            <a:r>
              <a:rPr lang="de-DE" sz="1600" dirty="0" smtClean="0"/>
              <a:t>den </a:t>
            </a:r>
            <a:r>
              <a:rPr lang="de-DE" sz="1600" dirty="0" err="1"/>
              <a:t>Storypool</a:t>
            </a:r>
            <a:r>
              <a:rPr lang="de-DE" sz="1600" dirty="0"/>
              <a:t> – </a:t>
            </a:r>
          </a:p>
          <a:p>
            <a:pPr marL="287338" indent="-287338" defTabSz="457200" eaLnBrk="0" hangingPunct="0">
              <a:buClr>
                <a:schemeClr val="tx2"/>
              </a:buClr>
              <a:buFont typeface="Arial" pitchFamily="34" charset="0"/>
              <a:buNone/>
            </a:pPr>
            <a:r>
              <a:rPr lang="de-DE" sz="1600" dirty="0"/>
              <a:t>Handy, Mappe</a:t>
            </a:r>
          </a:p>
        </p:txBody>
      </p:sp>
      <p:cxnSp>
        <p:nvCxnSpPr>
          <p:cNvPr id="13324" name="AutoShape 21"/>
          <p:cNvCxnSpPr>
            <a:cxnSpLocks noChangeShapeType="1"/>
            <a:endCxn id="13317" idx="0"/>
          </p:cNvCxnSpPr>
          <p:nvPr/>
        </p:nvCxnSpPr>
        <p:spPr bwMode="auto">
          <a:xfrm flipH="1">
            <a:off x="4567238" y="2635250"/>
            <a:ext cx="809625" cy="1928813"/>
          </a:xfrm>
          <a:prstGeom prst="curvedConnector4">
            <a:avLst>
              <a:gd name="adj1" fmla="val -28236"/>
              <a:gd name="adj2" fmla="val 65926"/>
            </a:avLst>
          </a:prstGeom>
          <a:noFill/>
          <a:ln w="19050" cap="rnd">
            <a:solidFill>
              <a:srgbClr val="808080"/>
            </a:solidFill>
            <a:prstDash val="sysDot"/>
            <a:round/>
            <a:headEnd/>
            <a:tailEnd/>
          </a:ln>
        </p:spPr>
      </p:cxnSp>
      <p:cxnSp>
        <p:nvCxnSpPr>
          <p:cNvPr id="13325" name="AutoShape 22"/>
          <p:cNvCxnSpPr>
            <a:cxnSpLocks noChangeShapeType="1"/>
            <a:endCxn id="13323" idx="0"/>
          </p:cNvCxnSpPr>
          <p:nvPr/>
        </p:nvCxnSpPr>
        <p:spPr bwMode="auto">
          <a:xfrm rot="16200000" flipH="1">
            <a:off x="6552476" y="3739286"/>
            <a:ext cx="866776" cy="8077"/>
          </a:xfrm>
          <a:prstGeom prst="curvedConnector3">
            <a:avLst>
              <a:gd name="adj1" fmla="val 50000"/>
            </a:avLst>
          </a:prstGeom>
          <a:noFill/>
          <a:ln w="19050" cap="rnd">
            <a:solidFill>
              <a:srgbClr val="808080"/>
            </a:solidFill>
            <a:prstDash val="sysDot"/>
            <a:round/>
            <a:headEnd/>
            <a:tailEnd/>
          </a:ln>
        </p:spPr>
      </p:cxnSp>
      <p:cxnSp>
        <p:nvCxnSpPr>
          <p:cNvPr id="13326" name="AutoShape 21"/>
          <p:cNvCxnSpPr>
            <a:cxnSpLocks noChangeShapeType="1"/>
            <a:endCxn id="13327" idx="1"/>
          </p:cNvCxnSpPr>
          <p:nvPr/>
        </p:nvCxnSpPr>
        <p:spPr bwMode="auto">
          <a:xfrm rot="10800000" flipV="1">
            <a:off x="1123950" y="2635250"/>
            <a:ext cx="663575" cy="1292225"/>
          </a:xfrm>
          <a:prstGeom prst="curvedConnector3">
            <a:avLst>
              <a:gd name="adj1" fmla="val 134449"/>
            </a:avLst>
          </a:prstGeom>
          <a:noFill/>
          <a:ln w="19050" cap="rnd">
            <a:solidFill>
              <a:srgbClr val="808080"/>
            </a:solidFill>
            <a:prstDash val="sysDot"/>
            <a:round/>
            <a:headEnd/>
            <a:tailEnd/>
          </a:ln>
        </p:spPr>
      </p:cxnSp>
      <p:sp>
        <p:nvSpPr>
          <p:cNvPr id="13327" name="Textfeld 3"/>
          <p:cNvSpPr txBox="1">
            <a:spLocks noChangeArrowheads="1"/>
          </p:cNvSpPr>
          <p:nvPr/>
        </p:nvSpPr>
        <p:spPr bwMode="auto">
          <a:xfrm>
            <a:off x="1123950" y="3557588"/>
            <a:ext cx="2163763" cy="739775"/>
          </a:xfrm>
          <a:prstGeom prst="rect">
            <a:avLst/>
          </a:prstGeom>
          <a:noFill/>
          <a:ln w="9525" algn="ctr">
            <a:noFill/>
            <a:miter lim="800000"/>
            <a:headEnd/>
            <a:tailEnd/>
          </a:ln>
        </p:spPr>
        <p:txBody>
          <a:bodyPr wrap="none"/>
          <a:lstStyle/>
          <a:p>
            <a:pPr marL="287338" indent="-287338" defTabSz="457200" eaLnBrk="0" hangingPunct="0">
              <a:buClr>
                <a:schemeClr val="tx2"/>
              </a:buClr>
              <a:buFont typeface="Arial" pitchFamily="34" charset="0"/>
              <a:buNone/>
            </a:pPr>
            <a:r>
              <a:rPr lang="de-DE" b="1"/>
              <a:t>Eigenes Resultat - </a:t>
            </a:r>
          </a:p>
          <a:p>
            <a:pPr marL="287338" indent="-287338" defTabSz="457200" eaLnBrk="0" hangingPunct="0">
              <a:buClr>
                <a:schemeClr val="tx2"/>
              </a:buClr>
              <a:buFont typeface="Arial" pitchFamily="34" charset="0"/>
              <a:buNone/>
            </a:pPr>
            <a:r>
              <a:rPr lang="de-DE" b="1"/>
              <a:t>Level 10 - Lifestyle</a:t>
            </a:r>
          </a:p>
        </p:txBody>
      </p:sp>
      <p:sp>
        <p:nvSpPr>
          <p:cNvPr id="22" name="Rectangle 2"/>
          <p:cNvSpPr>
            <a:spLocks/>
          </p:cNvSpPr>
          <p:nvPr/>
        </p:nvSpPr>
        <p:spPr bwMode="auto">
          <a:xfrm>
            <a:off x="749300" y="298450"/>
            <a:ext cx="8242300" cy="803275"/>
          </a:xfrm>
          <a:prstGeom prst="rect">
            <a:avLst/>
          </a:prstGeom>
          <a:noFill/>
          <a:ln w="9525">
            <a:noFill/>
            <a:miter lim="800000"/>
            <a:headEnd/>
            <a:tailEnd/>
          </a:ln>
        </p:spPr>
        <p:txBody>
          <a:bodyPr anchor="b"/>
          <a:lstStyle/>
          <a:p>
            <a:pPr defTabSz="457200"/>
            <a:r>
              <a:rPr lang="de-DE" sz="2800" dirty="0">
                <a:solidFill>
                  <a:schemeClr val="tx2"/>
                </a:solidFill>
              </a:rPr>
              <a:t>Interesse wecken </a:t>
            </a:r>
            <a:r>
              <a:rPr lang="de-AT" sz="1600" dirty="0">
                <a:solidFill>
                  <a:schemeClr val="tx2"/>
                </a:solidFill>
              </a:rPr>
              <a:t>- Baue dir eine </a:t>
            </a:r>
            <a:r>
              <a:rPr lang="de-AT" sz="1600" dirty="0" smtClean="0">
                <a:solidFill>
                  <a:schemeClr val="tx2"/>
                </a:solidFill>
              </a:rPr>
              <a:t>große </a:t>
            </a:r>
            <a:r>
              <a:rPr lang="de-AT" sz="1600" dirty="0">
                <a:solidFill>
                  <a:schemeClr val="tx2"/>
                </a:solidFill>
              </a:rPr>
              <a:t>Kundenbasis auf</a:t>
            </a:r>
            <a:r>
              <a:rPr lang="en-GB" sz="1800" dirty="0">
                <a:solidFill>
                  <a:schemeClr val="tx2"/>
                </a:solidFill>
              </a:rPr>
              <a:t>	/ </a:t>
            </a:r>
            <a:r>
              <a:rPr lang="de-DE" sz="1800" dirty="0">
                <a:solidFill>
                  <a:schemeClr val="tx2"/>
                </a:solidFill>
              </a:rPr>
              <a:t>Schritt 1</a:t>
            </a:r>
            <a:endParaRPr lang="en-US" sz="1800" dirty="0">
              <a:solidFill>
                <a:schemeClr val="tx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Empfehlung will Mitglied werden</a:t>
            </a:r>
            <a:endParaRPr lang="de-DE" dirty="0"/>
          </a:p>
        </p:txBody>
      </p:sp>
      <p:sp>
        <p:nvSpPr>
          <p:cNvPr id="5" name="Ellipse 4"/>
          <p:cNvSpPr/>
          <p:nvPr/>
        </p:nvSpPr>
        <p:spPr>
          <a:xfrm>
            <a:off x="2221808" y="4321866"/>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779" y="1381089"/>
            <a:ext cx="1626152" cy="1626152"/>
          </a:xfrm>
          <a:prstGeom prst="rect">
            <a:avLst/>
          </a:prstGeom>
        </p:spPr>
      </p:pic>
      <p:sp>
        <p:nvSpPr>
          <p:cNvPr id="10" name="Ellipse 9"/>
          <p:cNvSpPr/>
          <p:nvPr/>
        </p:nvSpPr>
        <p:spPr>
          <a:xfrm>
            <a:off x="5753238" y="1692239"/>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cxnSp>
        <p:nvCxnSpPr>
          <p:cNvPr id="15" name="Gerade Verbindung mit Pfeil 14"/>
          <p:cNvCxnSpPr>
            <a:stCxn id="5" idx="0"/>
          </p:cNvCxnSpPr>
          <p:nvPr/>
        </p:nvCxnSpPr>
        <p:spPr>
          <a:xfrm flipV="1">
            <a:off x="2912578" y="2686152"/>
            <a:ext cx="690769"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14" idx="0"/>
          </p:cNvCxnSpPr>
          <p:nvPr/>
        </p:nvCxnSpPr>
        <p:spPr>
          <a:xfrm flipH="1" flipV="1">
            <a:off x="4503394" y="2696091"/>
            <a:ext cx="708403"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Gerader Verbinder 20"/>
          <p:cNvCxnSpPr>
            <a:endCxn id="10" idx="2"/>
          </p:cNvCxnSpPr>
          <p:nvPr/>
        </p:nvCxnSpPr>
        <p:spPr>
          <a:xfrm>
            <a:off x="4670356" y="2194165"/>
            <a:ext cx="10828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Ellipse 13"/>
          <p:cNvSpPr/>
          <p:nvPr/>
        </p:nvSpPr>
        <p:spPr>
          <a:xfrm>
            <a:off x="4246182" y="4331805"/>
            <a:ext cx="1931229" cy="1003852"/>
          </a:xfrm>
          <a:prstGeom prst="ellipse">
            <a:avLst/>
          </a:prstGeom>
          <a:solidFill>
            <a:schemeClr val="tx2">
              <a:lumMod val="40000"/>
              <a:lumOff val="6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Botschafter</a:t>
            </a:r>
            <a:endParaRPr lang="de-DE" dirty="0">
              <a:ln w="0"/>
              <a:solidFill>
                <a:schemeClr val="tx1"/>
              </a:solidFill>
            </a:endParaRPr>
          </a:p>
        </p:txBody>
      </p:sp>
    </p:spTree>
    <p:extLst>
      <p:ext uri="{BB962C8B-B14F-4D97-AF65-F5344CB8AC3E}">
        <p14:creationId xmlns:p14="http://schemas.microsoft.com/office/powerpoint/2010/main" val="32011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Normalfall</a:t>
            </a:r>
            <a:endParaRPr lang="de-DE" dirty="0"/>
          </a:p>
        </p:txBody>
      </p:sp>
      <p:sp>
        <p:nvSpPr>
          <p:cNvPr id="5" name="Ellipse 4"/>
          <p:cNvSpPr/>
          <p:nvPr/>
        </p:nvSpPr>
        <p:spPr>
          <a:xfrm>
            <a:off x="2221808" y="4321866"/>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779" y="1381089"/>
            <a:ext cx="1626152" cy="1626152"/>
          </a:xfrm>
          <a:prstGeom prst="rect">
            <a:avLst/>
          </a:prstGeom>
        </p:spPr>
      </p:pic>
      <p:sp>
        <p:nvSpPr>
          <p:cNvPr id="10" name="Ellipse 9"/>
          <p:cNvSpPr/>
          <p:nvPr/>
        </p:nvSpPr>
        <p:spPr>
          <a:xfrm>
            <a:off x="5753238" y="1692239"/>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cxnSp>
        <p:nvCxnSpPr>
          <p:cNvPr id="15" name="Gerade Verbindung mit Pfeil 14"/>
          <p:cNvCxnSpPr>
            <a:stCxn id="5" idx="0"/>
          </p:cNvCxnSpPr>
          <p:nvPr/>
        </p:nvCxnSpPr>
        <p:spPr>
          <a:xfrm flipV="1">
            <a:off x="2912578" y="2686152"/>
            <a:ext cx="690769"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11" idx="0"/>
          </p:cNvCxnSpPr>
          <p:nvPr/>
        </p:nvCxnSpPr>
        <p:spPr>
          <a:xfrm flipH="1" flipV="1">
            <a:off x="4503394" y="2696091"/>
            <a:ext cx="708403"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Gerader Verbinder 20"/>
          <p:cNvCxnSpPr>
            <a:endCxn id="10" idx="2"/>
          </p:cNvCxnSpPr>
          <p:nvPr/>
        </p:nvCxnSpPr>
        <p:spPr>
          <a:xfrm>
            <a:off x="4670356" y="2194165"/>
            <a:ext cx="10828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Ellipse 10"/>
          <p:cNvSpPr/>
          <p:nvPr/>
        </p:nvSpPr>
        <p:spPr>
          <a:xfrm>
            <a:off x="4246182" y="4331805"/>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spTree>
    <p:extLst>
      <p:ext uri="{BB962C8B-B14F-4D97-AF65-F5344CB8AC3E}">
        <p14:creationId xmlns:p14="http://schemas.microsoft.com/office/powerpoint/2010/main" val="406428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Empfehlung will Mitglied werden</a:t>
            </a:r>
            <a:endParaRPr lang="de-DE" dirty="0"/>
          </a:p>
        </p:txBody>
      </p:sp>
      <p:sp>
        <p:nvSpPr>
          <p:cNvPr id="3" name="Inhaltsplatzhalter 2"/>
          <p:cNvSpPr>
            <a:spLocks noGrp="1"/>
          </p:cNvSpPr>
          <p:nvPr>
            <p:ph idx="1"/>
          </p:nvPr>
        </p:nvSpPr>
        <p:spPr>
          <a:xfrm>
            <a:off x="747712" y="1704590"/>
            <a:ext cx="7812088" cy="4672584"/>
          </a:xfrm>
        </p:spPr>
        <p:txBody>
          <a:bodyPr/>
          <a:lstStyle/>
          <a:p>
            <a:pPr marL="0" indent="0">
              <a:buNone/>
            </a:pPr>
            <a:r>
              <a:rPr lang="de-DE" dirty="0"/>
              <a:t>Falls einer der vom </a:t>
            </a:r>
            <a:r>
              <a:rPr lang="de-DE" i="1" dirty="0"/>
              <a:t>Mitglied </a:t>
            </a:r>
            <a:r>
              <a:rPr lang="de-DE" dirty="0"/>
              <a:t>empfohlenen Kunden selbst Botschafter und dann Mitglied wird, ergibt sich das Problem der korrekten Vertragsunterzeichnung. </a:t>
            </a:r>
            <a:endParaRPr lang="de-DE" dirty="0" smtClean="0"/>
          </a:p>
          <a:p>
            <a:pPr marL="0" indent="0">
              <a:buNone/>
            </a:pPr>
            <a:endParaRPr lang="de-DE" dirty="0" smtClean="0"/>
          </a:p>
          <a:p>
            <a:pPr marL="0" indent="0">
              <a:buNone/>
            </a:pPr>
            <a:r>
              <a:rPr lang="de-DE" b="1" dirty="0" smtClean="0"/>
              <a:t>Nur </a:t>
            </a:r>
            <a:r>
              <a:rPr lang="de-DE" b="1" dirty="0"/>
              <a:t>bei den zwei folgenden Gegebenheiten wird ein Botschafter unter einem bestehenden </a:t>
            </a:r>
            <a:r>
              <a:rPr lang="de-DE" b="1" i="1" dirty="0"/>
              <a:t>Mitglied </a:t>
            </a:r>
            <a:r>
              <a:rPr lang="de-DE" b="1" dirty="0" smtClean="0"/>
              <a:t>eingetragen</a:t>
            </a:r>
            <a:r>
              <a:rPr lang="de-DE" b="1" dirty="0"/>
              <a:t> </a:t>
            </a:r>
            <a:r>
              <a:rPr lang="de-DE" b="1" dirty="0" smtClean="0"/>
              <a:t>– also eine Ausnahme gemacht.</a:t>
            </a:r>
          </a:p>
          <a:p>
            <a:pPr marL="0" indent="0">
              <a:buNone/>
            </a:pPr>
            <a:endParaRPr lang="de-DE" dirty="0"/>
          </a:p>
        </p:txBody>
      </p:sp>
    </p:spTree>
    <p:extLst>
      <p:ext uri="{BB962C8B-B14F-4D97-AF65-F5344CB8AC3E}">
        <p14:creationId xmlns:p14="http://schemas.microsoft.com/office/powerpoint/2010/main" val="593934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Gegebenheit # 1</a:t>
            </a:r>
            <a:endParaRPr lang="de-DE" dirty="0"/>
          </a:p>
        </p:txBody>
      </p:sp>
      <p:sp>
        <p:nvSpPr>
          <p:cNvPr id="5" name="Ellipse 4"/>
          <p:cNvSpPr/>
          <p:nvPr/>
        </p:nvSpPr>
        <p:spPr>
          <a:xfrm>
            <a:off x="3036819" y="4321866"/>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790" y="1381089"/>
            <a:ext cx="1626152" cy="1626152"/>
          </a:xfrm>
          <a:prstGeom prst="rect">
            <a:avLst/>
          </a:prstGeom>
        </p:spPr>
      </p:pic>
      <p:sp>
        <p:nvSpPr>
          <p:cNvPr id="10" name="Ellipse 9"/>
          <p:cNvSpPr/>
          <p:nvPr/>
        </p:nvSpPr>
        <p:spPr>
          <a:xfrm>
            <a:off x="6568249" y="1692239"/>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cxnSp>
        <p:nvCxnSpPr>
          <p:cNvPr id="15" name="Gerade Verbindung mit Pfeil 14"/>
          <p:cNvCxnSpPr>
            <a:stCxn id="5" idx="0"/>
          </p:cNvCxnSpPr>
          <p:nvPr/>
        </p:nvCxnSpPr>
        <p:spPr>
          <a:xfrm flipV="1">
            <a:off x="3727589" y="2686152"/>
            <a:ext cx="690769" cy="16357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Gerader Verbinder 20"/>
          <p:cNvCxnSpPr>
            <a:endCxn id="10" idx="2"/>
          </p:cNvCxnSpPr>
          <p:nvPr/>
        </p:nvCxnSpPr>
        <p:spPr>
          <a:xfrm>
            <a:off x="5485367" y="2194165"/>
            <a:ext cx="10828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Ellipse 10"/>
          <p:cNvSpPr/>
          <p:nvPr/>
        </p:nvSpPr>
        <p:spPr>
          <a:xfrm>
            <a:off x="6568248" y="4321866"/>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cxnSp>
        <p:nvCxnSpPr>
          <p:cNvPr id="4" name="Gerader Verbinder 3"/>
          <p:cNvCxnSpPr>
            <a:stCxn id="10" idx="4"/>
            <a:endCxn id="11" idx="0"/>
          </p:cNvCxnSpPr>
          <p:nvPr/>
        </p:nvCxnSpPr>
        <p:spPr>
          <a:xfrm flipH="1">
            <a:off x="7533863" y="2696091"/>
            <a:ext cx="1" cy="16257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hteck 12"/>
          <p:cNvSpPr/>
          <p:nvPr/>
        </p:nvSpPr>
        <p:spPr>
          <a:xfrm>
            <a:off x="575829" y="1692239"/>
            <a:ext cx="2883557" cy="2554545"/>
          </a:xfrm>
          <a:prstGeom prst="rect">
            <a:avLst/>
          </a:prstGeom>
        </p:spPr>
        <p:txBody>
          <a:bodyPr wrap="square">
            <a:spAutoFit/>
          </a:bodyPr>
          <a:lstStyle/>
          <a:p>
            <a:pPr lvl="0"/>
            <a:r>
              <a:rPr lang="de-DE" sz="2000" dirty="0"/>
              <a:t>Wenn das zu sponsernde </a:t>
            </a:r>
            <a:r>
              <a:rPr lang="de-DE" sz="2000" i="1" dirty="0"/>
              <a:t>Mitglied</a:t>
            </a:r>
            <a:r>
              <a:rPr lang="de-DE" sz="2000" dirty="0"/>
              <a:t> ein Verwandter ersten Grades ist: </a:t>
            </a:r>
            <a:endParaRPr lang="de-DE" sz="2000" dirty="0" smtClean="0"/>
          </a:p>
          <a:p>
            <a:pPr lvl="0"/>
            <a:endParaRPr lang="de-DE" sz="2000" dirty="0"/>
          </a:p>
          <a:p>
            <a:pPr lvl="0"/>
            <a:r>
              <a:rPr lang="de-DE" sz="2000" b="1" dirty="0" smtClean="0"/>
              <a:t>Eltern</a:t>
            </a:r>
            <a:r>
              <a:rPr lang="de-DE" sz="2000" b="1" dirty="0"/>
              <a:t>, Kinder, Geschwister, Schwager/Schwägerin</a:t>
            </a:r>
          </a:p>
        </p:txBody>
      </p:sp>
    </p:spTree>
    <p:extLst>
      <p:ext uri="{BB962C8B-B14F-4D97-AF65-F5344CB8AC3E}">
        <p14:creationId xmlns:p14="http://schemas.microsoft.com/office/powerpoint/2010/main" val="39644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Gegebenheit # 2</a:t>
            </a:r>
            <a:endParaRPr lang="de-DE" dirty="0"/>
          </a:p>
        </p:txBody>
      </p:sp>
      <p:sp>
        <p:nvSpPr>
          <p:cNvPr id="5" name="Ellipse 4"/>
          <p:cNvSpPr/>
          <p:nvPr/>
        </p:nvSpPr>
        <p:spPr>
          <a:xfrm>
            <a:off x="3036819" y="4321866"/>
            <a:ext cx="1381539" cy="1003852"/>
          </a:xfrm>
          <a:prstGeom prst="ellipse">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effectLst>
                  <a:outerShdw blurRad="38100" dist="19050" dir="2700000" algn="tl" rotWithShape="0">
                    <a:schemeClr val="dk1">
                      <a:alpha val="40000"/>
                    </a:schemeClr>
                  </a:outerShdw>
                </a:effectLst>
              </a:rPr>
              <a:t>Kunde</a:t>
            </a:r>
            <a:endParaRPr lang="de-DE" dirty="0">
              <a:ln w="0"/>
              <a:solidFill>
                <a:schemeClr val="tx1"/>
              </a:solidFill>
              <a:effectLst>
                <a:outerShdw blurRad="38100" dist="19050" dir="2700000" algn="tl" rotWithShape="0">
                  <a:schemeClr val="dk1">
                    <a:alpha val="40000"/>
                  </a:schemeClr>
                </a:outerShdw>
              </a:effectLst>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790" y="1381089"/>
            <a:ext cx="1626152" cy="1626152"/>
          </a:xfrm>
          <a:prstGeom prst="rect">
            <a:avLst/>
          </a:prstGeom>
        </p:spPr>
      </p:pic>
      <p:sp>
        <p:nvSpPr>
          <p:cNvPr id="10" name="Ellipse 9"/>
          <p:cNvSpPr/>
          <p:nvPr/>
        </p:nvSpPr>
        <p:spPr>
          <a:xfrm>
            <a:off x="6568249" y="1692239"/>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Aktives</a:t>
            </a:r>
            <a:br>
              <a:rPr lang="de-DE" dirty="0" smtClean="0">
                <a:ln w="0"/>
                <a:solidFill>
                  <a:schemeClr val="tx1"/>
                </a:solidFill>
              </a:rPr>
            </a:br>
            <a:r>
              <a:rPr lang="de-DE" dirty="0" smtClean="0">
                <a:ln w="0"/>
                <a:solidFill>
                  <a:schemeClr val="tx1"/>
                </a:solidFill>
              </a:rPr>
              <a:t>Mitglied</a:t>
            </a:r>
            <a:endParaRPr lang="de-DE" dirty="0">
              <a:ln w="0"/>
              <a:solidFill>
                <a:schemeClr val="tx1"/>
              </a:solidFill>
            </a:endParaRPr>
          </a:p>
        </p:txBody>
      </p:sp>
      <p:cxnSp>
        <p:nvCxnSpPr>
          <p:cNvPr id="15" name="Gerade Verbindung mit Pfeil 14"/>
          <p:cNvCxnSpPr>
            <a:endCxn id="10" idx="3"/>
          </p:cNvCxnSpPr>
          <p:nvPr/>
        </p:nvCxnSpPr>
        <p:spPr>
          <a:xfrm flipV="1">
            <a:off x="3766380" y="2549080"/>
            <a:ext cx="3084691" cy="17827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Gerader Verbinder 20"/>
          <p:cNvCxnSpPr>
            <a:endCxn id="10" idx="2"/>
          </p:cNvCxnSpPr>
          <p:nvPr/>
        </p:nvCxnSpPr>
        <p:spPr>
          <a:xfrm>
            <a:off x="5485367" y="2194165"/>
            <a:ext cx="10828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Ellipse 10"/>
          <p:cNvSpPr/>
          <p:nvPr/>
        </p:nvSpPr>
        <p:spPr>
          <a:xfrm>
            <a:off x="6568248" y="4321866"/>
            <a:ext cx="1931229" cy="1003852"/>
          </a:xfrm>
          <a:prstGeom prst="ellipse">
            <a:avLst/>
          </a:prstGeom>
          <a:solidFill>
            <a:schemeClr val="tx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ln w="0"/>
                <a:solidFill>
                  <a:schemeClr val="tx1"/>
                </a:solidFill>
              </a:rPr>
              <a:t>Mitglied</a:t>
            </a:r>
            <a:endParaRPr lang="de-DE" dirty="0">
              <a:ln w="0"/>
              <a:solidFill>
                <a:schemeClr val="tx1"/>
              </a:solidFill>
            </a:endParaRPr>
          </a:p>
        </p:txBody>
      </p:sp>
      <p:cxnSp>
        <p:nvCxnSpPr>
          <p:cNvPr id="4" name="Gerader Verbinder 3"/>
          <p:cNvCxnSpPr>
            <a:stCxn id="10" idx="4"/>
            <a:endCxn id="11" idx="0"/>
          </p:cNvCxnSpPr>
          <p:nvPr/>
        </p:nvCxnSpPr>
        <p:spPr>
          <a:xfrm flipH="1">
            <a:off x="7533863" y="2696091"/>
            <a:ext cx="1" cy="16257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hteck 12"/>
          <p:cNvSpPr/>
          <p:nvPr/>
        </p:nvSpPr>
        <p:spPr>
          <a:xfrm>
            <a:off x="575829" y="1692239"/>
            <a:ext cx="3151760" cy="2862322"/>
          </a:xfrm>
          <a:prstGeom prst="rect">
            <a:avLst/>
          </a:prstGeom>
        </p:spPr>
        <p:txBody>
          <a:bodyPr wrap="square">
            <a:spAutoFit/>
          </a:bodyPr>
          <a:lstStyle/>
          <a:p>
            <a:pPr lvl="0"/>
            <a:r>
              <a:rPr lang="de-DE" sz="2000" dirty="0"/>
              <a:t>Wenn dein bestehendes Mitglied nach deiner Information, dass eine seiner Empfehlungen Mitglied werden möchte, auch bereit ist </a:t>
            </a:r>
            <a:r>
              <a:rPr lang="de-DE" sz="2000" b="1" dirty="0" smtClean="0"/>
              <a:t>AKTIV </a:t>
            </a:r>
            <a:r>
              <a:rPr lang="de-DE" sz="2000" dirty="0" smtClean="0"/>
              <a:t>zu </a:t>
            </a:r>
            <a:r>
              <a:rPr lang="de-DE" sz="2000" dirty="0"/>
              <a:t>werden und mit der Ausbildung </a:t>
            </a:r>
            <a:r>
              <a:rPr lang="de-DE" sz="2000" dirty="0" smtClean="0"/>
              <a:t>bzw. Arbeit zu </a:t>
            </a:r>
            <a:r>
              <a:rPr lang="de-DE" sz="2000" dirty="0"/>
              <a:t>beginnen</a:t>
            </a:r>
            <a:endParaRPr lang="de-DE" sz="2000" b="1" dirty="0"/>
          </a:p>
        </p:txBody>
      </p:sp>
    </p:spTree>
    <p:extLst>
      <p:ext uri="{BB962C8B-B14F-4D97-AF65-F5344CB8AC3E}">
        <p14:creationId xmlns:p14="http://schemas.microsoft.com/office/powerpoint/2010/main" val="34191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dirty="0"/>
              <a:t/>
            </a:r>
            <a:br>
              <a:rPr lang="de-DE" dirty="0"/>
            </a:br>
            <a:r>
              <a:rPr lang="de-DE" dirty="0" smtClean="0"/>
              <a:t>Mitgliedergespräch</a:t>
            </a:r>
            <a:r>
              <a:rPr lang="de-DE" dirty="0"/>
              <a:t> </a:t>
            </a:r>
            <a:r>
              <a:rPr lang="de-DE" dirty="0" smtClean="0"/>
              <a:t>- </a:t>
            </a:r>
            <a:r>
              <a:rPr lang="de-DE" dirty="0" err="1" smtClean="0"/>
              <a:t>ToDos</a:t>
            </a:r>
            <a:endParaRPr lang="de-DE" dirty="0"/>
          </a:p>
        </p:txBody>
      </p:sp>
      <p:sp>
        <p:nvSpPr>
          <p:cNvPr id="3" name="Inhaltsplatzhalter 2"/>
          <p:cNvSpPr>
            <a:spLocks noGrp="1"/>
          </p:cNvSpPr>
          <p:nvPr>
            <p:ph idx="1"/>
          </p:nvPr>
        </p:nvSpPr>
        <p:spPr>
          <a:xfrm>
            <a:off x="747712" y="1764223"/>
            <a:ext cx="7812088" cy="4672584"/>
          </a:xfrm>
        </p:spPr>
        <p:txBody>
          <a:bodyPr/>
          <a:lstStyle/>
          <a:p>
            <a:pPr marL="0" lvl="0" indent="0">
              <a:buNone/>
            </a:pPr>
            <a:r>
              <a:rPr lang="de-DE" dirty="0" smtClean="0"/>
              <a:t>Terminvereinbarung </a:t>
            </a:r>
            <a:r>
              <a:rPr lang="de-DE" dirty="0"/>
              <a:t>zur Registrierung </a:t>
            </a:r>
            <a:r>
              <a:rPr lang="de-DE" i="1" dirty="0" smtClean="0"/>
              <a:t>zum Mitglied</a:t>
            </a:r>
            <a:endParaRPr lang="de-DE" dirty="0"/>
          </a:p>
          <a:p>
            <a:pPr lvl="0"/>
            <a:r>
              <a:rPr lang="de-DE" dirty="0" smtClean="0"/>
              <a:t>Wie online bestellen (</a:t>
            </a:r>
            <a:r>
              <a:rPr lang="de-DE" dirty="0"/>
              <a:t>www.myherbalife.at</a:t>
            </a:r>
            <a:r>
              <a:rPr lang="de-DE" dirty="0" smtClean="0"/>
              <a:t>)</a:t>
            </a:r>
            <a:endParaRPr lang="de-DE" dirty="0"/>
          </a:p>
          <a:p>
            <a:pPr lvl="0"/>
            <a:r>
              <a:rPr lang="de-DE" dirty="0" smtClean="0"/>
              <a:t>Folgende Veranstaltungen </a:t>
            </a:r>
            <a:r>
              <a:rPr lang="de-DE" dirty="0"/>
              <a:t>FÜR </a:t>
            </a:r>
            <a:r>
              <a:rPr lang="de-DE" dirty="0" smtClean="0"/>
              <a:t>KUNDEN, </a:t>
            </a:r>
            <a:r>
              <a:rPr lang="de-DE" dirty="0"/>
              <a:t>an denen er  teilnehmen kann: Get2Gether, Happy Hour, Fit-Club, Lifestyle-Day, All </a:t>
            </a:r>
            <a:r>
              <a:rPr lang="de-DE" dirty="0" err="1"/>
              <a:t>You</a:t>
            </a:r>
            <a:r>
              <a:rPr lang="de-DE" dirty="0"/>
              <a:t> Can </a:t>
            </a:r>
            <a:r>
              <a:rPr lang="de-DE" dirty="0" err="1"/>
              <a:t>Eat</a:t>
            </a:r>
            <a:r>
              <a:rPr lang="de-DE" dirty="0"/>
              <a:t>-Events und Kundenevents in der </a:t>
            </a:r>
            <a:r>
              <a:rPr lang="de-DE" dirty="0" smtClean="0"/>
              <a:t>Region</a:t>
            </a:r>
          </a:p>
          <a:p>
            <a:pPr lvl="0"/>
            <a:r>
              <a:rPr lang="de-DE" dirty="0" smtClean="0"/>
              <a:t>Erkläre </a:t>
            </a:r>
            <a:r>
              <a:rPr lang="de-DE" dirty="0"/>
              <a:t>deinem neuen </a:t>
            </a:r>
            <a:r>
              <a:rPr lang="de-DE" i="1" dirty="0"/>
              <a:t>Mitglied</a:t>
            </a:r>
            <a:r>
              <a:rPr lang="de-DE" dirty="0"/>
              <a:t>, dass die Mitgliedsvorteile nur für ihn und seine </a:t>
            </a:r>
            <a:r>
              <a:rPr lang="de-DE" b="1" dirty="0"/>
              <a:t>im Haushalt lebenden Familienangehörigen gelten (Mann/Frau, Kinder</a:t>
            </a:r>
            <a:r>
              <a:rPr lang="de-DE" dirty="0"/>
              <a:t>) und welche Regeln er beim Genuss dieser Privilegien einzuhalten hat</a:t>
            </a:r>
            <a:r>
              <a:rPr lang="de-DE" dirty="0" smtClean="0"/>
              <a:t>.</a:t>
            </a:r>
          </a:p>
          <a:p>
            <a:pPr lvl="0"/>
            <a:endParaRPr lang="de-DE" dirty="0"/>
          </a:p>
          <a:p>
            <a:pPr marL="0" lvl="0" indent="0" algn="ctr">
              <a:buNone/>
            </a:pPr>
            <a:r>
              <a:rPr lang="de-DE" dirty="0" smtClean="0"/>
              <a:t>	</a:t>
            </a:r>
            <a:r>
              <a:rPr lang="de-DE" b="1" dirty="0" smtClean="0">
                <a:solidFill>
                  <a:schemeClr val="tx2"/>
                </a:solidFill>
              </a:rPr>
              <a:t>BIST DU MITGLIED ODER AKTIVES MITGLIED?</a:t>
            </a:r>
            <a:endParaRPr lang="de-DE" b="1" dirty="0">
              <a:solidFill>
                <a:schemeClr val="tx2"/>
              </a:solidFill>
            </a:endParaRPr>
          </a:p>
          <a:p>
            <a:endParaRPr lang="de-DE" dirty="0"/>
          </a:p>
        </p:txBody>
      </p:sp>
    </p:spTree>
    <p:extLst>
      <p:ext uri="{BB962C8B-B14F-4D97-AF65-F5344CB8AC3E}">
        <p14:creationId xmlns:p14="http://schemas.microsoft.com/office/powerpoint/2010/main" val="22520549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Nach dem Blick hinter die Kulissen</a:t>
            </a:r>
            <a:endParaRPr lang="de-DE" dirty="0"/>
          </a:p>
        </p:txBody>
      </p:sp>
      <p:sp>
        <p:nvSpPr>
          <p:cNvPr id="3" name="Inhaltsplatzhalter 2"/>
          <p:cNvSpPr>
            <a:spLocks noGrp="1"/>
          </p:cNvSpPr>
          <p:nvPr>
            <p:ph idx="1"/>
          </p:nvPr>
        </p:nvSpPr>
        <p:spPr>
          <a:xfrm>
            <a:off x="556591" y="1909715"/>
            <a:ext cx="8195917" cy="4672584"/>
          </a:xfrm>
        </p:spPr>
        <p:txBody>
          <a:bodyPr/>
          <a:lstStyle/>
          <a:p>
            <a:r>
              <a:rPr lang="de-DE" dirty="0"/>
              <a:t>Achtung: Es ist wichtig, die getroffene Wahl des Interessenten zu respektieren und nicht zu versuchen, ihn zu manipulieren oder umzustimmen</a:t>
            </a:r>
            <a:r>
              <a:rPr lang="de-DE" dirty="0" smtClean="0"/>
              <a:t>!</a:t>
            </a:r>
          </a:p>
          <a:p>
            <a:r>
              <a:rPr lang="de-DE" dirty="0"/>
              <a:t>Vereinbare am Ende des Meetings Termine für separate Treffen </a:t>
            </a:r>
            <a:r>
              <a:rPr lang="de-DE" dirty="0" smtClean="0"/>
              <a:t>mit Mitgliedern &amp; Aktiven Mitgliedern</a:t>
            </a:r>
          </a:p>
          <a:p>
            <a:r>
              <a:rPr lang="de-DE" dirty="0"/>
              <a:t>Jedes neue </a:t>
            </a:r>
            <a:r>
              <a:rPr lang="de-DE" i="1" dirty="0"/>
              <a:t>Aktive Mitglied</a:t>
            </a:r>
            <a:r>
              <a:rPr lang="de-DE" dirty="0"/>
              <a:t> muss an einem Gespräch teilnehmen, </a:t>
            </a:r>
            <a:r>
              <a:rPr lang="de-DE" dirty="0" smtClean="0"/>
              <a:t>dass ein </a:t>
            </a:r>
            <a:r>
              <a:rPr lang="de-DE" b="1" dirty="0"/>
              <a:t>AWT oder </a:t>
            </a:r>
            <a:r>
              <a:rPr lang="de-DE" b="1" dirty="0" smtClean="0"/>
              <a:t>TAB-Team</a:t>
            </a:r>
            <a:r>
              <a:rPr lang="de-DE" dirty="0"/>
              <a:t> </a:t>
            </a:r>
            <a:r>
              <a:rPr lang="de-DE" dirty="0" smtClean="0"/>
              <a:t>nach 1-3 Tagen nach dem BDKH führt</a:t>
            </a:r>
            <a:endParaRPr lang="de-DE" dirty="0"/>
          </a:p>
        </p:txBody>
      </p:sp>
    </p:spTree>
    <p:extLst>
      <p:ext uri="{BB962C8B-B14F-4D97-AF65-F5344CB8AC3E}">
        <p14:creationId xmlns:p14="http://schemas.microsoft.com/office/powerpoint/2010/main" val="22918311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Unterteilung AKTIVE MITGLIEDER</a:t>
            </a:r>
            <a:endParaRPr lang="de-DE" dirty="0"/>
          </a:p>
        </p:txBody>
      </p:sp>
      <p:sp>
        <p:nvSpPr>
          <p:cNvPr id="3" name="Inhaltsplatzhalter 2"/>
          <p:cNvSpPr>
            <a:spLocks noGrp="1"/>
          </p:cNvSpPr>
          <p:nvPr>
            <p:ph idx="1"/>
          </p:nvPr>
        </p:nvSpPr>
        <p:spPr>
          <a:xfrm>
            <a:off x="747712" y="1764224"/>
            <a:ext cx="7812088" cy="4672584"/>
          </a:xfrm>
        </p:spPr>
        <p:txBody>
          <a:bodyPr/>
          <a:lstStyle/>
          <a:p>
            <a:pPr marL="0" indent="0">
              <a:buNone/>
            </a:pPr>
            <a:r>
              <a:rPr lang="de-DE" dirty="0"/>
              <a:t>Auch die Aktiven Mitglieder sollten in verschiedene Gruppen eingeteilt werden </a:t>
            </a:r>
            <a:r>
              <a:rPr lang="de-DE" dirty="0" smtClean="0"/>
              <a:t>und je </a:t>
            </a:r>
            <a:r>
              <a:rPr lang="de-DE" dirty="0"/>
              <a:t>nach deren </a:t>
            </a:r>
            <a:r>
              <a:rPr lang="de-DE" dirty="0" smtClean="0"/>
              <a:t>Zielsetzung auch entsprechende Schulung / Förderung</a:t>
            </a:r>
            <a:r>
              <a:rPr lang="de-DE" dirty="0"/>
              <a:t> </a:t>
            </a:r>
            <a:r>
              <a:rPr lang="de-DE" dirty="0" smtClean="0"/>
              <a:t>erhalten: </a:t>
            </a:r>
            <a:br>
              <a:rPr lang="de-DE" dirty="0" smtClean="0"/>
            </a:br>
            <a:r>
              <a:rPr lang="de-DE" dirty="0" smtClean="0"/>
              <a:t/>
            </a:r>
            <a:br>
              <a:rPr lang="de-DE" dirty="0" smtClean="0"/>
            </a:br>
            <a:r>
              <a:rPr lang="de-DE" dirty="0" smtClean="0"/>
              <a:t>Es </a:t>
            </a:r>
            <a:r>
              <a:rPr lang="de-DE" dirty="0"/>
              <a:t>wird Aktive Mitglieder geben, die</a:t>
            </a:r>
            <a:r>
              <a:rPr lang="de-DE" dirty="0" smtClean="0"/>
              <a:t>:</a:t>
            </a:r>
            <a:endParaRPr lang="de-DE" dirty="0"/>
          </a:p>
          <a:p>
            <a:pPr lvl="0">
              <a:buFont typeface="Wingdings" panose="05000000000000000000" pitchFamily="2" charset="2"/>
              <a:buChar char="Ø"/>
            </a:pPr>
            <a:r>
              <a:rPr lang="de-DE" dirty="0"/>
              <a:t>nur die Produkte finanzieren wollen = </a:t>
            </a:r>
            <a:r>
              <a:rPr lang="de-DE" b="1" dirty="0"/>
              <a:t>Verbraucher</a:t>
            </a:r>
          </a:p>
          <a:p>
            <a:pPr lvl="0">
              <a:buFont typeface="Wingdings" panose="05000000000000000000" pitchFamily="2" charset="2"/>
              <a:buChar char="Ø"/>
            </a:pPr>
            <a:r>
              <a:rPr lang="de-DE" dirty="0"/>
              <a:t>ein Nebeneinkommen durch Kunden erwirtschaften wollen = </a:t>
            </a:r>
            <a:r>
              <a:rPr lang="de-DE" b="1" dirty="0"/>
              <a:t>Volumenerzeuger </a:t>
            </a:r>
          </a:p>
          <a:p>
            <a:pPr>
              <a:buFont typeface="Wingdings" panose="05000000000000000000" pitchFamily="2" charset="2"/>
              <a:buChar char="Ø"/>
            </a:pPr>
            <a:r>
              <a:rPr lang="de-DE" dirty="0"/>
              <a:t>d</a:t>
            </a:r>
            <a:r>
              <a:rPr lang="de-DE" dirty="0" smtClean="0"/>
              <a:t>en </a:t>
            </a:r>
            <a:r>
              <a:rPr lang="de-DE" dirty="0"/>
              <a:t>Karriere-Plan in Anspruch nehmen wollen = </a:t>
            </a:r>
            <a:r>
              <a:rPr lang="de-DE" b="1" dirty="0" smtClean="0"/>
              <a:t>Führungskräfte</a:t>
            </a:r>
          </a:p>
          <a:p>
            <a:pPr marL="0" indent="0">
              <a:buNone/>
            </a:pPr>
            <a:endParaRPr lang="de-DE" b="1" dirty="0"/>
          </a:p>
          <a:p>
            <a:pPr marL="0" indent="0">
              <a:buNone/>
            </a:pPr>
            <a:endParaRPr lang="de-DE" b="1" dirty="0"/>
          </a:p>
        </p:txBody>
      </p:sp>
    </p:spTree>
    <p:extLst>
      <p:ext uri="{BB962C8B-B14F-4D97-AF65-F5344CB8AC3E}">
        <p14:creationId xmlns:p14="http://schemas.microsoft.com/office/powerpoint/2010/main" val="303414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6 Stufen Plan für AKTIVE MITGLIEDER</a:t>
            </a:r>
            <a:endParaRPr lang="de-DE" dirty="0"/>
          </a:p>
        </p:txBody>
      </p:sp>
      <p:sp>
        <p:nvSpPr>
          <p:cNvPr id="3" name="Inhaltsplatzhalter 2"/>
          <p:cNvSpPr>
            <a:spLocks noGrp="1"/>
          </p:cNvSpPr>
          <p:nvPr>
            <p:ph idx="1"/>
          </p:nvPr>
        </p:nvSpPr>
        <p:spPr/>
        <p:txBody>
          <a:bodyPr/>
          <a:lstStyle/>
          <a:p>
            <a:pPr marL="457200" lvl="0" indent="-457200">
              <a:buFont typeface="+mj-lt"/>
              <a:buAutoNum type="arabicPeriod"/>
            </a:pPr>
            <a:r>
              <a:rPr lang="de-DE" dirty="0" smtClean="0"/>
              <a:t>Verwendung </a:t>
            </a:r>
            <a:r>
              <a:rPr lang="de-DE" dirty="0"/>
              <a:t>der Produkte </a:t>
            </a:r>
            <a:r>
              <a:rPr lang="de-DE" dirty="0" smtClean="0"/>
              <a:t/>
            </a:r>
            <a:br>
              <a:rPr lang="de-DE" dirty="0" smtClean="0"/>
            </a:br>
            <a:endParaRPr lang="de-DE" dirty="0"/>
          </a:p>
          <a:p>
            <a:pPr marL="457200" lvl="0" indent="-457200">
              <a:buFont typeface="+mj-lt"/>
              <a:buAutoNum type="arabicPeriod"/>
            </a:pPr>
            <a:r>
              <a:rPr lang="de-DE" dirty="0" smtClean="0"/>
              <a:t>Schneller Anschluss an das Schulungssystem</a:t>
            </a:r>
            <a:br>
              <a:rPr lang="de-DE" dirty="0" smtClean="0"/>
            </a:br>
            <a:endParaRPr lang="de-DE" dirty="0" smtClean="0"/>
          </a:p>
          <a:p>
            <a:pPr marL="457200" lvl="0" indent="-457200">
              <a:buFont typeface="+mj-lt"/>
              <a:buAutoNum type="arabicPeriod"/>
            </a:pPr>
            <a:r>
              <a:rPr lang="de-DE" dirty="0" smtClean="0"/>
              <a:t>Der </a:t>
            </a:r>
            <a:r>
              <a:rPr lang="de-DE" dirty="0"/>
              <a:t>72-Stunden-Plan – Meetings mit der Familie </a:t>
            </a:r>
            <a:r>
              <a:rPr lang="de-DE" dirty="0" smtClean="0"/>
              <a:t>&amp; Freunden </a:t>
            </a:r>
            <a:br>
              <a:rPr lang="de-DE" dirty="0" smtClean="0"/>
            </a:br>
            <a:endParaRPr lang="de-DE" dirty="0" smtClean="0"/>
          </a:p>
          <a:p>
            <a:pPr marL="457200" lvl="0" indent="-457200">
              <a:buFont typeface="+mj-lt"/>
              <a:buAutoNum type="arabicPeriod"/>
            </a:pPr>
            <a:r>
              <a:rPr lang="de-DE" dirty="0" smtClean="0"/>
              <a:t>Verkostung/Hautpflege-Party/Fit-Club </a:t>
            </a:r>
            <a:r>
              <a:rPr lang="de-DE" dirty="0"/>
              <a:t>im </a:t>
            </a:r>
            <a:r>
              <a:rPr lang="de-DE" dirty="0" smtClean="0"/>
              <a:t>Umfeld</a:t>
            </a:r>
          </a:p>
          <a:p>
            <a:pPr marL="457200" lvl="0" indent="-457200">
              <a:buFont typeface="+mj-lt"/>
              <a:buAutoNum type="arabicPeriod"/>
            </a:pPr>
            <a:endParaRPr lang="de-DE" dirty="0" smtClean="0"/>
          </a:p>
          <a:p>
            <a:pPr marL="457200" lvl="0" indent="-457200">
              <a:buFont typeface="+mj-lt"/>
              <a:buAutoNum type="arabicPeriod"/>
            </a:pPr>
            <a:r>
              <a:rPr lang="de-DE" dirty="0" smtClean="0"/>
              <a:t>Erklärung </a:t>
            </a:r>
            <a:r>
              <a:rPr lang="de-DE" dirty="0"/>
              <a:t>des Workflows und der </a:t>
            </a:r>
            <a:r>
              <a:rPr lang="de-DE" dirty="0" smtClean="0"/>
              <a:t>Arbeitsabläufe</a:t>
            </a:r>
            <a:br>
              <a:rPr lang="de-DE" dirty="0" smtClean="0"/>
            </a:br>
            <a:endParaRPr lang="de-DE" dirty="0" smtClean="0"/>
          </a:p>
          <a:p>
            <a:pPr marL="457200" indent="-457200">
              <a:buFont typeface="+mj-lt"/>
              <a:buAutoNum type="arabicPeriod"/>
            </a:pPr>
            <a:r>
              <a:rPr lang="de-DE" dirty="0"/>
              <a:t>Produktbestellungen</a:t>
            </a:r>
          </a:p>
          <a:p>
            <a:pPr marL="0" lvl="0" indent="0">
              <a:buNone/>
            </a:pPr>
            <a:endParaRPr lang="de-DE" dirty="0"/>
          </a:p>
          <a:p>
            <a:pPr marL="0" indent="0">
              <a:buNone/>
            </a:pPr>
            <a:endParaRPr lang="de-DE" dirty="0"/>
          </a:p>
        </p:txBody>
      </p:sp>
    </p:spTree>
    <p:extLst>
      <p:ext uri="{BB962C8B-B14F-4D97-AF65-F5344CB8AC3E}">
        <p14:creationId xmlns:p14="http://schemas.microsoft.com/office/powerpoint/2010/main" val="3080272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 des Botschafter-Programms</a:t>
            </a:r>
            <a:endParaRPr lang="de-DE" dirty="0"/>
          </a:p>
        </p:txBody>
      </p:sp>
      <p:sp>
        <p:nvSpPr>
          <p:cNvPr id="3" name="Inhaltsplatzhalter 2"/>
          <p:cNvSpPr>
            <a:spLocks noGrp="1"/>
          </p:cNvSpPr>
          <p:nvPr>
            <p:ph idx="1"/>
          </p:nvPr>
        </p:nvSpPr>
        <p:spPr>
          <a:xfrm>
            <a:off x="749300" y="1744346"/>
            <a:ext cx="7812088" cy="4672584"/>
          </a:xfrm>
        </p:spPr>
        <p:txBody>
          <a:bodyPr/>
          <a:lstStyle/>
          <a:p>
            <a:pPr marL="0" indent="0">
              <a:buNone/>
            </a:pPr>
            <a:r>
              <a:rPr lang="de-DE" dirty="0"/>
              <a:t>Die Motivation der neuen </a:t>
            </a:r>
            <a:r>
              <a:rPr lang="de-DE" i="1" dirty="0"/>
              <a:t>Aktiven Mitglieder</a:t>
            </a:r>
            <a:r>
              <a:rPr lang="de-DE" dirty="0"/>
              <a:t> Supervisor mit 50 % werden zu wollen wird hoch sein und sie werden von Beginn an das Verfahren richtig verstehen: </a:t>
            </a:r>
            <a:r>
              <a:rPr lang="de-DE" dirty="0" smtClean="0"/>
              <a:t/>
            </a:r>
            <a:br>
              <a:rPr lang="de-DE" dirty="0" smtClean="0"/>
            </a:br>
            <a:endParaRPr lang="de-DE" dirty="0" smtClean="0"/>
          </a:p>
          <a:p>
            <a:pPr marL="0" indent="0" algn="ctr">
              <a:buNone/>
            </a:pPr>
            <a:r>
              <a:rPr lang="de-DE" b="1" dirty="0" smtClean="0"/>
              <a:t>Anfangs </a:t>
            </a:r>
            <a:r>
              <a:rPr lang="de-DE" b="1" dirty="0"/>
              <a:t>war ich Kunde, danach wurde ich durch </a:t>
            </a:r>
            <a:r>
              <a:rPr lang="de-DE" b="1" dirty="0" smtClean="0"/>
              <a:t>zwei </a:t>
            </a:r>
            <a:r>
              <a:rPr lang="de-DE" b="1" dirty="0"/>
              <a:t>Empfehlungen Botschafter und nahm dadurch an einem </a:t>
            </a:r>
            <a:r>
              <a:rPr lang="de-DE" b="1" dirty="0" smtClean="0"/>
              <a:t/>
            </a:r>
            <a:br>
              <a:rPr lang="de-DE" b="1" dirty="0" smtClean="0"/>
            </a:br>
            <a:r>
              <a:rPr lang="de-DE" b="1" dirty="0" smtClean="0"/>
              <a:t>„</a:t>
            </a:r>
            <a:r>
              <a:rPr lang="de-DE" b="1" dirty="0"/>
              <a:t>Blick hinter die Kulissen“ teil. Daraufhin erhielt ich eine Geschäfts-Lizenz und besuchte einige Schulungen und begann Geld zu verdienen.</a:t>
            </a:r>
            <a:r>
              <a:rPr lang="de-DE" dirty="0"/>
              <a:t> </a:t>
            </a:r>
            <a:r>
              <a:rPr lang="de-DE" dirty="0" smtClean="0"/>
              <a:t/>
            </a:r>
            <a:br>
              <a:rPr lang="de-DE" dirty="0" smtClean="0"/>
            </a:br>
            <a:endParaRPr lang="de-DE" dirty="0" smtClean="0"/>
          </a:p>
          <a:p>
            <a:pPr marL="0" indent="0">
              <a:buNone/>
            </a:pPr>
            <a:r>
              <a:rPr lang="de-DE" dirty="0" smtClean="0"/>
              <a:t>Das </a:t>
            </a:r>
            <a:r>
              <a:rPr lang="de-DE" dirty="0"/>
              <a:t>ist die Laufbahn, die </a:t>
            </a:r>
            <a:r>
              <a:rPr lang="de-DE" dirty="0" smtClean="0"/>
              <a:t>zu ständig wiederholbaren Erfolgen führt!</a:t>
            </a:r>
            <a:endParaRPr lang="de-DE" dirty="0"/>
          </a:p>
          <a:p>
            <a:endParaRPr lang="de-DE" dirty="0"/>
          </a:p>
        </p:txBody>
      </p:sp>
    </p:spTree>
    <p:extLst>
      <p:ext uri="{BB962C8B-B14F-4D97-AF65-F5344CB8AC3E}">
        <p14:creationId xmlns:p14="http://schemas.microsoft.com/office/powerpoint/2010/main" val="2731925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14340" name="Tekstvak 10"/>
          <p:cNvSpPr txBox="1">
            <a:spLocks noChangeArrowheads="1"/>
          </p:cNvSpPr>
          <p:nvPr/>
        </p:nvSpPr>
        <p:spPr bwMode="auto">
          <a:xfrm>
            <a:off x="427038" y="1746250"/>
            <a:ext cx="8715375" cy="1201738"/>
          </a:xfrm>
          <a:prstGeom prst="rect">
            <a:avLst/>
          </a:prstGeom>
          <a:noFill/>
          <a:ln w="9525">
            <a:noFill/>
            <a:miter lim="800000"/>
            <a:headEnd/>
            <a:tailEnd/>
          </a:ln>
        </p:spPr>
        <p:txBody>
          <a:bodyPr>
            <a:spAutoFit/>
          </a:bodyPr>
          <a:lstStyle/>
          <a:p>
            <a:endParaRPr lang="nl-NL" altLang="en-US" sz="2400"/>
          </a:p>
          <a:p>
            <a:pPr>
              <a:buFontTx/>
              <a:buChar char="-"/>
            </a:pPr>
            <a:endParaRPr lang="nl-NL" altLang="en-US" sz="2400"/>
          </a:p>
          <a:p>
            <a:pPr>
              <a:buFontTx/>
              <a:buChar char="-"/>
            </a:pPr>
            <a:endParaRPr lang="nl-NL" altLang="en-US" sz="2400"/>
          </a:p>
        </p:txBody>
      </p:sp>
      <p:sp>
        <p:nvSpPr>
          <p:cNvPr id="14341" name="Textfeld 6"/>
          <p:cNvSpPr txBox="1">
            <a:spLocks noChangeArrowheads="1"/>
          </p:cNvSpPr>
          <p:nvPr/>
        </p:nvSpPr>
        <p:spPr bwMode="auto">
          <a:xfrm>
            <a:off x="469900" y="1412875"/>
            <a:ext cx="8455025" cy="4524315"/>
          </a:xfrm>
          <a:prstGeom prst="rect">
            <a:avLst/>
          </a:prstGeom>
          <a:noFill/>
          <a:ln w="9525">
            <a:noFill/>
            <a:miter lim="800000"/>
            <a:headEnd/>
            <a:tailEnd/>
          </a:ln>
        </p:spPr>
        <p:txBody>
          <a:bodyPr>
            <a:spAutoFit/>
          </a:bodyPr>
          <a:lstStyle/>
          <a:p>
            <a:pPr>
              <a:spcBef>
                <a:spcPct val="20000"/>
              </a:spcBef>
            </a:pPr>
            <a:r>
              <a:rPr lang="en-GB" altLang="en-US" sz="1800" b="1" dirty="0" err="1"/>
              <a:t>Lerne</a:t>
            </a:r>
            <a:r>
              <a:rPr lang="en-GB" altLang="en-US" sz="1800" b="1" dirty="0"/>
              <a:t> </a:t>
            </a:r>
            <a:r>
              <a:rPr lang="en-GB" altLang="en-US" sz="1800" b="1" dirty="0" err="1"/>
              <a:t>zu</a:t>
            </a:r>
            <a:r>
              <a:rPr lang="en-GB" altLang="en-US" sz="1800" b="1" dirty="0"/>
              <a:t> </a:t>
            </a:r>
            <a:r>
              <a:rPr lang="en-GB" altLang="en-US" sz="1800" b="1" dirty="0" err="1" smtClean="0"/>
              <a:t>promoten</a:t>
            </a:r>
            <a:r>
              <a:rPr lang="en-GB" altLang="en-US" sz="1800" b="1" dirty="0"/>
              <a:t> </a:t>
            </a:r>
            <a:r>
              <a:rPr lang="en-GB" altLang="en-US" sz="1800" b="1" dirty="0" smtClean="0"/>
              <a:t>– </a:t>
            </a:r>
            <a:r>
              <a:rPr lang="en-GB" altLang="en-US" sz="1800" b="1" dirty="0" err="1" smtClean="0"/>
              <a:t>mit</a:t>
            </a:r>
            <a:r>
              <a:rPr lang="en-GB" altLang="en-US" sz="1800" b="1" dirty="0" smtClean="0"/>
              <a:t> AUTHENTISCHER </a:t>
            </a:r>
            <a:r>
              <a:rPr lang="en-GB" altLang="en-US" sz="1800" b="1" dirty="0" err="1" smtClean="0"/>
              <a:t>Begeisterung</a:t>
            </a:r>
            <a:r>
              <a:rPr lang="en-GB" altLang="en-US" sz="1800" b="1" dirty="0" smtClean="0"/>
              <a:t>!</a:t>
            </a:r>
            <a:endParaRPr lang="en-GB" altLang="en-US" sz="1800" b="1" dirty="0"/>
          </a:p>
          <a:p>
            <a:endParaRPr lang="de-DE" sz="1800" dirty="0"/>
          </a:p>
          <a:p>
            <a:r>
              <a:rPr lang="de-DE" sz="1800" dirty="0"/>
              <a:t>Aus dem Lateinischen „pro </a:t>
            </a:r>
            <a:r>
              <a:rPr lang="de-DE" sz="1800" dirty="0" err="1"/>
              <a:t>movere</a:t>
            </a:r>
            <a:r>
              <a:rPr lang="de-DE" sz="1800" dirty="0"/>
              <a:t>“ – sich „durch“ oder „aufgrund“ von etwas „zu bewegen“</a:t>
            </a:r>
          </a:p>
          <a:p>
            <a:endParaRPr lang="de-DE" sz="1800" dirty="0"/>
          </a:p>
          <a:p>
            <a:r>
              <a:rPr lang="de-DE" sz="1800" dirty="0" err="1"/>
              <a:t>Be</a:t>
            </a:r>
            <a:r>
              <a:rPr lang="de-DE" sz="1800" dirty="0"/>
              <a:t> </a:t>
            </a:r>
            <a:r>
              <a:rPr lang="de-DE" sz="1800" dirty="0" err="1"/>
              <a:t>interested</a:t>
            </a:r>
            <a:r>
              <a:rPr lang="de-DE" sz="1800" dirty="0"/>
              <a:t>, not </a:t>
            </a:r>
            <a:r>
              <a:rPr lang="de-DE" sz="1800" dirty="0" err="1"/>
              <a:t>interesting</a:t>
            </a:r>
            <a:r>
              <a:rPr lang="de-DE" sz="1800" dirty="0"/>
              <a:t>: höre gut zu, dann </a:t>
            </a:r>
            <a:r>
              <a:rPr lang="de-DE" sz="1800" dirty="0" err="1"/>
              <a:t>weisst</a:t>
            </a:r>
            <a:r>
              <a:rPr lang="de-DE" sz="1800" dirty="0"/>
              <a:t> du, was dein Gegenüber bewegt! </a:t>
            </a:r>
          </a:p>
          <a:p>
            <a:endParaRPr lang="de-DE" sz="1800" dirty="0"/>
          </a:p>
          <a:p>
            <a:r>
              <a:rPr lang="de-DE" sz="1800" dirty="0"/>
              <a:t>Geh nicht von dir aus – Menschen haben unterschiedliche Beweggründe! </a:t>
            </a:r>
            <a:endParaRPr lang="de-DE" sz="1800" dirty="0" smtClean="0"/>
          </a:p>
          <a:p>
            <a:r>
              <a:rPr lang="de-DE" sz="1800" dirty="0" smtClean="0"/>
              <a:t>TIPP: Lies online die 4 Persönlichkeitstypen durch (Weiß, blau, rot, grün)</a:t>
            </a:r>
            <a:endParaRPr lang="de-DE" sz="1800" dirty="0"/>
          </a:p>
          <a:p>
            <a:endParaRPr lang="de-DE" sz="1800" dirty="0"/>
          </a:p>
          <a:p>
            <a:r>
              <a:rPr lang="de-DE" sz="1800" dirty="0"/>
              <a:t>PROMOTION ist eine der wichtigsten Grundlagen für dein Geschäft! </a:t>
            </a:r>
          </a:p>
          <a:p>
            <a:pPr marL="742950" lvl="1" indent="-285750">
              <a:buClr>
                <a:schemeClr val="tx2"/>
              </a:buClr>
              <a:buSzPct val="75000"/>
              <a:buFont typeface="Wingdings" pitchFamily="2" charset="2"/>
              <a:buChar char="à"/>
            </a:pPr>
            <a:r>
              <a:rPr lang="de-DE" sz="1800" dirty="0"/>
              <a:t>Zur </a:t>
            </a:r>
            <a:r>
              <a:rPr lang="de-DE" sz="1800" dirty="0" smtClean="0"/>
              <a:t>Verkostung / Shake Party / All </a:t>
            </a:r>
            <a:r>
              <a:rPr lang="de-DE" sz="1800" dirty="0" err="1" smtClean="0"/>
              <a:t>You</a:t>
            </a:r>
            <a:r>
              <a:rPr lang="de-DE" sz="1800" dirty="0" smtClean="0"/>
              <a:t> Can </a:t>
            </a:r>
            <a:r>
              <a:rPr lang="de-DE" sz="1800" dirty="0" err="1" smtClean="0"/>
              <a:t>Eat</a:t>
            </a:r>
            <a:endParaRPr lang="de-DE" sz="1800" dirty="0"/>
          </a:p>
          <a:p>
            <a:pPr marL="742950" lvl="1" indent="-285750">
              <a:buClr>
                <a:schemeClr val="tx2"/>
              </a:buClr>
              <a:buSzPct val="75000"/>
              <a:buFont typeface="Wingdings" pitchFamily="2" charset="2"/>
              <a:buChar char="à"/>
            </a:pPr>
            <a:r>
              <a:rPr lang="de-DE" sz="1800" dirty="0"/>
              <a:t>zum </a:t>
            </a:r>
            <a:r>
              <a:rPr lang="de-DE" sz="1800" dirty="0" err="1"/>
              <a:t>Get</a:t>
            </a:r>
            <a:r>
              <a:rPr lang="de-DE" sz="1800" dirty="0"/>
              <a:t> 2 </a:t>
            </a:r>
            <a:r>
              <a:rPr lang="de-DE" sz="1800" dirty="0" err="1" smtClean="0"/>
              <a:t>Gether</a:t>
            </a:r>
            <a:r>
              <a:rPr lang="de-DE" sz="1800" dirty="0" smtClean="0"/>
              <a:t>/Happy Hour/Kundentreff</a:t>
            </a:r>
            <a:endParaRPr lang="de-DE" sz="1800" dirty="0"/>
          </a:p>
          <a:p>
            <a:pPr marL="742950" lvl="1" indent="-285750">
              <a:buClr>
                <a:schemeClr val="tx2"/>
              </a:buClr>
              <a:buSzPct val="75000"/>
              <a:buFont typeface="Wingdings" pitchFamily="2" charset="2"/>
              <a:buChar char="à"/>
            </a:pPr>
            <a:r>
              <a:rPr lang="de-DE" sz="1800" dirty="0" smtClean="0"/>
              <a:t>zum </a:t>
            </a:r>
            <a:r>
              <a:rPr lang="de-DE" sz="1800" dirty="0" err="1"/>
              <a:t>Fitclub</a:t>
            </a:r>
            <a:endParaRPr lang="de-DE" sz="1800" dirty="0"/>
          </a:p>
          <a:p>
            <a:pPr marL="742950" lvl="1" indent="-285750">
              <a:buClr>
                <a:schemeClr val="tx2"/>
              </a:buClr>
              <a:buSzPct val="75000"/>
              <a:buFont typeface="Wingdings" pitchFamily="2" charset="2"/>
              <a:buChar char="à"/>
            </a:pPr>
            <a:r>
              <a:rPr lang="de-DE" sz="1800" dirty="0" smtClean="0"/>
              <a:t>Dein Herbalife Umfeld</a:t>
            </a:r>
            <a:endParaRPr lang="de-DE" sz="1800" dirty="0"/>
          </a:p>
        </p:txBody>
      </p:sp>
      <p:sp>
        <p:nvSpPr>
          <p:cNvPr id="6" name="Rectangle 2"/>
          <p:cNvSpPr>
            <a:spLocks/>
          </p:cNvSpPr>
          <p:nvPr/>
        </p:nvSpPr>
        <p:spPr bwMode="auto">
          <a:xfrm>
            <a:off x="749300" y="298450"/>
            <a:ext cx="8242300" cy="803275"/>
          </a:xfrm>
          <a:prstGeom prst="rect">
            <a:avLst/>
          </a:prstGeom>
          <a:noFill/>
          <a:ln w="9525">
            <a:noFill/>
            <a:miter lim="800000"/>
            <a:headEnd/>
            <a:tailEnd/>
          </a:ln>
        </p:spPr>
        <p:txBody>
          <a:bodyPr anchor="b"/>
          <a:lstStyle/>
          <a:p>
            <a:pPr defTabSz="457200"/>
            <a:r>
              <a:rPr lang="de-DE" sz="2800" dirty="0">
                <a:solidFill>
                  <a:schemeClr val="tx2"/>
                </a:solidFill>
              </a:rPr>
              <a:t>Interesse wecken </a:t>
            </a:r>
            <a:r>
              <a:rPr lang="de-AT" sz="1600" dirty="0">
                <a:solidFill>
                  <a:schemeClr val="tx2"/>
                </a:solidFill>
              </a:rPr>
              <a:t>- Baue dir eine </a:t>
            </a:r>
            <a:r>
              <a:rPr lang="de-AT" sz="1600" dirty="0" smtClean="0">
                <a:solidFill>
                  <a:schemeClr val="tx2"/>
                </a:solidFill>
              </a:rPr>
              <a:t>große </a:t>
            </a:r>
            <a:r>
              <a:rPr lang="de-AT" sz="1600" dirty="0">
                <a:solidFill>
                  <a:schemeClr val="tx2"/>
                </a:solidFill>
              </a:rPr>
              <a:t>Kundenbasis auf</a:t>
            </a:r>
            <a:r>
              <a:rPr lang="en-GB" sz="1800" dirty="0">
                <a:solidFill>
                  <a:schemeClr val="tx2"/>
                </a:solidFill>
              </a:rPr>
              <a:t>	/ </a:t>
            </a:r>
            <a:r>
              <a:rPr lang="de-DE" sz="1800" dirty="0">
                <a:solidFill>
                  <a:schemeClr val="tx2"/>
                </a:solidFill>
              </a:rPr>
              <a:t>Schritt 1</a:t>
            </a:r>
            <a:endParaRPr lang="en-US" sz="1800" dirty="0">
              <a:solidFill>
                <a:schemeClr val="tx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15363" name="Textfeld 3"/>
          <p:cNvSpPr txBox="1">
            <a:spLocks noChangeArrowheads="1"/>
          </p:cNvSpPr>
          <p:nvPr/>
        </p:nvSpPr>
        <p:spPr bwMode="auto">
          <a:xfrm>
            <a:off x="469900" y="1412875"/>
            <a:ext cx="8385175" cy="915988"/>
          </a:xfrm>
          <a:prstGeom prst="rect">
            <a:avLst/>
          </a:prstGeom>
          <a:noFill/>
          <a:ln w="9525">
            <a:noFill/>
            <a:miter lim="800000"/>
            <a:headEnd/>
            <a:tailEnd/>
          </a:ln>
        </p:spPr>
        <p:txBody>
          <a:bodyPr>
            <a:spAutoFit/>
          </a:bodyPr>
          <a:lstStyle/>
          <a:p>
            <a:pPr marL="342900" indent="-342900"/>
            <a:r>
              <a:rPr lang="nl-NL" altLang="en-US" sz="1800" b="1"/>
              <a:t>Zusätzlich kannst du auch</a:t>
            </a:r>
            <a:endParaRPr lang="en-US" altLang="en-US" sz="1800" b="1"/>
          </a:p>
          <a:p>
            <a:pPr marL="342900" indent="-342900"/>
            <a:r>
              <a:rPr lang="nl-NL" altLang="en-US" sz="1800" b="1"/>
              <a:t>mit Umfragen arbeiten:</a:t>
            </a:r>
          </a:p>
          <a:p>
            <a:pPr marL="342900" indent="-342900"/>
            <a:r>
              <a:rPr lang="nl-NL" altLang="en-US" sz="1800"/>
              <a:t>	</a:t>
            </a:r>
            <a:endParaRPr lang="de-DE" sz="1800"/>
          </a:p>
        </p:txBody>
      </p:sp>
      <p:sp>
        <p:nvSpPr>
          <p:cNvPr id="15364" name="Rectangle 2"/>
          <p:cNvSpPr>
            <a:spLocks/>
          </p:cNvSpPr>
          <p:nvPr/>
        </p:nvSpPr>
        <p:spPr bwMode="auto">
          <a:xfrm>
            <a:off x="749300" y="298450"/>
            <a:ext cx="8242300" cy="803275"/>
          </a:xfrm>
          <a:prstGeom prst="rect">
            <a:avLst/>
          </a:prstGeom>
          <a:noFill/>
          <a:ln w="9525">
            <a:noFill/>
            <a:miter lim="800000"/>
            <a:headEnd/>
            <a:tailEnd/>
          </a:ln>
        </p:spPr>
        <p:txBody>
          <a:bodyPr anchor="b"/>
          <a:lstStyle/>
          <a:p>
            <a:pPr defTabSz="457200"/>
            <a:r>
              <a:rPr lang="de-DE" sz="2800" dirty="0">
                <a:solidFill>
                  <a:schemeClr val="tx2"/>
                </a:solidFill>
              </a:rPr>
              <a:t>Interesse wecken </a:t>
            </a:r>
            <a:r>
              <a:rPr lang="de-AT" sz="1600" dirty="0">
                <a:solidFill>
                  <a:schemeClr val="tx2"/>
                </a:solidFill>
              </a:rPr>
              <a:t>- Baue dir eine </a:t>
            </a:r>
            <a:r>
              <a:rPr lang="de-AT" sz="1600" dirty="0" smtClean="0">
                <a:solidFill>
                  <a:schemeClr val="tx2"/>
                </a:solidFill>
              </a:rPr>
              <a:t>große </a:t>
            </a:r>
            <a:r>
              <a:rPr lang="de-AT" sz="1600" dirty="0">
                <a:solidFill>
                  <a:schemeClr val="tx2"/>
                </a:solidFill>
              </a:rPr>
              <a:t>Kundenbasis auf</a:t>
            </a:r>
            <a:r>
              <a:rPr lang="en-GB" sz="1800" dirty="0">
                <a:solidFill>
                  <a:schemeClr val="tx2"/>
                </a:solidFill>
              </a:rPr>
              <a:t>	/ </a:t>
            </a:r>
            <a:r>
              <a:rPr lang="de-DE" sz="1800" dirty="0">
                <a:solidFill>
                  <a:schemeClr val="tx2"/>
                </a:solidFill>
              </a:rPr>
              <a:t>Schritt 1</a:t>
            </a:r>
            <a:endParaRPr lang="en-US" sz="1800" dirty="0">
              <a:solidFill>
                <a:schemeClr val="tx2"/>
              </a:solidFill>
            </a:endParaRPr>
          </a:p>
        </p:txBody>
      </p:sp>
      <p:pic>
        <p:nvPicPr>
          <p:cNvPr id="15365" name="Picture 2"/>
          <p:cNvPicPr>
            <a:picLocks noChangeAspect="1" noChangeArrowheads="1"/>
          </p:cNvPicPr>
          <p:nvPr/>
        </p:nvPicPr>
        <p:blipFill>
          <a:blip r:embed="rId3"/>
          <a:srcRect/>
          <a:stretch>
            <a:fillRect/>
          </a:stretch>
        </p:blipFill>
        <p:spPr bwMode="auto">
          <a:xfrm>
            <a:off x="4103688" y="1338263"/>
            <a:ext cx="3556000" cy="4986337"/>
          </a:xfrm>
          <a:prstGeom prst="rect">
            <a:avLst/>
          </a:prstGeom>
          <a:noFill/>
          <a:ln w="9525">
            <a:noFill/>
            <a:miter lim="800000"/>
            <a:headEnd/>
            <a:tailEnd/>
          </a:ln>
        </p:spPr>
      </p:pic>
      <p:sp>
        <p:nvSpPr>
          <p:cNvPr id="21510" name="Rectangle 6"/>
          <p:cNvSpPr>
            <a:spLocks noChangeArrowheads="1"/>
          </p:cNvSpPr>
          <p:nvPr/>
        </p:nvSpPr>
        <p:spPr bwMode="auto">
          <a:xfrm>
            <a:off x="4178300" y="1344613"/>
            <a:ext cx="3613150" cy="4987925"/>
          </a:xfrm>
          <a:prstGeom prst="rect">
            <a:avLst/>
          </a:prstGeom>
          <a:noFill/>
          <a:ln w="9525">
            <a:solidFill>
              <a:schemeClr val="accent2"/>
            </a:solidFill>
            <a:miter lim="800000"/>
            <a:headEnd/>
            <a:tailEnd/>
          </a:ln>
          <a:effectLst/>
        </p:spPr>
        <p:txBody>
          <a:bodyPr wrap="none" anchor="ctr"/>
          <a:lstStyle/>
          <a:p>
            <a:pPr algn="ctr">
              <a:defRPr/>
            </a:pPr>
            <a:endParaRPr lang="de-AT" sz="1800">
              <a:effectLst>
                <a:outerShdw blurRad="38100" dist="38100" dir="2700000" algn="tl">
                  <a:srgbClr val="C0C0C0"/>
                </a:outerShdw>
              </a:effectLst>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749300" y="298450"/>
            <a:ext cx="7810500" cy="803275"/>
          </a:xfrm>
        </p:spPr>
        <p:txBody>
          <a:bodyPr/>
          <a:lstStyle/>
          <a:p>
            <a:pPr eaLnBrk="1" hangingPunct="1"/>
            <a:r>
              <a:rPr lang="de-DE" smtClean="0">
                <a:ea typeface="ＭＳ Ｐゴシック"/>
                <a:cs typeface="ＭＳ Ｐゴシック"/>
              </a:rPr>
              <a:t>Workflow</a:t>
            </a:r>
            <a:endParaRPr lang="en-US" smtClean="0">
              <a:ea typeface="ＭＳ Ｐゴシック"/>
              <a:cs typeface="ＭＳ Ｐゴシック"/>
            </a:endParaRPr>
          </a:p>
        </p:txBody>
      </p:sp>
      <p:sp>
        <p:nvSpPr>
          <p:cNvPr id="17411"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DE" sz="1800"/>
          </a:p>
        </p:txBody>
      </p:sp>
      <p:pic>
        <p:nvPicPr>
          <p:cNvPr id="17412" name="Picture 5" descr="bg_green"/>
          <p:cNvPicPr>
            <a:picLocks noChangeAspect="1" noChangeArrowheads="1"/>
          </p:cNvPicPr>
          <p:nvPr/>
        </p:nvPicPr>
        <p:blipFill>
          <a:blip r:embed="rId3"/>
          <a:srcRect/>
          <a:stretch>
            <a:fillRect/>
          </a:stretch>
        </p:blipFill>
        <p:spPr bwMode="auto">
          <a:xfrm>
            <a:off x="1004888" y="1528763"/>
            <a:ext cx="5048250" cy="3829050"/>
          </a:xfrm>
          <a:prstGeom prst="rect">
            <a:avLst/>
          </a:prstGeom>
          <a:noFill/>
          <a:ln w="9525">
            <a:noFill/>
            <a:miter lim="800000"/>
            <a:headEnd/>
            <a:tailEnd/>
          </a:ln>
        </p:spPr>
      </p:pic>
      <p:sp>
        <p:nvSpPr>
          <p:cNvPr id="17413" name="Textfeld 4"/>
          <p:cNvSpPr txBox="1">
            <a:spLocks noChangeArrowheads="1"/>
          </p:cNvSpPr>
          <p:nvPr/>
        </p:nvSpPr>
        <p:spPr bwMode="auto">
          <a:xfrm>
            <a:off x="2025650" y="2047875"/>
            <a:ext cx="4291013" cy="2677656"/>
          </a:xfrm>
          <a:prstGeom prst="rect">
            <a:avLst/>
          </a:prstGeom>
          <a:noFill/>
          <a:ln w="9525">
            <a:noFill/>
            <a:miter lim="800000"/>
            <a:headEnd/>
            <a:tailEnd/>
          </a:ln>
        </p:spPr>
        <p:txBody>
          <a:bodyPr>
            <a:spAutoFit/>
          </a:bodyPr>
          <a:lstStyle/>
          <a:p>
            <a:pPr defTabSz="457200" eaLnBrk="0" hangingPunct="0">
              <a:lnSpc>
                <a:spcPct val="80000"/>
              </a:lnSpc>
            </a:pPr>
            <a:r>
              <a:rPr lang="en-GB" altLang="en-US" sz="3000" b="1" dirty="0" smtClean="0">
                <a:solidFill>
                  <a:schemeClr val="bg1"/>
                </a:solidFill>
              </a:rPr>
              <a:t>SCHRITT	2 - 4</a:t>
            </a:r>
            <a:r>
              <a:rPr lang="en-GB" altLang="en-US" sz="3000" b="1" dirty="0">
                <a:solidFill>
                  <a:schemeClr val="bg1"/>
                </a:solidFill>
              </a:rPr>
              <a:t/>
            </a:r>
            <a:br>
              <a:rPr lang="en-GB" altLang="en-US" sz="3000" b="1" dirty="0">
                <a:solidFill>
                  <a:schemeClr val="bg1"/>
                </a:solidFill>
              </a:rPr>
            </a:br>
            <a:endParaRPr lang="en-GB" altLang="en-US" sz="3000" b="1" dirty="0">
              <a:solidFill>
                <a:schemeClr val="bg1"/>
              </a:solidFill>
            </a:endParaRPr>
          </a:p>
          <a:p>
            <a:pPr marL="285750" indent="-285750" defTabSz="457200" eaLnBrk="0" hangingPunct="0">
              <a:lnSpc>
                <a:spcPct val="80000"/>
              </a:lnSpc>
              <a:buFont typeface="Arial" panose="020B0604020202020204" pitchFamily="34" charset="0"/>
              <a:buChar char="•"/>
            </a:pPr>
            <a:r>
              <a:rPr lang="en-GB" altLang="en-US" sz="2400" b="1" dirty="0" err="1" smtClean="0">
                <a:solidFill>
                  <a:schemeClr val="bg1"/>
                </a:solidFill>
              </a:rPr>
              <a:t>Wellnessberatung</a:t>
            </a:r>
            <a:endParaRPr lang="en-GB" altLang="en-US" sz="2400" b="1" dirty="0" smtClean="0">
              <a:solidFill>
                <a:schemeClr val="bg1"/>
              </a:solidFill>
            </a:endParaRPr>
          </a:p>
          <a:p>
            <a:pPr marL="285750" indent="-285750" defTabSz="457200" eaLnBrk="0" hangingPunct="0">
              <a:lnSpc>
                <a:spcPct val="80000"/>
              </a:lnSpc>
              <a:buFont typeface="Arial" panose="020B0604020202020204" pitchFamily="34" charset="0"/>
              <a:buChar char="•"/>
            </a:pPr>
            <a:endParaRPr lang="en-GB" altLang="en-US" sz="2400" b="1" dirty="0">
              <a:solidFill>
                <a:schemeClr val="bg1"/>
              </a:solidFill>
            </a:endParaRPr>
          </a:p>
          <a:p>
            <a:pPr marL="342900" indent="-342900" defTabSz="457200" eaLnBrk="0" hangingPunct="0">
              <a:lnSpc>
                <a:spcPct val="80000"/>
              </a:lnSpc>
              <a:buFont typeface="Arial" panose="020B0604020202020204" pitchFamily="34" charset="0"/>
              <a:buChar char="•"/>
            </a:pPr>
            <a:r>
              <a:rPr lang="en-GB" altLang="en-US" sz="2400" b="1" dirty="0" err="1" smtClean="0">
                <a:solidFill>
                  <a:schemeClr val="bg1"/>
                </a:solidFill>
              </a:rPr>
              <a:t>Zum</a:t>
            </a:r>
            <a:r>
              <a:rPr lang="en-GB" altLang="en-US" sz="2400" b="1" dirty="0" smtClean="0">
                <a:solidFill>
                  <a:schemeClr val="bg1"/>
                </a:solidFill>
              </a:rPr>
              <a:t> </a:t>
            </a:r>
            <a:r>
              <a:rPr lang="en-GB" altLang="en-US" sz="2400" b="1" dirty="0" err="1" smtClean="0">
                <a:solidFill>
                  <a:schemeClr val="bg1"/>
                </a:solidFill>
              </a:rPr>
              <a:t>Kunden</a:t>
            </a:r>
            <a:r>
              <a:rPr lang="en-GB" altLang="en-US" sz="2400" b="1" dirty="0" smtClean="0">
                <a:solidFill>
                  <a:schemeClr val="bg1"/>
                </a:solidFill>
              </a:rPr>
              <a:t> </a:t>
            </a:r>
            <a:r>
              <a:rPr lang="en-GB" altLang="en-US" sz="2400" b="1" dirty="0" err="1" smtClean="0">
                <a:solidFill>
                  <a:schemeClr val="bg1"/>
                </a:solidFill>
              </a:rPr>
              <a:t>machen</a:t>
            </a:r>
            <a:r>
              <a:rPr lang="en-GB" altLang="en-US" sz="2400" b="1" dirty="0" smtClean="0">
                <a:solidFill>
                  <a:schemeClr val="bg1"/>
                </a:solidFill>
              </a:rPr>
              <a:t/>
            </a:r>
            <a:br>
              <a:rPr lang="en-GB" altLang="en-US" sz="2400" b="1" dirty="0" smtClean="0">
                <a:solidFill>
                  <a:schemeClr val="bg1"/>
                </a:solidFill>
              </a:rPr>
            </a:br>
            <a:endParaRPr lang="en-GB" altLang="en-US" sz="2400" b="1" dirty="0" smtClean="0">
              <a:solidFill>
                <a:schemeClr val="bg1"/>
              </a:solidFill>
            </a:endParaRPr>
          </a:p>
          <a:p>
            <a:pPr marL="342900" indent="-342900" defTabSz="457200" eaLnBrk="0" hangingPunct="0">
              <a:lnSpc>
                <a:spcPct val="80000"/>
              </a:lnSpc>
              <a:buFont typeface="Arial" panose="020B0604020202020204" pitchFamily="34" charset="0"/>
              <a:buChar char="•"/>
            </a:pPr>
            <a:r>
              <a:rPr lang="en-GB" altLang="en-US" sz="2400" b="1" dirty="0" err="1" smtClean="0">
                <a:solidFill>
                  <a:schemeClr val="bg1"/>
                </a:solidFill>
              </a:rPr>
              <a:t>Treuepass</a:t>
            </a:r>
            <a:r>
              <a:rPr lang="en-GB" altLang="en-US" sz="2400" b="1" dirty="0" smtClean="0">
                <a:solidFill>
                  <a:schemeClr val="bg1"/>
                </a:solidFill>
              </a:rPr>
              <a:t> </a:t>
            </a:r>
            <a:r>
              <a:rPr lang="en-GB" altLang="en-US" sz="2400" b="1" dirty="0" err="1" smtClean="0">
                <a:solidFill>
                  <a:schemeClr val="bg1"/>
                </a:solidFill>
              </a:rPr>
              <a:t>erklären</a:t>
            </a:r>
            <a:endParaRPr lang="en-GB" altLang="en-US" sz="2400" b="1" dirty="0">
              <a:solidFill>
                <a:schemeClr val="bg1"/>
              </a:solidFill>
            </a:endParaRPr>
          </a:p>
          <a:p>
            <a:pPr defTabSz="457200"/>
            <a:endParaRPr lang="en-GB" altLang="en-US" sz="24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18436" name="Tekstvak 10"/>
          <p:cNvSpPr txBox="1">
            <a:spLocks noChangeArrowheads="1"/>
          </p:cNvSpPr>
          <p:nvPr/>
        </p:nvSpPr>
        <p:spPr bwMode="auto">
          <a:xfrm>
            <a:off x="469900" y="1206231"/>
            <a:ext cx="8334375" cy="3956320"/>
          </a:xfrm>
          <a:prstGeom prst="rect">
            <a:avLst/>
          </a:prstGeom>
          <a:noFill/>
          <a:ln w="9525" algn="ctr">
            <a:noFill/>
            <a:miter lim="800000"/>
            <a:headEnd/>
            <a:tailEnd/>
          </a:ln>
        </p:spPr>
        <p:txBody>
          <a:bodyPr/>
          <a:lstStyle/>
          <a:p>
            <a:pPr marL="287338" indent="-287338" defTabSz="457200" eaLnBrk="0" hangingPunct="0">
              <a:spcBef>
                <a:spcPct val="50000"/>
              </a:spcBef>
              <a:buClr>
                <a:schemeClr val="tx2"/>
              </a:buClr>
              <a:buFont typeface="Arial" pitchFamily="34" charset="0"/>
              <a:buChar char="•"/>
            </a:pPr>
            <a:r>
              <a:rPr lang="nl-NL" altLang="en-US" dirty="0" smtClean="0"/>
              <a:t>+/- 1 Stunde </a:t>
            </a:r>
            <a:r>
              <a:rPr lang="nl-NL" altLang="en-US" dirty="0"/>
              <a:t>beim 1. </a:t>
            </a:r>
            <a:r>
              <a:rPr lang="nl-NL" altLang="en-US" dirty="0" smtClean="0"/>
              <a:t>Treffen </a:t>
            </a:r>
          </a:p>
          <a:p>
            <a:pPr marL="457200" indent="-457200" defTabSz="457200" eaLnBrk="0" hangingPunct="0">
              <a:spcBef>
                <a:spcPct val="50000"/>
              </a:spcBef>
              <a:buClr>
                <a:schemeClr val="tx2"/>
              </a:buClr>
              <a:buAutoNum type="arabicParenR"/>
            </a:pPr>
            <a:r>
              <a:rPr lang="nl-NL" altLang="en-US" dirty="0" smtClean="0"/>
              <a:t>Brich das Eis &amp; Stelle dich vor (Aloe, Thermo, Riegel am Tisch)</a:t>
            </a:r>
          </a:p>
          <a:p>
            <a:pPr marL="457200" indent="-457200" defTabSz="457200" eaLnBrk="0" hangingPunct="0">
              <a:spcBef>
                <a:spcPct val="50000"/>
              </a:spcBef>
              <a:buClr>
                <a:schemeClr val="tx2"/>
              </a:buClr>
              <a:buAutoNum type="arabicParenR"/>
            </a:pPr>
            <a:r>
              <a:rPr lang="nl-NL" altLang="en-US" dirty="0" smtClean="0"/>
              <a:t>Stelle Herbalife kurz vor </a:t>
            </a:r>
          </a:p>
          <a:p>
            <a:pPr marL="457200" indent="-457200" defTabSz="457200" eaLnBrk="0" hangingPunct="0">
              <a:spcBef>
                <a:spcPct val="50000"/>
              </a:spcBef>
              <a:buClr>
                <a:schemeClr val="tx2"/>
              </a:buClr>
              <a:buAutoNum type="arabicParenR"/>
            </a:pPr>
            <a:r>
              <a:rPr lang="nl-NL" altLang="en-US" dirty="0" smtClean="0"/>
              <a:t>Definiere die ZIELE des Interessenten</a:t>
            </a:r>
          </a:p>
          <a:p>
            <a:pPr marL="457200" indent="-457200" defTabSz="457200" eaLnBrk="0" hangingPunct="0">
              <a:spcBef>
                <a:spcPct val="50000"/>
              </a:spcBef>
              <a:buClr>
                <a:schemeClr val="tx2"/>
              </a:buClr>
              <a:buAutoNum type="arabicParenR"/>
            </a:pPr>
            <a:r>
              <a:rPr lang="nl-NL" altLang="en-US" dirty="0" smtClean="0"/>
              <a:t>Führe die Tanita-Analyse durch</a:t>
            </a:r>
          </a:p>
          <a:p>
            <a:pPr marL="457200" indent="-457200" defTabSz="457200" eaLnBrk="0" hangingPunct="0">
              <a:spcBef>
                <a:spcPct val="50000"/>
              </a:spcBef>
              <a:buClr>
                <a:schemeClr val="tx2"/>
              </a:buClr>
              <a:buAutoNum type="arabicParenR"/>
            </a:pPr>
            <a:r>
              <a:rPr lang="nl-NL" altLang="en-US" dirty="0" smtClean="0"/>
              <a:t>Lass ALLE Shakes verkosten</a:t>
            </a:r>
          </a:p>
          <a:p>
            <a:pPr marL="457200" indent="-457200" defTabSz="457200" eaLnBrk="0" hangingPunct="0">
              <a:spcBef>
                <a:spcPct val="50000"/>
              </a:spcBef>
              <a:buClr>
                <a:schemeClr val="tx2"/>
              </a:buClr>
              <a:buAutoNum type="arabicParenR"/>
            </a:pPr>
            <a:r>
              <a:rPr lang="nl-NL" altLang="en-US" dirty="0" smtClean="0"/>
              <a:t>Programmzusammenstellung (3 Vorschläge &amp; inkl. Tagespreisen)</a:t>
            </a:r>
          </a:p>
          <a:p>
            <a:pPr marL="457200" indent="-457200" defTabSz="457200" eaLnBrk="0" hangingPunct="0">
              <a:spcBef>
                <a:spcPct val="50000"/>
              </a:spcBef>
              <a:buClr>
                <a:schemeClr val="tx2"/>
              </a:buClr>
              <a:buAutoNum type="arabicParenR"/>
            </a:pPr>
            <a:r>
              <a:rPr lang="nl-NL" altLang="en-US" dirty="0" smtClean="0"/>
              <a:t>Kundentreueprogramm erklären (Wichtigkeit der Empfehlungen!) </a:t>
            </a:r>
          </a:p>
          <a:p>
            <a:pPr marL="457200" indent="-457200" defTabSz="457200" eaLnBrk="0" hangingPunct="0">
              <a:spcBef>
                <a:spcPct val="50000"/>
              </a:spcBef>
              <a:buClr>
                <a:schemeClr val="tx2"/>
              </a:buClr>
              <a:buAutoNum type="arabicParenR"/>
            </a:pPr>
            <a:r>
              <a:rPr lang="nl-NL" altLang="en-US" dirty="0" smtClean="0"/>
              <a:t>Optional: Level 10 Erklärung &amp; Fotos </a:t>
            </a:r>
          </a:p>
          <a:p>
            <a:pPr defTabSz="457200" eaLnBrk="0" hangingPunct="0">
              <a:spcBef>
                <a:spcPct val="50000"/>
              </a:spcBef>
              <a:buClr>
                <a:schemeClr val="tx2"/>
              </a:buClr>
            </a:pPr>
            <a:endParaRPr lang="de-DE" sz="900" dirty="0" smtClean="0"/>
          </a:p>
          <a:p>
            <a:pPr marL="457200" indent="-457200"/>
            <a:r>
              <a:rPr lang="de-DE" dirty="0" smtClean="0"/>
              <a:t>Mach </a:t>
            </a:r>
            <a:r>
              <a:rPr lang="de-DE" dirty="0"/>
              <a:t>deine Beratung nicht alleine:</a:t>
            </a:r>
          </a:p>
          <a:p>
            <a:pPr marL="457200" indent="-457200"/>
            <a:r>
              <a:rPr lang="de-DE" dirty="0"/>
              <a:t>	Tell – Show – Try – Do</a:t>
            </a:r>
          </a:p>
          <a:p>
            <a:pPr marL="457200" indent="-457200"/>
            <a:r>
              <a:rPr lang="de-DE" dirty="0"/>
              <a:t>	Macht Theorie Trainings zum Thema „Beratung“ überflüssig</a:t>
            </a:r>
          </a:p>
        </p:txBody>
      </p:sp>
      <p:sp>
        <p:nvSpPr>
          <p:cNvPr id="6" name="Rectangle 2"/>
          <p:cNvSpPr>
            <a:spLocks/>
          </p:cNvSpPr>
          <p:nvPr/>
        </p:nvSpPr>
        <p:spPr bwMode="auto">
          <a:xfrm>
            <a:off x="749300" y="298450"/>
            <a:ext cx="7810500" cy="803275"/>
          </a:xfrm>
          <a:prstGeom prst="rect">
            <a:avLst/>
          </a:prstGeom>
          <a:noFill/>
          <a:ln w="9525">
            <a:noFill/>
            <a:miter lim="800000"/>
            <a:headEnd/>
            <a:tailEnd/>
          </a:ln>
        </p:spPr>
        <p:txBody>
          <a:bodyPr anchor="b"/>
          <a:lstStyle/>
          <a:p>
            <a:pPr defTabSz="457200"/>
            <a:r>
              <a:rPr lang="de-AT" sz="2800" dirty="0" err="1">
                <a:solidFill>
                  <a:schemeClr val="tx2"/>
                </a:solidFill>
              </a:rPr>
              <a:t>Wellnessberatung</a:t>
            </a:r>
            <a:r>
              <a:rPr lang="de-AT" sz="2800" dirty="0">
                <a:solidFill>
                  <a:schemeClr val="tx2"/>
                </a:solidFill>
              </a:rPr>
              <a:t> </a:t>
            </a:r>
            <a:r>
              <a:rPr lang="de-AT" sz="1600" dirty="0">
                <a:solidFill>
                  <a:schemeClr val="tx2"/>
                </a:solidFill>
              </a:rPr>
              <a:t>- Vertrauen aufbauen</a:t>
            </a:r>
            <a:r>
              <a:rPr lang="en-GB" sz="1800" dirty="0">
                <a:solidFill>
                  <a:schemeClr val="tx2"/>
                </a:solidFill>
              </a:rPr>
              <a:t>	/ </a:t>
            </a:r>
            <a:r>
              <a:rPr lang="de-DE" sz="1800" dirty="0">
                <a:solidFill>
                  <a:schemeClr val="tx2"/>
                </a:solidFill>
              </a:rPr>
              <a:t>Schritt </a:t>
            </a:r>
            <a:r>
              <a:rPr lang="de-DE" sz="1800" dirty="0" smtClean="0">
                <a:solidFill>
                  <a:schemeClr val="tx2"/>
                </a:solidFill>
              </a:rPr>
              <a:t>2 – 4 </a:t>
            </a:r>
            <a:endParaRPr lang="en-US" sz="1800"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ChangeArrowheads="1"/>
          </p:cNvSpPr>
          <p:nvPr/>
        </p:nvSpPr>
        <p:spPr bwMode="auto">
          <a:xfrm>
            <a:off x="3852863" y="6342063"/>
            <a:ext cx="184150" cy="366712"/>
          </a:xfrm>
          <a:prstGeom prst="rect">
            <a:avLst/>
          </a:prstGeom>
          <a:noFill/>
          <a:ln w="9525">
            <a:noFill/>
            <a:miter lim="800000"/>
            <a:headEnd/>
            <a:tailEnd/>
          </a:ln>
        </p:spPr>
        <p:txBody>
          <a:bodyPr wrap="none">
            <a:spAutoFit/>
          </a:bodyPr>
          <a:lstStyle/>
          <a:p>
            <a:endParaRPr lang="de-AT" sz="1800"/>
          </a:p>
        </p:txBody>
      </p:sp>
      <p:sp>
        <p:nvSpPr>
          <p:cNvPr id="19459" name="Tekstvak 10"/>
          <p:cNvSpPr txBox="1">
            <a:spLocks noChangeArrowheads="1"/>
          </p:cNvSpPr>
          <p:nvPr/>
        </p:nvSpPr>
        <p:spPr bwMode="auto">
          <a:xfrm>
            <a:off x="427038" y="1746250"/>
            <a:ext cx="8715375" cy="1201738"/>
          </a:xfrm>
          <a:prstGeom prst="rect">
            <a:avLst/>
          </a:prstGeom>
          <a:noFill/>
          <a:ln w="9525">
            <a:noFill/>
            <a:miter lim="800000"/>
            <a:headEnd/>
            <a:tailEnd/>
          </a:ln>
        </p:spPr>
        <p:txBody>
          <a:bodyPr>
            <a:spAutoFit/>
          </a:bodyPr>
          <a:lstStyle/>
          <a:p>
            <a:endParaRPr lang="nl-NL" altLang="en-US" sz="2400"/>
          </a:p>
          <a:p>
            <a:pPr>
              <a:buFontTx/>
              <a:buChar char="-"/>
            </a:pPr>
            <a:endParaRPr lang="nl-NL" altLang="en-US" sz="2400"/>
          </a:p>
          <a:p>
            <a:pPr>
              <a:buFontTx/>
              <a:buChar char="-"/>
            </a:pPr>
            <a:endParaRPr lang="nl-NL" altLang="en-US" sz="2400"/>
          </a:p>
        </p:txBody>
      </p:sp>
      <p:sp>
        <p:nvSpPr>
          <p:cNvPr id="19460" name="Rectangle 2"/>
          <p:cNvSpPr>
            <a:spLocks/>
          </p:cNvSpPr>
          <p:nvPr/>
        </p:nvSpPr>
        <p:spPr bwMode="auto">
          <a:xfrm>
            <a:off x="749300" y="298450"/>
            <a:ext cx="7810500" cy="803275"/>
          </a:xfrm>
          <a:prstGeom prst="rect">
            <a:avLst/>
          </a:prstGeom>
          <a:noFill/>
          <a:ln w="9525">
            <a:noFill/>
            <a:miter lim="800000"/>
            <a:headEnd/>
            <a:tailEnd/>
          </a:ln>
        </p:spPr>
        <p:txBody>
          <a:bodyPr anchor="b"/>
          <a:lstStyle/>
          <a:p>
            <a:pPr defTabSz="457200"/>
            <a:r>
              <a:rPr lang="de-AT" sz="2800" dirty="0" err="1">
                <a:solidFill>
                  <a:schemeClr val="tx2"/>
                </a:solidFill>
              </a:rPr>
              <a:t>Wellnessberatung</a:t>
            </a:r>
            <a:r>
              <a:rPr lang="de-AT" sz="2800" dirty="0">
                <a:solidFill>
                  <a:schemeClr val="tx2"/>
                </a:solidFill>
              </a:rPr>
              <a:t> </a:t>
            </a:r>
            <a:r>
              <a:rPr lang="de-AT" sz="1600" dirty="0">
                <a:solidFill>
                  <a:schemeClr val="tx2"/>
                </a:solidFill>
              </a:rPr>
              <a:t>- Vertrauen aufbauen</a:t>
            </a:r>
            <a:r>
              <a:rPr lang="en-GB" sz="1800" dirty="0">
                <a:solidFill>
                  <a:schemeClr val="tx2"/>
                </a:solidFill>
              </a:rPr>
              <a:t>	/ </a:t>
            </a:r>
            <a:r>
              <a:rPr lang="de-DE" sz="1800" dirty="0">
                <a:solidFill>
                  <a:schemeClr val="tx2"/>
                </a:solidFill>
              </a:rPr>
              <a:t>Schritt </a:t>
            </a:r>
            <a:r>
              <a:rPr lang="de-DE" sz="1800" dirty="0" smtClean="0">
                <a:solidFill>
                  <a:schemeClr val="tx2"/>
                </a:solidFill>
              </a:rPr>
              <a:t>2 – 4 </a:t>
            </a:r>
            <a:endParaRPr lang="en-US" sz="1800" dirty="0">
              <a:solidFill>
                <a:schemeClr val="tx2"/>
              </a:solidFill>
            </a:endParaRPr>
          </a:p>
        </p:txBody>
      </p:sp>
      <p:pic>
        <p:nvPicPr>
          <p:cNvPr id="19461" name="Grafik 6" descr="Programme_März 2015.jpg"/>
          <p:cNvPicPr>
            <a:picLocks noChangeAspect="1"/>
          </p:cNvPicPr>
          <p:nvPr/>
        </p:nvPicPr>
        <p:blipFill>
          <a:blip r:embed="rId3"/>
          <a:srcRect/>
          <a:stretch>
            <a:fillRect/>
          </a:stretch>
        </p:blipFill>
        <p:spPr bwMode="auto">
          <a:xfrm>
            <a:off x="2735263" y="1244600"/>
            <a:ext cx="3538537" cy="4999038"/>
          </a:xfrm>
          <a:prstGeom prst="rect">
            <a:avLst/>
          </a:prstGeom>
          <a:noFill/>
          <a:ln w="9525">
            <a:noFill/>
            <a:miter lim="800000"/>
            <a:headEnd/>
            <a:tailEnd/>
          </a:ln>
        </p:spPr>
      </p:pic>
      <p:sp>
        <p:nvSpPr>
          <p:cNvPr id="21510" name="Rectangle 6"/>
          <p:cNvSpPr>
            <a:spLocks noChangeArrowheads="1"/>
          </p:cNvSpPr>
          <p:nvPr/>
        </p:nvSpPr>
        <p:spPr bwMode="auto">
          <a:xfrm>
            <a:off x="2708275" y="1284288"/>
            <a:ext cx="3613150" cy="4813300"/>
          </a:xfrm>
          <a:prstGeom prst="rect">
            <a:avLst/>
          </a:prstGeom>
          <a:noFill/>
          <a:ln w="9525">
            <a:solidFill>
              <a:schemeClr val="accent2"/>
            </a:solidFill>
            <a:miter lim="800000"/>
            <a:headEnd/>
            <a:tailEnd/>
          </a:ln>
          <a:effectLst/>
        </p:spPr>
        <p:txBody>
          <a:bodyPr wrap="none" anchor="ctr"/>
          <a:lstStyle/>
          <a:p>
            <a:pPr algn="ctr">
              <a:defRPr/>
            </a:pPr>
            <a:endParaRPr lang="de-AT" sz="1800">
              <a:effectLst>
                <a:outerShdw blurRad="38100" dist="38100" dir="2700000" algn="tl">
                  <a:srgbClr val="C0C0C0"/>
                </a:outerShdw>
              </a:effectLst>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BL-UN_Crp_BusinessOpp_10x7">
  <a:themeElements>
    <a:clrScheme name="NBL_UN_Crp_FinancialOpp_10x7 2">
      <a:dk1>
        <a:srgbClr val="000000"/>
      </a:dk1>
      <a:lt1>
        <a:srgbClr val="FFFFFF"/>
      </a:lt1>
      <a:dk2>
        <a:srgbClr val="77B800"/>
      </a:dk2>
      <a:lt2>
        <a:srgbClr val="EEECE1"/>
      </a:lt2>
      <a:accent1>
        <a:srgbClr val="FFA200"/>
      </a:accent1>
      <a:accent2>
        <a:srgbClr val="8F8F8F"/>
      </a:accent2>
      <a:accent3>
        <a:srgbClr val="FFFFFF"/>
      </a:accent3>
      <a:accent4>
        <a:srgbClr val="000000"/>
      </a:accent4>
      <a:accent5>
        <a:srgbClr val="FFCEAA"/>
      </a:accent5>
      <a:accent6>
        <a:srgbClr val="818181"/>
      </a:accent6>
      <a:hlink>
        <a:srgbClr val="990099"/>
      </a:hlink>
      <a:folHlink>
        <a:srgbClr val="CC0000"/>
      </a:folHlink>
    </a:clrScheme>
    <a:fontScheme name="NBL_UN_Crp_FinancialOpp_10x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BL_UN_Crp_FinancialOpp_10x7 1">
        <a:dk1>
          <a:srgbClr val="000000"/>
        </a:dk1>
        <a:lt1>
          <a:srgbClr val="FFFFFF"/>
        </a:lt1>
        <a:dk2>
          <a:srgbClr val="417630"/>
        </a:dk2>
        <a:lt2>
          <a:srgbClr val="EEECE1"/>
        </a:lt2>
        <a:accent1>
          <a:srgbClr val="77B800"/>
        </a:accent1>
        <a:accent2>
          <a:srgbClr val="FFA200"/>
        </a:accent2>
        <a:accent3>
          <a:srgbClr val="FFFFFF"/>
        </a:accent3>
        <a:accent4>
          <a:srgbClr val="000000"/>
        </a:accent4>
        <a:accent5>
          <a:srgbClr val="BDD8AA"/>
        </a:accent5>
        <a:accent6>
          <a:srgbClr val="E79200"/>
        </a:accent6>
        <a:hlink>
          <a:srgbClr val="C8C8C8"/>
        </a:hlink>
        <a:folHlink>
          <a:srgbClr val="FFA200"/>
        </a:folHlink>
      </a:clrScheme>
      <a:clrMap bg1="lt1" tx1="dk1" bg2="lt2" tx2="dk2" accent1="accent1" accent2="accent2" accent3="accent3" accent4="accent4" accent5="accent5" accent6="accent6" hlink="hlink" folHlink="folHlink"/>
    </a:extraClrScheme>
    <a:extraClrScheme>
      <a:clrScheme name="NBL_UN_Crp_FinancialOpp_10x7 2">
        <a:dk1>
          <a:srgbClr val="000000"/>
        </a:dk1>
        <a:lt1>
          <a:srgbClr val="FFFFFF"/>
        </a:lt1>
        <a:dk2>
          <a:srgbClr val="77B800"/>
        </a:dk2>
        <a:lt2>
          <a:srgbClr val="EEECE1"/>
        </a:lt2>
        <a:accent1>
          <a:srgbClr val="FFA200"/>
        </a:accent1>
        <a:accent2>
          <a:srgbClr val="8F8F8F"/>
        </a:accent2>
        <a:accent3>
          <a:srgbClr val="FFFFFF"/>
        </a:accent3>
        <a:accent4>
          <a:srgbClr val="000000"/>
        </a:accent4>
        <a:accent5>
          <a:srgbClr val="FFCEAA"/>
        </a:accent5>
        <a:accent6>
          <a:srgbClr val="818181"/>
        </a:accent6>
        <a:hlink>
          <a:srgbClr val="990099"/>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BL-UN_Crp_BusinessOpp_10x7">
  <a:themeElements>
    <a:clrScheme name="NBL_UN_Crp_FinancialOpp_10x7 2">
      <a:dk1>
        <a:srgbClr val="000000"/>
      </a:dk1>
      <a:lt1>
        <a:srgbClr val="FFFFFF"/>
      </a:lt1>
      <a:dk2>
        <a:srgbClr val="77B800"/>
      </a:dk2>
      <a:lt2>
        <a:srgbClr val="EEECE1"/>
      </a:lt2>
      <a:accent1>
        <a:srgbClr val="FFA200"/>
      </a:accent1>
      <a:accent2>
        <a:srgbClr val="8F8F8F"/>
      </a:accent2>
      <a:accent3>
        <a:srgbClr val="FFFFFF"/>
      </a:accent3>
      <a:accent4>
        <a:srgbClr val="000000"/>
      </a:accent4>
      <a:accent5>
        <a:srgbClr val="FFCEAA"/>
      </a:accent5>
      <a:accent6>
        <a:srgbClr val="818181"/>
      </a:accent6>
      <a:hlink>
        <a:srgbClr val="990099"/>
      </a:hlink>
      <a:folHlink>
        <a:srgbClr val="CC0000"/>
      </a:folHlink>
    </a:clrScheme>
    <a:fontScheme name="NBL_UN_Crp_FinancialOpp_10x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BL_UN_Crp_FinancialOpp_10x7 1">
        <a:dk1>
          <a:srgbClr val="000000"/>
        </a:dk1>
        <a:lt1>
          <a:srgbClr val="FFFFFF"/>
        </a:lt1>
        <a:dk2>
          <a:srgbClr val="417630"/>
        </a:dk2>
        <a:lt2>
          <a:srgbClr val="EEECE1"/>
        </a:lt2>
        <a:accent1>
          <a:srgbClr val="77B800"/>
        </a:accent1>
        <a:accent2>
          <a:srgbClr val="FFA200"/>
        </a:accent2>
        <a:accent3>
          <a:srgbClr val="FFFFFF"/>
        </a:accent3>
        <a:accent4>
          <a:srgbClr val="000000"/>
        </a:accent4>
        <a:accent5>
          <a:srgbClr val="BDD8AA"/>
        </a:accent5>
        <a:accent6>
          <a:srgbClr val="E79200"/>
        </a:accent6>
        <a:hlink>
          <a:srgbClr val="C8C8C8"/>
        </a:hlink>
        <a:folHlink>
          <a:srgbClr val="FFA200"/>
        </a:folHlink>
      </a:clrScheme>
      <a:clrMap bg1="lt1" tx1="dk1" bg2="lt2" tx2="dk2" accent1="accent1" accent2="accent2" accent3="accent3" accent4="accent4" accent5="accent5" accent6="accent6" hlink="hlink" folHlink="folHlink"/>
    </a:extraClrScheme>
    <a:extraClrScheme>
      <a:clrScheme name="NBL_UN_Crp_FinancialOpp_10x7 2">
        <a:dk1>
          <a:srgbClr val="000000"/>
        </a:dk1>
        <a:lt1>
          <a:srgbClr val="FFFFFF"/>
        </a:lt1>
        <a:dk2>
          <a:srgbClr val="77B800"/>
        </a:dk2>
        <a:lt2>
          <a:srgbClr val="EEECE1"/>
        </a:lt2>
        <a:accent1>
          <a:srgbClr val="FFA200"/>
        </a:accent1>
        <a:accent2>
          <a:srgbClr val="8F8F8F"/>
        </a:accent2>
        <a:accent3>
          <a:srgbClr val="FFFFFF"/>
        </a:accent3>
        <a:accent4>
          <a:srgbClr val="000000"/>
        </a:accent4>
        <a:accent5>
          <a:srgbClr val="FFCEAA"/>
        </a:accent5>
        <a:accent6>
          <a:srgbClr val="818181"/>
        </a:accent6>
        <a:hlink>
          <a:srgbClr val="990099"/>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NBL-UN_Crp_BusinessOpp_10x7.pot</Template>
  <TotalTime>0</TotalTime>
  <Words>1578</Words>
  <Application>Microsoft Office PowerPoint</Application>
  <PresentationFormat>Bildschirmpräsentation (4:3)</PresentationFormat>
  <Paragraphs>305</Paragraphs>
  <Slides>49</Slides>
  <Notes>22</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49</vt:i4>
      </vt:variant>
    </vt:vector>
  </HeadingPairs>
  <TitlesOfParts>
    <vt:vector size="56" baseType="lpstr">
      <vt:lpstr>ＭＳ Ｐゴシック</vt:lpstr>
      <vt:lpstr>Arial</vt:lpstr>
      <vt:lpstr>Helvetica LT Std Cond Blk</vt:lpstr>
      <vt:lpstr>Webdings</vt:lpstr>
      <vt:lpstr>Wingdings</vt:lpstr>
      <vt:lpstr>NBL-UN_Crp_BusinessOpp_10x7</vt:lpstr>
      <vt:lpstr>1_NBL-UN_Crp_BusinessOpp_10x7</vt:lpstr>
      <vt:lpstr>Workflow</vt:lpstr>
      <vt:lpstr>PowerPoint-Präsentation</vt:lpstr>
      <vt:lpstr>Workflow</vt:lpstr>
      <vt:lpstr>PowerPoint-Präsentation</vt:lpstr>
      <vt:lpstr>PowerPoint-Präsentation</vt:lpstr>
      <vt:lpstr>PowerPoint-Präsentation</vt:lpstr>
      <vt:lpstr>Workflow</vt:lpstr>
      <vt:lpstr>PowerPoint-Präsentation</vt:lpstr>
      <vt:lpstr>PowerPoint-Präsentation</vt:lpstr>
      <vt:lpstr>PowerPoint-Präsentation</vt:lpstr>
      <vt:lpstr>Mehrstufiges Treueprogramm – 1. Stufe</vt:lpstr>
      <vt:lpstr>Mehrstufiges Treueprogramm – 2. Stufe</vt:lpstr>
      <vt:lpstr>NEWS NEWS NEWS – Neugierig? </vt:lpstr>
      <vt:lpstr>PowerPoint-Präsentation</vt:lpstr>
      <vt:lpstr>PowerPoint-Präsentation</vt:lpstr>
      <vt:lpstr>Neuer Wellness-Pass</vt:lpstr>
      <vt:lpstr>PowerPoint-Präsentation</vt:lpstr>
      <vt:lpstr>Kundenheft</vt:lpstr>
      <vt:lpstr>PowerPoint-Präsentation</vt:lpstr>
      <vt:lpstr>PowerPoint-Präsentation</vt:lpstr>
      <vt:lpstr>PowerPoint-Präsentation</vt:lpstr>
      <vt:lpstr>Workflow</vt:lpstr>
      <vt:lpstr>Follow up - Kundenbetreuung / Schritt 5</vt:lpstr>
      <vt:lpstr>Workflow</vt:lpstr>
      <vt:lpstr>PowerPoint-Präsentation</vt:lpstr>
      <vt:lpstr>Workflow</vt:lpstr>
      <vt:lpstr>PowerPoint-Präsentation</vt:lpstr>
      <vt:lpstr>Workflow</vt:lpstr>
      <vt:lpstr>PowerPoint-Präsentation</vt:lpstr>
      <vt:lpstr>PowerPoint-Präsentation</vt:lpstr>
      <vt:lpstr>Workflow</vt:lpstr>
      <vt:lpstr>Workflow</vt:lpstr>
      <vt:lpstr>Mehrstufiges Treueprogramm – 3. Stufe</vt:lpstr>
      <vt:lpstr>PowerPoint-Präsentation</vt:lpstr>
      <vt:lpstr>Botschafter / Mitglied / Aktives Mitglied</vt:lpstr>
      <vt:lpstr>Das Botschafter-Programm</vt:lpstr>
      <vt:lpstr>Botschafter will nur Mitglied werden</vt:lpstr>
      <vt:lpstr>Was passiert jetzt?</vt:lpstr>
      <vt:lpstr>Was passiert jetzt?</vt:lpstr>
      <vt:lpstr>Empfehlung will Mitglied werden</vt:lpstr>
      <vt:lpstr>Normalfall</vt:lpstr>
      <vt:lpstr>Empfehlung will Mitglied werden</vt:lpstr>
      <vt:lpstr>Gegebenheit # 1</vt:lpstr>
      <vt:lpstr>Gegebenheit # 2</vt:lpstr>
      <vt:lpstr>         Mitgliedergespräch - ToDos</vt:lpstr>
      <vt:lpstr>Nach dem Blick hinter die Kulissen</vt:lpstr>
      <vt:lpstr>Weitere Unterteilung AKTIVE MITGLIEDER</vt:lpstr>
      <vt:lpstr>Der 6 Stufen Plan für AKTIVE MITGLIEDER</vt:lpstr>
      <vt:lpstr>Ziel des Botschafter-Programms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Workflow</dc:title>
  <dc:creator>Phil Falkensammer M.A.</dc:creator>
  <cp:lastModifiedBy>Fredi Jahnig</cp:lastModifiedBy>
  <cp:revision>478</cp:revision>
  <cp:lastPrinted>2010-04-15T23:32:12Z</cp:lastPrinted>
  <dcterms:created xsi:type="dcterms:W3CDTF">2010-07-27T00:57:09Z</dcterms:created>
  <dcterms:modified xsi:type="dcterms:W3CDTF">2015-10-26T12:46:18Z</dcterms:modified>
</cp:coreProperties>
</file>