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6"/>
  </p:notesMasterIdLst>
  <p:sldIdLst>
    <p:sldId id="284" r:id="rId2"/>
    <p:sldId id="306" r:id="rId3"/>
    <p:sldId id="312" r:id="rId4"/>
    <p:sldId id="308" r:id="rId5"/>
    <p:sldId id="309" r:id="rId6"/>
    <p:sldId id="315" r:id="rId7"/>
    <p:sldId id="314" r:id="rId8"/>
    <p:sldId id="316" r:id="rId9"/>
    <p:sldId id="317" r:id="rId10"/>
    <p:sldId id="310" r:id="rId11"/>
    <p:sldId id="311" r:id="rId12"/>
    <p:sldId id="319" r:id="rId13"/>
    <p:sldId id="313" r:id="rId14"/>
    <p:sldId id="321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1075">
          <p15:clr>
            <a:srgbClr val="A4A3A4"/>
          </p15:clr>
        </p15:guide>
        <p15:guide id="2" pos="70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AF34"/>
    <a:srgbClr val="E1EBA8"/>
    <a:srgbClr val="C7D772"/>
    <a:srgbClr val="B1D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5125" autoAdjust="0"/>
  </p:normalViewPr>
  <p:slideViewPr>
    <p:cSldViewPr snapToGrid="0">
      <p:cViewPr varScale="1">
        <p:scale>
          <a:sx n="77" d="100"/>
          <a:sy n="77" d="100"/>
        </p:scale>
        <p:origin x="1622" y="43"/>
      </p:cViewPr>
      <p:guideLst>
        <p:guide orient="horz" pos="1075"/>
        <p:guide pos="708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FF90C23-3E07-4B41-B342-DDE48563718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677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6"/>
          <p:cNvSpPr>
            <a:spLocks noChangeShapeType="1"/>
          </p:cNvSpPr>
          <p:nvPr/>
        </p:nvSpPr>
        <p:spPr bwMode="auto">
          <a:xfrm>
            <a:off x="1473200" y="4506913"/>
            <a:ext cx="76692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Rectangle 1"/>
          <p:cNvSpPr/>
          <p:nvPr userDrawn="1"/>
        </p:nvSpPr>
        <p:spPr>
          <a:xfrm>
            <a:off x="0" y="0"/>
            <a:ext cx="1277938" cy="1681163"/>
          </a:xfrm>
          <a:prstGeom prst="rect">
            <a:avLst/>
          </a:prstGeom>
          <a:solidFill>
            <a:srgbClr val="63A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10" descr="DNG_HERBALIFE_APAC_2013_1_16-1640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0"/>
            <a:ext cx="2093913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Splash_Garnish_077_Vanilla_grayBg.ps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316038" y="0"/>
            <a:ext cx="19970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Mool-13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84813" y="0"/>
            <a:ext cx="19415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IMG_9834_v2_sm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466013" y="0"/>
            <a:ext cx="1700212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NBL-GE_Crp09Hz_368 Outlined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511300" y="5903913"/>
            <a:ext cx="23145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0" name="Title Placeholder 1"/>
          <p:cNvSpPr>
            <a:spLocks noGrp="1"/>
          </p:cNvSpPr>
          <p:nvPr>
            <p:ph type="ctrTitle"/>
          </p:nvPr>
        </p:nvSpPr>
        <p:spPr>
          <a:xfrm>
            <a:off x="1382713" y="2205567"/>
            <a:ext cx="7185025" cy="2162175"/>
          </a:xfrm>
        </p:spPr>
        <p:txBody>
          <a:bodyPr/>
          <a:lstStyle>
            <a:lvl1pPr>
              <a:lnSpc>
                <a:spcPct val="90000"/>
              </a:lnSpc>
              <a:defRPr sz="4000"/>
            </a:lvl1pPr>
          </a:lstStyle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9241" name="Text Placeholder 2"/>
          <p:cNvSpPr>
            <a:spLocks noGrp="1"/>
          </p:cNvSpPr>
          <p:nvPr>
            <p:ph type="subTitle" idx="1"/>
          </p:nvPr>
        </p:nvSpPr>
        <p:spPr>
          <a:xfrm>
            <a:off x="1381125" y="4645025"/>
            <a:ext cx="7173913" cy="1281642"/>
          </a:xfrm>
          <a:ln>
            <a:noFill/>
          </a:ln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ko-KR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32" y="3152775"/>
            <a:ext cx="2878667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1100138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297699"/>
            <a:ext cx="7810500" cy="803541"/>
          </a:xfrm>
        </p:spPr>
        <p:txBody>
          <a:bodyPr/>
          <a:lstStyle/>
          <a:p>
            <a:r>
              <a:rPr lang="en-US" altLang="ko-KR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00" y="1326902"/>
            <a:ext cx="7812088" cy="4672584"/>
          </a:xfr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0" y="1100138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297699"/>
            <a:ext cx="7810500" cy="803541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750" y="1326902"/>
            <a:ext cx="3830638" cy="46844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749300" y="1326902"/>
            <a:ext cx="3831336" cy="4690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 userDrawn="1"/>
        </p:nvSpPr>
        <p:spPr bwMode="auto">
          <a:xfrm>
            <a:off x="0" y="1100138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749301" y="905935"/>
            <a:ext cx="7818120" cy="4614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r>
              <a:rPr lang="en-US" altLang="ko-KR" noProof="0" dirty="0" smtClean="0"/>
              <a:t>Drag picture to placeholder or click icon to add</a:t>
            </a:r>
            <a:endParaRPr lang="en-US" noProof="0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  <a:solidFill>
            <a:srgbClr val="E1EB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226425" y="6438900"/>
            <a:ext cx="917575" cy="419100"/>
          </a:xfrm>
          <a:prstGeom prst="rect">
            <a:avLst/>
          </a:prstGeom>
          <a:solidFill>
            <a:srgbClr val="E1EBA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fld id="{1E4A9BCA-3318-4AAA-9560-41BB553168C9}" type="slidenum">
              <a:rPr lang="en-US" sz="1400">
                <a:ea typeface="ＭＳ Ｐゴシック" charset="0"/>
                <a:cs typeface="ＭＳ Ｐゴシック" charset="0"/>
              </a:rPr>
              <a:pPr algn="ctr">
                <a:defRPr/>
              </a:pPr>
              <a:t>‹Nr.›</a:t>
            </a:fld>
            <a:endParaRPr lang="en-US" sz="1400"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49300" y="298450"/>
            <a:ext cx="78105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9300" y="1327150"/>
            <a:ext cx="7812088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8178800" cy="457200"/>
          </a:xfrm>
          <a:prstGeom prst="rect">
            <a:avLst/>
          </a:prstGeom>
          <a:solidFill>
            <a:srgbClr val="63A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1" name="Picture 9" descr="CrpLogo09Hz_R_Wht.eps"/>
          <p:cNvPicPr>
            <a:picLocks noChangeAspect="1"/>
          </p:cNvPicPr>
          <p:nvPr userDrawn="1"/>
        </p:nvPicPr>
        <p:blipFill>
          <a:blip r:embed="rId7"/>
          <a:srcRect l="12434" t="31409" r="10307" b="33026"/>
          <a:stretch>
            <a:fillRect/>
          </a:stretch>
        </p:blipFill>
        <p:spPr bwMode="auto">
          <a:xfrm>
            <a:off x="127000" y="6477000"/>
            <a:ext cx="1651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87338" indent="-287338" algn="l" defTabSz="45720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accent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7.png"/><Relationship Id="rId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1382713" y="2205038"/>
            <a:ext cx="7185025" cy="2162175"/>
          </a:xfrm>
        </p:spPr>
        <p:txBody>
          <a:bodyPr/>
          <a:lstStyle/>
          <a:p>
            <a:pPr eaLnBrk="1" hangingPunct="1"/>
            <a:r>
              <a:rPr lang="de-DE" sz="6000" b="1" dirty="0" smtClean="0">
                <a:ea typeface="ＭＳ Ｐゴシック"/>
                <a:cs typeface="ＭＳ Ｐゴシック"/>
              </a:rPr>
              <a:t>SKIN</a:t>
            </a:r>
            <a:endParaRPr lang="en-US" sz="6000" b="1" dirty="0" smtClean="0">
              <a:ea typeface="ＭＳ Ｐゴシック"/>
              <a:cs typeface="ＭＳ Ｐゴシック"/>
            </a:endParaRP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1381125" y="4645025"/>
            <a:ext cx="7173913" cy="1281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6699FE"/>
              </a:buClr>
            </a:pPr>
            <a:r>
              <a:rPr lang="en-US" sz="28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Susi Falkensammer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6699FE"/>
              </a:buClr>
            </a:pPr>
            <a:r>
              <a:rPr lang="en-US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Global Expansion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prod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8025" y="1123950"/>
            <a:ext cx="2085975" cy="208597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 smtClean="0"/>
              <a:t>HILFSMITTEL &amp; WERBETOOLS</a:t>
            </a:r>
            <a:endParaRPr lang="de-AT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8824" y="1603127"/>
            <a:ext cx="7813675" cy="4672584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de-AT" sz="1600" b="1" dirty="0" smtClean="0"/>
              <a:t>SKIN</a:t>
            </a:r>
            <a:r>
              <a:rPr lang="de-AT" sz="1600" dirty="0" smtClean="0"/>
              <a:t> – Buttons tragen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AT" sz="1600" b="1" dirty="0" smtClean="0"/>
              <a:t>SKIN</a:t>
            </a:r>
            <a:r>
              <a:rPr lang="de-AT" sz="1600" dirty="0" smtClean="0"/>
              <a:t> Resultate auf </a:t>
            </a:r>
            <a:r>
              <a:rPr lang="de-AT" sz="1600" dirty="0" err="1" smtClean="0"/>
              <a:t>Social</a:t>
            </a:r>
            <a:r>
              <a:rPr lang="de-AT" sz="1600" dirty="0" smtClean="0"/>
              <a:t> Media (</a:t>
            </a:r>
            <a:r>
              <a:rPr lang="de-AT" sz="1600" dirty="0" err="1" smtClean="0"/>
              <a:t>Facebook</a:t>
            </a:r>
            <a:r>
              <a:rPr lang="de-AT" sz="1600" dirty="0" smtClean="0"/>
              <a:t>, </a:t>
            </a:r>
            <a:r>
              <a:rPr lang="de-AT" sz="1600" dirty="0" err="1" smtClean="0"/>
              <a:t>Twitter</a:t>
            </a:r>
            <a:r>
              <a:rPr lang="de-AT" sz="1600" dirty="0" smtClean="0"/>
              <a:t> etc.) teilen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AT" sz="1600" b="1" dirty="0" smtClean="0"/>
              <a:t>SKIN</a:t>
            </a:r>
            <a:r>
              <a:rPr lang="de-AT" sz="1600" dirty="0" smtClean="0"/>
              <a:t> Homepage </a:t>
            </a:r>
            <a:r>
              <a:rPr lang="de-AT" sz="1600" u="sng" dirty="0" smtClean="0">
                <a:solidFill>
                  <a:srgbClr val="63AF34"/>
                </a:solidFill>
              </a:rPr>
              <a:t>www.herbalifeskin.at</a:t>
            </a:r>
            <a:r>
              <a:rPr lang="de-AT" sz="1600" dirty="0" smtClean="0">
                <a:solidFill>
                  <a:srgbClr val="63AF34"/>
                </a:solidFill>
              </a:rPr>
              <a:t> </a:t>
            </a:r>
            <a:r>
              <a:rPr lang="de-AT" sz="1600" dirty="0" smtClean="0"/>
              <a:t>verwenden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AT" sz="1600" b="1" dirty="0" smtClean="0"/>
              <a:t>SKIN</a:t>
            </a:r>
            <a:r>
              <a:rPr lang="de-AT" sz="1600" dirty="0" smtClean="0"/>
              <a:t> 7 Tage Erlebnispack weitergeben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AT" sz="1600" b="1" dirty="0" smtClean="0"/>
              <a:t>SKIN</a:t>
            </a:r>
            <a:r>
              <a:rPr lang="de-AT" sz="1600" dirty="0" smtClean="0"/>
              <a:t> Probekörbe für 3 Tage weitergeben an Freunde </a:t>
            </a:r>
            <a:br>
              <a:rPr lang="de-AT" sz="1600" dirty="0" smtClean="0"/>
            </a:br>
            <a:r>
              <a:rPr lang="de-AT" sz="1400" dirty="0" smtClean="0"/>
              <a:t>(Ultimate Produktpack in einen Korb geben inkl. Broschüre und Preisliste)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AT" sz="1600" b="1" dirty="0" smtClean="0"/>
              <a:t>SKIN</a:t>
            </a:r>
            <a:r>
              <a:rPr lang="de-AT" sz="1600" dirty="0" smtClean="0"/>
              <a:t> „HERBALIFE SKIN 500 VP Promotion SKIN Promotion Pack“</a:t>
            </a:r>
            <a:br>
              <a:rPr lang="de-AT" sz="1600" dirty="0" smtClean="0"/>
            </a:br>
            <a:r>
              <a:rPr lang="de-AT" sz="1400" dirty="0" smtClean="0"/>
              <a:t>(mit diesem Pack erhält man kostenlos einen Spiegel und eine Kosmetiktasche)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AT" sz="1600" b="1" dirty="0" smtClean="0"/>
              <a:t>SKIN</a:t>
            </a:r>
            <a:r>
              <a:rPr lang="de-AT" sz="1600" dirty="0" smtClean="0"/>
              <a:t> Flyer, Broschüren, Poster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AT" sz="1600" b="1" dirty="0" smtClean="0"/>
              <a:t>SKIN</a:t>
            </a:r>
            <a:r>
              <a:rPr lang="de-AT" sz="1600" dirty="0" smtClean="0"/>
              <a:t> </a:t>
            </a:r>
            <a:r>
              <a:rPr lang="de-AT" sz="1600" dirty="0" err="1" smtClean="0"/>
              <a:t>Parties</a:t>
            </a:r>
            <a:r>
              <a:rPr lang="de-AT" sz="1600" dirty="0" smtClean="0"/>
              <a:t>/Einladungskarten für </a:t>
            </a:r>
            <a:r>
              <a:rPr lang="de-AT" sz="1600" dirty="0" err="1" smtClean="0"/>
              <a:t>Parties</a:t>
            </a:r>
            <a:endParaRPr lang="de-AT" sz="1600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sz="1600" dirty="0" smtClean="0"/>
              <a:t>Weitere Materialien folgen in Kürze.</a:t>
            </a:r>
          </a:p>
          <a:p>
            <a:pPr marL="457200" indent="-457200">
              <a:buNone/>
            </a:pPr>
            <a:endParaRPr lang="de-AT" dirty="0" smtClean="0"/>
          </a:p>
          <a:p>
            <a:pPr marL="457200" indent="-457200">
              <a:buAutoNum type="arabicParenR"/>
            </a:pPr>
            <a:endParaRPr lang="de-AT" dirty="0"/>
          </a:p>
        </p:txBody>
      </p:sp>
      <p:pic>
        <p:nvPicPr>
          <p:cNvPr id="4104" name="Picture 8" descr="https://at.myherbalife.com/Content/de-AT/img/Catalog/Products/PICTURES_ON/K713_SKIN_500PV_400x4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0" y="4152901"/>
            <a:ext cx="3086100" cy="220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herbaldietshop.com/images/8329_l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5675" y="1333500"/>
            <a:ext cx="1838325" cy="1838325"/>
          </a:xfrm>
          <a:prstGeom prst="rect">
            <a:avLst/>
          </a:prstGeom>
          <a:noFill/>
        </p:spPr>
      </p:pic>
      <p:pic>
        <p:nvPicPr>
          <p:cNvPr id="3084" name="Picture 12" descr="https://allstarherbal.com/image/cache/data/skin/skin_towel-140x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4324" y="1230313"/>
            <a:ext cx="1730375" cy="173037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 smtClean="0"/>
              <a:t>SKIN PARTY VORBEREITUNG</a:t>
            </a:r>
            <a:endParaRPr lang="de-AT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49" y="1450727"/>
            <a:ext cx="4927601" cy="4672584"/>
          </a:xfrm>
        </p:spPr>
        <p:txBody>
          <a:bodyPr/>
          <a:lstStyle/>
          <a:p>
            <a:r>
              <a:rPr lang="de-AT" sz="1600" dirty="0" smtClean="0"/>
              <a:t>Handtücher, Spiegel und eine Schüssel mit Wasser für jeden Teilnehmer vorbereiten.</a:t>
            </a:r>
          </a:p>
          <a:p>
            <a:endParaRPr lang="de-AT" sz="1600" dirty="0" smtClean="0"/>
          </a:p>
          <a:p>
            <a:r>
              <a:rPr lang="de-AT" sz="1600" dirty="0" smtClean="0"/>
              <a:t>Haarspangen, </a:t>
            </a:r>
            <a:r>
              <a:rPr lang="de-AT" sz="1600" dirty="0" err="1" smtClean="0"/>
              <a:t>Wattepads</a:t>
            </a:r>
            <a:r>
              <a:rPr lang="de-AT" sz="1600" dirty="0" smtClean="0"/>
              <a:t> und Kosmetiktücher besorgen.</a:t>
            </a:r>
          </a:p>
          <a:p>
            <a:pPr>
              <a:buNone/>
            </a:pPr>
            <a:endParaRPr lang="de-AT" sz="1600" dirty="0" smtClean="0"/>
          </a:p>
          <a:p>
            <a:r>
              <a:rPr lang="de-AT" sz="1600" dirty="0" smtClean="0"/>
              <a:t>Preislisten ausdrucken, Kataloge/Broschüren, Stifte bereit legen.</a:t>
            </a:r>
          </a:p>
          <a:p>
            <a:pPr>
              <a:buNone/>
            </a:pPr>
            <a:endParaRPr lang="de-AT" sz="1600" dirty="0" smtClean="0"/>
          </a:p>
          <a:p>
            <a:r>
              <a:rPr lang="de-AT" sz="1600" dirty="0" smtClean="0"/>
              <a:t>Bei der SKIN-PARTY werden Shakes, Aloe, Riegel und </a:t>
            </a:r>
            <a:r>
              <a:rPr lang="de-AT" sz="1600" dirty="0" err="1" smtClean="0"/>
              <a:t>Thermo</a:t>
            </a:r>
            <a:r>
              <a:rPr lang="de-AT" sz="1600" dirty="0" smtClean="0"/>
              <a:t> ausgeschenkt.</a:t>
            </a:r>
          </a:p>
          <a:p>
            <a:endParaRPr lang="de-AT" sz="1600" dirty="0" smtClean="0"/>
          </a:p>
          <a:p>
            <a:endParaRPr lang="de-AT" sz="1600" dirty="0"/>
          </a:p>
        </p:txBody>
      </p:sp>
      <p:pic>
        <p:nvPicPr>
          <p:cNvPr id="5" name="Grafik 4" descr="Präsentation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1" y="3438526"/>
            <a:ext cx="3746499" cy="2809874"/>
          </a:xfrm>
          <a:prstGeom prst="rect">
            <a:avLst/>
          </a:prstGeom>
        </p:spPr>
      </p:pic>
      <p:sp>
        <p:nvSpPr>
          <p:cNvPr id="3074" name="AutoShape 2" descr="data:image/jpeg;base64,/9j/4AAQSkZJRgABAQAAAQABAAD/2wCEAAkGBxQSEhQUEBQUFBUUFBUWFhcUFRQUFRQVFBcXFxUXFBUYHCggGBolGxcXITEiJSkrLi4uFx8zODMsNygtLisBCgoKDAwOFA8NFCwcFBwsLCwrKywsLCwsLCwsLCssLCw3LCwsLCs3LCssNyssLCssLCssKzcsLCwrNywsNyssLP/AABEIAOEA4QMBIgACEQEDEQH/xAAbAAEAAgMBAQAAAAAAAAAAAAAAAgMBBAUGB//EAD8QAAIBAgMDCQQJAwMFAAAAAAABAgMRBBIhBTFRBhMiQWFxgZGhMnKxwSMzQlJigqLR8AeS8UOy4RQkNJPi/8QAFgEBAQEAAAAAAAAAAAAAAAAAAAEC/8QAGBEBAQEBAQAAAAAAAAAAAAAAAAERAhL/2gAMAwEAAhEDEQA/APuIAAAAAAAAAAAAAAAAAAAAADFwBkFU60Vva7uvyNTFbUhBeKVm1He7bnr6AdAFNGupXSavFpNJ7rq69GXAAAAAAAAAAAABgAZBgAZBgAZAAAAAAYKniI9Tu+EbyfjbcBbcXNDF7ThTXTcIe/JJ+EVds4mL5W017LnUf4EqcfN3ZcHqJTS1bS79CmeKildXfbuX90rL1PBYrlTWl9XCFPtac5LxkcXGYurVd6lScuxvTy3DB9Bx/KejT9qpBPhG9SXpovM85juXN9KUJS7ZvKv7YW9TycqVjDRcVvYvlDiKt06mRP7NNKPqtSnD1H9pt9t7moThMD6lySxKq0c32k8snZL2dV4WlbwO4eC/p9jbVZ029Jxuveh/w35HvSVGQYMkAAAAAAAAGAZAGDIAAAACE6qW9pfHyNOcs8pK8rOLVk7WtdXT4v8AY8ziNq13SWR83ZyhPoxz5oSau2tNY5XpxZcHramKsr2suMmoL119DkYvlJShpzib4Uo5n/c9PQ8fOEpa1HKXvNv4mHBLda3YXyrs4rlRKWlOlftqycv0LQ5eK2tiKmkqjS4Q6C9ChkGXBQ4eL4vf6mJFzK2v5+wFTINlvcVNAVTWhW0WyK5ICqUSKLJEEiDo7CxnM16VTqjNX92WkvRs+vnxKB9b5OYvncNSn15cr96HRfwuSo6RkwCDIAAAAAAAAAAAAAV152i3/LlhrYp3aXi/l8wNLET5unKSu5PRW1blLh6vwOJiqOSirU3TWeTak8zbmk8zb67prwO7LpVUuqEcz96Wi9PiR2pRz0prgrrvjr+5oeOqMokXzXYVyibVQyJZJEJEEWQaLJog2BW3/P2KZrgXMra4kFMkVyXyLporAqsQe8tIyQEUj339O8XeFWk37MlNd0lZ28Y/qPBHc5GYzm8XT10qXpv82sf1JLxJUfUTBkGQAAAAAAAAAAAAADSUrtye75I2MRK0X26eZo4tdFQW+bUfDfL0XqWBgVeLk9825eD9leVjYaCRhlR4zG0ck5R4N+XUar7Ttco6NpqS+1H1jp8LHHkajSmaKnEvZXJFEJfzeVtfEsIZergQQkipovaK6iIKXEg4lsrELAVSiVyRfKJVYCsxCq4SUo+1GSku9O69STKpID7Xha6qQjOO6cVJd0ldFp5zkFjOcwii99KTh4e1H0dvA9EYRkGABkGDIAAAAAAAAGriHeSXD5/z1NePSqN9UFlXvPWXyRN1LZpPtfgiGGi1FX3vV98tWaKubIthsrmwjR25TzUr9cXfwej+R5pnrpdK8X9pNeeh5ScLNrc0aixTNFTLWRaKqpohJF5XOJBS0RkixxISQFTRW+wukrFbRBUytl0kVv8AncBVJEJIvlErkt4Hpv6cYvLWqU3/AKkFJd9N/tL9J9DPj+xMXzOJpVG7JTSl7sujJ+T9D7AZqMAAgAADIMADIAAFWJlaPfoWmriHeVuHxZYNXEa5Yfed37sdX62L2ymlrOcupdBeGsvV+hZJlRiTKKkiU5GrVqAYnM5e16XTut07S89/zNudQrxizUk/utp9z1XzLCOQyDRdKJWzTSEiDLJIhJAVSRCSLJIwyDXZCxdNFbRBVIrLnErQEGtCmSNhlMgKZx39p9a5P4znsNSm97glL3o9GXqmfKJnt/6d4u9OpSe+E1Je7Pf6p+ZKj2FzFyOYXIJ3FyFzKZBIGLgCYAANnOqVbKU31Xf7L4G3ipWj36HPxGrhDi8z7o7vX4Fgsw8MsEuu2ve9X6mKkhOZq1qpUKlQ0K9UxWrmlVqgWuoX4OWbPD70XbvjqvS5zucFHFZJxlwafh1+hQqRdyEjc2hSyzlbdfTueqNVmmlLRFlkkV24gVSISLlRbvpuWb8qdr9ups09n/SKE23eLay9FNqOZJSkrbra9pEcxmYUZSaSW9Nrqukne3kztUMJBc7TaXRlbM4q6hJdGTb3JNXut9zWeNhGFJWblTyyi1qk815Qa4NeviBo4TCRlklJvJKpklbfG6WV34O78mXLCrm6sVFZ4VFfLaVk09HOVnaLi1pvbNevWVpRgmoSadm8zTjezTsuptGvNuUm5PWTu2+L1bZBUyEom5jsK6U5Qla8bK63O6TTXgzXkgqhxOryMxPN4qK6qsZQ8+lH1il4nMkiEKrhKM474SjJfld0B9duLkaVRSjGUd0kpLukrokZGUySZBEkBIAAWgAiNTEu8kuHxZoOpeU5cOiu6O/1b8jYrVrKU+xv5L5Hn6+PUVa+749ZoroVsQc/EYs4uL20uJz8TtCWXO0oQ+/VkqcPOWjCOxVxRryxJ5PE7dg/YnOs+FGFqfjVnZW7kzVhh8Vi5P6R0ab+xFptLtnZX8gPUY7bVKl9ZUjHsbV/LeeW2xysnNf9nGcl1zyWXg2dnZvIujB3mnOXGWr82elobMgllUI27Vd+ZVxjk/jZYjA4arU9tRdOpxzUnlTffFRfiXs6GDwyjRnCKSSamkl4P5eRossFclwKmi9rqK5Io2KGMUYRTV7OcZaK7hNdUnu1uzWqYx9CytKCSUru9o3srbuHV1EsNQzzjH7zS/c2p42mpZOahzd7N685bdmzceuxBy5QlKLk03GNo3324RM/9N9Fzjf+ooJcdLvXyR08NSV69GLU1KDcGrO7h0o+OtvA1cTphqX4p1JeVogXwhGji4ZV9HNRavr0ait19po7d2cqU3KH1cpNL8Mlvg+7q7C7G9PD0Z9dNum/90DbxeIjnXOfVYmnCUvwVErZl2ppXA5+1unChV+9DJL3qbyv0scps7k8LKNGtSn7VGcakeDjLotrstqcS4FUkVTiXtEZoK99yNxXOYWCe+m3Tf5X0f0uJ2jxXILFWqVaTftRU13w6L9GvI9qYqBJEUSQVkyYMhFpViZWj36FpXWp3RB5blntONDD9KcaeZ2Tm0l/y9+nYfNqu2FL2I1a74/U0v7p9Lyie75U7CxGLqpRglCG5zaWu66Su+PV1kMHyBt9bUzdkeiv3NDwSxOIk7RlCj2UIZ6n/snd+SRdheS06ss8oOUvv1pOpPwve3ofVMHyapU/Zil3I6FPZ8VuQHgMDyPX27y9F5I7+F2Aoq0UkuxHplQRNUyaOJDZdi6Oz0dbIMoHPhg7eKafczzteGWTXBs9llPN7Zo2qN236/ua5HNsQki5Ii4mlV0puEoyW+LT8jbxOz+cvOg8yerhulFverdaNSSK1JrVNp9TTswjOEqOlWg3dZZK973S3P0bN/beEvBKnrzDkpR60pvMpLiivnHXhKNTWcIuUJ21aj7UZcdDGLxMo8zXg9XDLLtcHZ5uN9CDW2b06dal1uCnH3qb+aIT6eFXGjUt+Sp/9G7RyKcK9LSGZKpC/sZtH3xd2aUK8abrwXShOMoprsfQl3AbvJ/EKr9FUfSyThF9cqclrB929HnqsXFtPem0+9aMmpNNNOzVrW0afFMjUbd29W99974tgUshItmithWxsTF81iKU9yU1F90+g/K9/A+ns+RVI/A+n7JxnO0KdTrlBN+8tJeqZmo3UTRCJZFEGQSsAJgAgg0RsWMw0UQMgwAAMAZBgBGTk7fpXinwOsa+Op5oNFivKWIzRa0QcTY15ovwqhKMoTai204ye5Nb03wZXJFbiQbcKSoKUpTjKTi4xjF5vaVryfUc91nzfN2WXO5J9adrNLsMyiVuIFLiRki6SK5RApZBoumiu3YFVtFT0Zeqbk9E2y9bPd1neXs3yfggjmVUey5D4m9KVN74Tuvdnr/uUjX2fycnK1oWX3qunlFHq9mbMVJWupPraSj6IzaNinAtSJAyAAAAAAYMgCLRixMwUVtGCbRhoCIM2FgMGJLQyAPMY6lab4M12dTbVLpJ+Hz+foc2RuCmSKpovkiqRRTKJW0XzIxouW5Pv6l4kGsytm1LDvTrTSaaaaae61t5bhtmzm7JN92vm+rxsBoKO67t37jawuFU3anCVR9mkfP/AAd3Cclk7c89Lp2vdvsbW7wuejo0YwVoJRS6loZtHnMHydm/rJKC+7Df4s7eC2ZSpexFX4vV+ZuAmgACAAAAAAAAAAAAAAwYaJACuxixZYWKKmYLcphxA521aV4Ps18v4zzzketrU7po89V2fKLtGDk/Tx/yalGkrvciqq4x9uST4LpS8l8ztUdhVJ/XTyr7lPTzkdXB7LpUvYgk+L1fmxeh5fD4OtU+qpZU/t1dPFR/ydGjyYzf+RUlP8K0iejBnRo0tkUo2SjpFWSbdkt9rdfjc3IRSVkkktyWiRIEAAAAAAAAAAAAAAAAAAAAAAAAAAAAAAsAAAAAAAAAAAAAAAAAAABgDIMADIAAAAAAAAAAAAAAAAAAAAAAAAAAAAAAAAAAwAAAAKP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076" name="AutoShape 4" descr="data:image/jpeg;base64,/9j/4AAQSkZJRgABAQAAAQABAAD/2wCEAAkGBxQSEhQUEBQUFBUUFBUWFhcUFRQUFRQVFBcXFxUXFBUYHCggGBolGxcXITEiJSkrLi4uFx8zODMsNygtLisBCgoKDAwOFA8NFCwcFBwsLCwrKywsLCwsLCwsLCssLCw3LCwsLCs3LCssNyssLCssLCssKzcsLCwrNywsNyssLP/AABEIAOEA4QMBIgACEQEDEQH/xAAbAAEAAgMBAQAAAAAAAAAAAAAAAgMBBAUGB//EAD8QAAIBAgMDCQQJAwMFAAAAAAABAgMRBBIhBTFRBhMiQWFxgZGhMnKxwSMzQlJigqLR8AeS8UOy4RQkNJPi/8QAFgEBAQEAAAAAAAAAAAAAAAAAAAEC/8QAGBEBAQEBAQAAAAAAAAAAAAAAAAERAhL/2gAMAwEAAhEDEQA/APuIAAAAAAAAAAAAAAAAAAAAADFwBkFU60Vva7uvyNTFbUhBeKVm1He7bnr6AdAFNGupXSavFpNJ7rq69GXAAAAAAAAAAAABgAZBgAZBgAZAAAAAAYKniI9Tu+EbyfjbcBbcXNDF7ThTXTcIe/JJ+EVds4mL5W017LnUf4EqcfN3ZcHqJTS1bS79CmeKildXfbuX90rL1PBYrlTWl9XCFPtac5LxkcXGYurVd6lScuxvTy3DB9Bx/KejT9qpBPhG9SXpovM85juXN9KUJS7ZvKv7YW9TycqVjDRcVvYvlDiKt06mRP7NNKPqtSnD1H9pt9t7moThMD6lySxKq0c32k8snZL2dV4WlbwO4eC/p9jbVZ029Jxuveh/w35HvSVGQYMkAAAAAAAAGAZAGDIAAAACE6qW9pfHyNOcs8pK8rOLVk7WtdXT4v8AY8ziNq13SWR83ZyhPoxz5oSau2tNY5XpxZcHramKsr2suMmoL119DkYvlJShpzib4Uo5n/c9PQ8fOEpa1HKXvNv4mHBLda3YXyrs4rlRKWlOlftqycv0LQ5eK2tiKmkqjS4Q6C9ChkGXBQ4eL4vf6mJFzK2v5+wFTINlvcVNAVTWhW0WyK5ICqUSKLJEEiDo7CxnM16VTqjNX92WkvRs+vnxKB9b5OYvncNSn15cr96HRfwuSo6RkwCDIAAAAAAAAAAAAAV152i3/LlhrYp3aXi/l8wNLET5unKSu5PRW1blLh6vwOJiqOSirU3TWeTak8zbmk8zb67prwO7LpVUuqEcz96Wi9PiR2pRz0prgrrvjr+5oeOqMokXzXYVyibVQyJZJEJEEWQaLJog2BW3/P2KZrgXMra4kFMkVyXyLporAqsQe8tIyQEUj339O8XeFWk37MlNd0lZ28Y/qPBHc5GYzm8XT10qXpv82sf1JLxJUfUTBkGQAAAAAAAAAAAAADSUrtye75I2MRK0X26eZo4tdFQW+bUfDfL0XqWBgVeLk9825eD9leVjYaCRhlR4zG0ck5R4N+XUar7Ttco6NpqS+1H1jp8LHHkajSmaKnEvZXJFEJfzeVtfEsIZergQQkipovaK6iIKXEg4lsrELAVSiVyRfKJVYCsxCq4SUo+1GSku9O69STKpID7Xha6qQjOO6cVJd0ldFp5zkFjOcwii99KTh4e1H0dvA9EYRkGABkGDIAAAAAAAAGriHeSXD5/z1NePSqN9UFlXvPWXyRN1LZpPtfgiGGi1FX3vV98tWaKubIthsrmwjR25TzUr9cXfwej+R5pnrpdK8X9pNeeh5ScLNrc0aixTNFTLWRaKqpohJF5XOJBS0RkixxISQFTRW+wukrFbRBUytl0kVv8AncBVJEJIvlErkt4Hpv6cYvLWqU3/AKkFJd9N/tL9J9DPj+xMXzOJpVG7JTSl7sujJ+T9D7AZqMAAgAADIMADIAAFWJlaPfoWmriHeVuHxZYNXEa5Yfed37sdX62L2ymlrOcupdBeGsvV+hZJlRiTKKkiU5GrVqAYnM5e16XTut07S89/zNudQrxizUk/utp9z1XzLCOQyDRdKJWzTSEiDLJIhJAVSRCSLJIwyDXZCxdNFbRBVIrLnErQEGtCmSNhlMgKZx39p9a5P4znsNSm97glL3o9GXqmfKJnt/6d4u9OpSe+E1Je7Pf6p+ZKj2FzFyOYXIJ3FyFzKZBIGLgCYAANnOqVbKU31Xf7L4G3ipWj36HPxGrhDi8z7o7vX4Fgsw8MsEuu2ve9X6mKkhOZq1qpUKlQ0K9UxWrmlVqgWuoX4OWbPD70XbvjqvS5zucFHFZJxlwafh1+hQqRdyEjc2hSyzlbdfTueqNVmmlLRFlkkV24gVSISLlRbvpuWb8qdr9ups09n/SKE23eLay9FNqOZJSkrbra9pEcxmYUZSaSW9Nrqukne3kztUMJBc7TaXRlbM4q6hJdGTb3JNXut9zWeNhGFJWblTyyi1qk815Qa4NeviBo4TCRlklJvJKpklbfG6WV34O78mXLCrm6sVFZ4VFfLaVk09HOVnaLi1pvbNevWVpRgmoSadm8zTjezTsuptGvNuUm5PWTu2+L1bZBUyEom5jsK6U5Qla8bK63O6TTXgzXkgqhxOryMxPN4qK6qsZQ8+lH1il4nMkiEKrhKM474SjJfld0B9duLkaVRSjGUd0kpLukrokZGUySZBEkBIAAWgAiNTEu8kuHxZoOpeU5cOiu6O/1b8jYrVrKU+xv5L5Hn6+PUVa+749ZoroVsQc/EYs4uL20uJz8TtCWXO0oQ+/VkqcPOWjCOxVxRryxJ5PE7dg/YnOs+FGFqfjVnZW7kzVhh8Vi5P6R0ab+xFptLtnZX8gPUY7bVKl9ZUjHsbV/LeeW2xysnNf9nGcl1zyWXg2dnZvIujB3mnOXGWr82elobMgllUI27Vd+ZVxjk/jZYjA4arU9tRdOpxzUnlTffFRfiXs6GDwyjRnCKSSamkl4P5eRossFclwKmi9rqK5Io2KGMUYRTV7OcZaK7hNdUnu1uzWqYx9CytKCSUru9o3srbuHV1EsNQzzjH7zS/c2p42mpZOahzd7N685bdmzceuxBy5QlKLk03GNo3324RM/9N9Fzjf+ooJcdLvXyR08NSV69GLU1KDcGrO7h0o+OtvA1cTphqX4p1JeVogXwhGji4ZV9HNRavr0ait19po7d2cqU3KH1cpNL8Mlvg+7q7C7G9PD0Z9dNum/90DbxeIjnXOfVYmnCUvwVErZl2ppXA5+1unChV+9DJL3qbyv0scps7k8LKNGtSn7VGcakeDjLotrstqcS4FUkVTiXtEZoK99yNxXOYWCe+m3Tf5X0f0uJ2jxXILFWqVaTftRU13w6L9GvI9qYqBJEUSQVkyYMhFpViZWj36FpXWp3RB5blntONDD9KcaeZ2Tm0l/y9+nYfNqu2FL2I1a74/U0v7p9Lyie75U7CxGLqpRglCG5zaWu66Su+PV1kMHyBt9bUzdkeiv3NDwSxOIk7RlCj2UIZ6n/snd+SRdheS06ss8oOUvv1pOpPwve3ofVMHyapU/Zil3I6FPZ8VuQHgMDyPX27y9F5I7+F2Aoq0UkuxHplQRNUyaOJDZdi6Oz0dbIMoHPhg7eKafczzteGWTXBs9llPN7Zo2qN236/ua5HNsQki5Ii4mlV0puEoyW+LT8jbxOz+cvOg8yerhulFverdaNSSK1JrVNp9TTswjOEqOlWg3dZZK973S3P0bN/beEvBKnrzDkpR60pvMpLiivnHXhKNTWcIuUJ21aj7UZcdDGLxMo8zXg9XDLLtcHZ5uN9CDW2b06dal1uCnH3qb+aIT6eFXGjUt+Sp/9G7RyKcK9LSGZKpC/sZtH3xd2aUK8abrwXShOMoprsfQl3AbvJ/EKr9FUfSyThF9cqclrB929HnqsXFtPem0+9aMmpNNNOzVrW0afFMjUbd29W99974tgUshItmithWxsTF81iKU9yU1F90+g/K9/A+ns+RVI/A+n7JxnO0KdTrlBN+8tJeqZmo3UTRCJZFEGQSsAJgAgg0RsWMw0UQMgwAAMAZBgBGTk7fpXinwOsa+Op5oNFivKWIzRa0QcTY15ovwqhKMoTai204ye5Nb03wZXJFbiQbcKSoKUpTjKTi4xjF5vaVryfUc91nzfN2WXO5J9adrNLsMyiVuIFLiRki6SK5RApZBoumiu3YFVtFT0Zeqbk9E2y9bPd1neXs3yfggjmVUey5D4m9KVN74Tuvdnr/uUjX2fycnK1oWX3qunlFHq9mbMVJWupPraSj6IzaNinAtSJAyAAAAAAYMgCLRixMwUVtGCbRhoCIM2FgMGJLQyAPMY6lab4M12dTbVLpJ+Hz+foc2RuCmSKpovkiqRRTKJW0XzIxouW5Pv6l4kGsytm1LDvTrTSaaaaae61t5bhtmzm7JN92vm+rxsBoKO67t37jawuFU3anCVR9mkfP/AAd3Cclk7c89Lp2vdvsbW7wuejo0YwVoJRS6loZtHnMHydm/rJKC+7Df4s7eC2ZSpexFX4vV+ZuAmgACAAAAAAAAAAAAAAwYaJACuxixZYWKKmYLcphxA521aV4Ps18v4zzzketrU7po89V2fKLtGDk/Tx/yalGkrvciqq4x9uST4LpS8l8ztUdhVJ/XTyr7lPTzkdXB7LpUvYgk+L1fmxeh5fD4OtU+qpZU/t1dPFR/ydGjyYzf+RUlP8K0iejBnRo0tkUo2SjpFWSbdkt9rdfjc3IRSVkkktyWiRIEAAAAAAAAAAAAAAAAAAAAAAAAAAAAAAsAAAAAAAAAAAAAAAAAAABgDIMADIAAAAAAAAAAAAAAAAAAAAAAAAAAAAAAAAAAwAAAAKP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3078" name="AutoShape 6" descr="data:image/jpeg;base64,/9j/4AAQSkZJRgABAQAAAQABAAD/2wCEAAkGBxQSEhQUEBQUFBUUFBUWFhcUFRQUFRQVFBcXFxUXFBUYHCggGBolGxcXITEiJSkrLi4uFx8zODMsNygtLisBCgoKDAwOFA8NFCwcFBwsLCwrKywsLCwsLCwsLCssLCw3LCwsLCs3LCssNyssLCssLCssKzcsLCwrNywsNyssLP/AABEIAOEA4QMBIgACEQEDEQH/xAAbAAEAAgMBAQAAAAAAAAAAAAAAAgMBBAUGB//EAD8QAAIBAgMDCQQJAwMFAAAAAAABAgMRBBIhBTFRBhMiQWFxgZGhMnKxwSMzQlJigqLR8AeS8UOy4RQkNJPi/8QAFgEBAQEAAAAAAAAAAAAAAAAAAAEC/8QAGBEBAQEBAQAAAAAAAAAAAAAAAAERAhL/2gAMAwEAAhEDEQA/APuIAAAAAAAAAAAAAAAAAAAAADFwBkFU60Vva7uvyNTFbUhBeKVm1He7bnr6AdAFNGupXSavFpNJ7rq69GXAAAAAAAAAAAABgAZBgAZBgAZAAAAAAYKniI9Tu+EbyfjbcBbcXNDF7ThTXTcIe/JJ+EVds4mL5W017LnUf4EqcfN3ZcHqJTS1bS79CmeKildXfbuX90rL1PBYrlTWl9XCFPtac5LxkcXGYurVd6lScuxvTy3DB9Bx/KejT9qpBPhG9SXpovM85juXN9KUJS7ZvKv7YW9TycqVjDRcVvYvlDiKt06mRP7NNKPqtSnD1H9pt9t7moThMD6lySxKq0c32k8snZL2dV4WlbwO4eC/p9jbVZ029Jxuveh/w35HvSVGQYMkAAAAAAAAGAZAGDIAAAACE6qW9pfHyNOcs8pK8rOLVk7WtdXT4v8AY8ziNq13SWR83ZyhPoxz5oSau2tNY5XpxZcHramKsr2suMmoL119DkYvlJShpzib4Uo5n/c9PQ8fOEpa1HKXvNv4mHBLda3YXyrs4rlRKWlOlftqycv0LQ5eK2tiKmkqjS4Q6C9ChkGXBQ4eL4vf6mJFzK2v5+wFTINlvcVNAVTWhW0WyK5ICqUSKLJEEiDo7CxnM16VTqjNX92WkvRs+vnxKB9b5OYvncNSn15cr96HRfwuSo6RkwCDIAAAAAAAAAAAAAV152i3/LlhrYp3aXi/l8wNLET5unKSu5PRW1blLh6vwOJiqOSirU3TWeTak8zbmk8zb67prwO7LpVUuqEcz96Wi9PiR2pRz0prgrrvjr+5oeOqMokXzXYVyibVQyJZJEJEEWQaLJog2BW3/P2KZrgXMra4kFMkVyXyLporAqsQe8tIyQEUj339O8XeFWk37MlNd0lZ28Y/qPBHc5GYzm8XT10qXpv82sf1JLxJUfUTBkGQAAAAAAAAAAAAADSUrtye75I2MRK0X26eZo4tdFQW+bUfDfL0XqWBgVeLk9825eD9leVjYaCRhlR4zG0ck5R4N+XUar7Ttco6NpqS+1H1jp8LHHkajSmaKnEvZXJFEJfzeVtfEsIZergQQkipovaK6iIKXEg4lsrELAVSiVyRfKJVYCsxCq4SUo+1GSku9O69STKpID7Xha6qQjOO6cVJd0ldFp5zkFjOcwii99KTh4e1H0dvA9EYRkGABkGDIAAAAAAAAGriHeSXD5/z1NePSqN9UFlXvPWXyRN1LZpPtfgiGGi1FX3vV98tWaKubIthsrmwjR25TzUr9cXfwej+R5pnrpdK8X9pNeeh5ScLNrc0aixTNFTLWRaKqpohJF5XOJBS0RkixxISQFTRW+wukrFbRBUytl0kVv8AncBVJEJIvlErkt4Hpv6cYvLWqU3/AKkFJd9N/tL9J9DPj+xMXzOJpVG7JTSl7sujJ+T9D7AZqMAAgAADIMADIAAFWJlaPfoWmriHeVuHxZYNXEa5Yfed37sdX62L2ymlrOcupdBeGsvV+hZJlRiTKKkiU5GrVqAYnM5e16XTut07S89/zNudQrxizUk/utp9z1XzLCOQyDRdKJWzTSEiDLJIhJAVSRCSLJIwyDXZCxdNFbRBVIrLnErQEGtCmSNhlMgKZx39p9a5P4znsNSm97glL3o9GXqmfKJnt/6d4u9OpSe+E1Je7Pf6p+ZKj2FzFyOYXIJ3FyFzKZBIGLgCYAANnOqVbKU31Xf7L4G3ipWj36HPxGrhDi8z7o7vX4Fgsw8MsEuu2ve9X6mKkhOZq1qpUKlQ0K9UxWrmlVqgWuoX4OWbPD70XbvjqvS5zucFHFZJxlwafh1+hQqRdyEjc2hSyzlbdfTueqNVmmlLRFlkkV24gVSISLlRbvpuWb8qdr9ups09n/SKE23eLay9FNqOZJSkrbra9pEcxmYUZSaSW9Nrqukne3kztUMJBc7TaXRlbM4q6hJdGTb3JNXut9zWeNhGFJWblTyyi1qk815Qa4NeviBo4TCRlklJvJKpklbfG6WV34O78mXLCrm6sVFZ4VFfLaVk09HOVnaLi1pvbNevWVpRgmoSadm8zTjezTsuptGvNuUm5PWTu2+L1bZBUyEom5jsK6U5Qla8bK63O6TTXgzXkgqhxOryMxPN4qK6qsZQ8+lH1il4nMkiEKrhKM474SjJfld0B9duLkaVRSjGUd0kpLukrokZGUySZBEkBIAAWgAiNTEu8kuHxZoOpeU5cOiu6O/1b8jYrVrKU+xv5L5Hn6+PUVa+749ZoroVsQc/EYs4uL20uJz8TtCWXO0oQ+/VkqcPOWjCOxVxRryxJ5PE7dg/YnOs+FGFqfjVnZW7kzVhh8Vi5P6R0ab+xFptLtnZX8gPUY7bVKl9ZUjHsbV/LeeW2xysnNf9nGcl1zyWXg2dnZvIujB3mnOXGWr82elobMgllUI27Vd+ZVxjk/jZYjA4arU9tRdOpxzUnlTffFRfiXs6GDwyjRnCKSSamkl4P5eRossFclwKmi9rqK5Io2KGMUYRTV7OcZaK7hNdUnu1uzWqYx9CytKCSUru9o3srbuHV1EsNQzzjH7zS/c2p42mpZOahzd7N685bdmzceuxBy5QlKLk03GNo3324RM/9N9Fzjf+ooJcdLvXyR08NSV69GLU1KDcGrO7h0o+OtvA1cTphqX4p1JeVogXwhGji4ZV9HNRavr0ait19po7d2cqU3KH1cpNL8Mlvg+7q7C7G9PD0Z9dNum/90DbxeIjnXOfVYmnCUvwVErZl2ppXA5+1unChV+9DJL3qbyv0scps7k8LKNGtSn7VGcakeDjLotrstqcS4FUkVTiXtEZoK99yNxXOYWCe+m3Tf5X0f0uJ2jxXILFWqVaTftRU13w6L9GvI9qYqBJEUSQVkyYMhFpViZWj36FpXWp3RB5blntONDD9KcaeZ2Tm0l/y9+nYfNqu2FL2I1a74/U0v7p9Lyie75U7CxGLqpRglCG5zaWu66Su+PV1kMHyBt9bUzdkeiv3NDwSxOIk7RlCj2UIZ6n/snd+SRdheS06ss8oOUvv1pOpPwve3ofVMHyapU/Zil3I6FPZ8VuQHgMDyPX27y9F5I7+F2Aoq0UkuxHplQRNUyaOJDZdi6Oz0dbIMoHPhg7eKafczzteGWTXBs9llPN7Zo2qN236/ua5HNsQki5Ii4mlV0puEoyW+LT8jbxOz+cvOg8yerhulFverdaNSSK1JrVNp9TTswjOEqOlWg3dZZK973S3P0bN/beEvBKnrzDkpR60pvMpLiivnHXhKNTWcIuUJ21aj7UZcdDGLxMo8zXg9XDLLtcHZ5uN9CDW2b06dal1uCnH3qb+aIT6eFXGjUt+Sp/9G7RyKcK9LSGZKpC/sZtH3xd2aUK8abrwXShOMoprsfQl3AbvJ/EKr9FUfSyThF9cqclrB929HnqsXFtPem0+9aMmpNNNOzVrW0afFMjUbd29W99974tgUshItmithWxsTF81iKU9yU1F90+g/K9/A+ns+RVI/A+n7JxnO0KdTrlBN+8tJeqZmo3UTRCJZFEGQSsAJgAgg0RsWMw0UQMgwAAMAZBgBGTk7fpXinwOsa+Op5oNFivKWIzRa0QcTY15ovwqhKMoTai204ye5Nb03wZXJFbiQbcKSoKUpTjKTi4xjF5vaVryfUc91nzfN2WXO5J9adrNLsMyiVuIFLiRki6SK5RApZBoumiu3YFVtFT0Zeqbk9E2y9bPd1neXs3yfggjmVUey5D4m9KVN74Tuvdnr/uUjX2fycnK1oWX3qunlFHq9mbMVJWupPraSj6IzaNinAtSJAyAAAAAAYMgCLRixMwUVtGCbRhoCIM2FgMGJLQyAPMY6lab4M12dTbVLpJ+Hz+foc2RuCmSKpovkiqRRTKJW0XzIxouW5Pv6l4kGsytm1LDvTrTSaaaaae61t5bhtmzm7JN92vm+rxsBoKO67t37jawuFU3anCVR9mkfP/AAd3Cclk7c89Lp2vdvsbW7wuejo0YwVoJRS6loZtHnMHydm/rJKC+7Df4s7eC2ZSpexFX4vV+ZuAmgACAAAAAAAAAAAAAAwYaJACuxixZYWKKmYLcphxA521aV4Ps18v4zzzketrU7po89V2fKLtGDk/Tx/yalGkrvciqq4x9uST4LpS8l8ztUdhVJ/XTyr7lPTzkdXB7LpUvYgk+L1fmxeh5fD4OtU+qpZU/t1dPFR/ydGjyYzf+RUlP8K0iejBnRo0tkUo2SjpFWSbdkt9rdfjc3IRSVkkktyWiRIEAAAAAAAAAAAAAAAAAAAAAAAAAAAAAAsAAAAAAAAAAAAAAAAAAABgDIMADIAAAAAAAAAAAAAAAAAAAAAAAAAAAAAAAAAAwAAAAKP/2Q==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 smtClean="0"/>
              <a:t>SKINPARTY ABLAUF</a:t>
            </a:r>
            <a:endParaRPr lang="de-AT" sz="3200" b="1" dirty="0"/>
          </a:p>
        </p:txBody>
      </p:sp>
      <p:pic>
        <p:nvPicPr>
          <p:cNvPr id="4" name="Inhaltsplatzhalter 3" descr="10935715_10205682522321686_1090174146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1675" y="4004070"/>
            <a:ext cx="3238501" cy="1821657"/>
          </a:xfrm>
        </p:spPr>
      </p:pic>
      <p:pic>
        <p:nvPicPr>
          <p:cNvPr id="5" name="Grafik 4" descr="10881398_10205682522881700_209540905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063" y="1247775"/>
            <a:ext cx="1468637" cy="261091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4825" y="1247775"/>
            <a:ext cx="64198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de-AT" sz="1400" dirty="0" smtClean="0"/>
              <a:t>Begrüßung und Smalltalk, Broschüre und Preisliste austeilen.</a:t>
            </a:r>
          </a:p>
          <a:p>
            <a:pPr marL="342900" indent="-342900">
              <a:buFont typeface="+mj-lt"/>
              <a:buAutoNum type="arabicPeriod"/>
            </a:pPr>
            <a:endParaRPr lang="de-AT" sz="1400" dirty="0" smtClean="0"/>
          </a:p>
          <a:p>
            <a:pPr marL="342900" indent="-342900">
              <a:buClr>
                <a:srgbClr val="63AF34"/>
              </a:buClr>
              <a:buFont typeface="+mj-lt"/>
              <a:buAutoNum type="arabicPeriod"/>
            </a:pPr>
            <a:r>
              <a:rPr lang="de-AT" sz="1400" dirty="0" smtClean="0"/>
              <a:t>Shake, Riegel, </a:t>
            </a:r>
            <a:r>
              <a:rPr lang="de-AT" sz="1400" dirty="0" err="1" smtClean="0"/>
              <a:t>Thermo</a:t>
            </a:r>
            <a:r>
              <a:rPr lang="de-AT" sz="1400" dirty="0" smtClean="0"/>
              <a:t> und Aloe ausschenken.</a:t>
            </a:r>
          </a:p>
          <a:p>
            <a:pPr marL="342900" indent="-342900">
              <a:buClr>
                <a:srgbClr val="63AF34"/>
              </a:buClr>
              <a:buFont typeface="+mj-lt"/>
              <a:buAutoNum type="arabicPeriod"/>
            </a:pPr>
            <a:endParaRPr lang="de-AT" sz="1400" dirty="0" smtClean="0"/>
          </a:p>
          <a:p>
            <a:pPr marL="342900" indent="-342900">
              <a:buClr>
                <a:srgbClr val="63AF34"/>
              </a:buClr>
              <a:buFont typeface="+mj-lt"/>
              <a:buAutoNum type="arabicPeriod"/>
            </a:pPr>
            <a:r>
              <a:rPr lang="de-AT" sz="1400" dirty="0" smtClean="0"/>
              <a:t>Kurze persönliche Vorstellung und Einführung zu SKIN.</a:t>
            </a:r>
          </a:p>
          <a:p>
            <a:pPr marL="342900" indent="-342900">
              <a:buClr>
                <a:srgbClr val="63AF34"/>
              </a:buClr>
              <a:buFont typeface="+mj-lt"/>
              <a:buAutoNum type="arabicPeriod"/>
            </a:pPr>
            <a:endParaRPr lang="de-AT" sz="1400" dirty="0" smtClean="0"/>
          </a:p>
          <a:p>
            <a:pPr marL="342900" indent="-342900">
              <a:buClr>
                <a:srgbClr val="63AF34"/>
              </a:buClr>
              <a:buFont typeface="+mj-lt"/>
              <a:buAutoNum type="arabicPeriod"/>
            </a:pPr>
            <a:r>
              <a:rPr lang="de-AT" sz="1400" dirty="0" smtClean="0"/>
              <a:t>Hauttypen-Bestimmung (trockene, fette oder Mischhaut)</a:t>
            </a:r>
          </a:p>
          <a:p>
            <a:pPr marL="342900" indent="-342900">
              <a:buClr>
                <a:srgbClr val="63AF34"/>
              </a:buClr>
              <a:buFont typeface="+mj-lt"/>
              <a:buAutoNum type="arabicPeriod"/>
            </a:pPr>
            <a:endParaRPr lang="de-AT" sz="1400" dirty="0" smtClean="0"/>
          </a:p>
          <a:p>
            <a:pPr marL="342900" indent="-342900">
              <a:buClr>
                <a:srgbClr val="63AF34"/>
              </a:buClr>
              <a:buFont typeface="+mj-lt"/>
              <a:buAutoNum type="arabicPeriod"/>
            </a:pPr>
            <a:r>
              <a:rPr lang="de-AT" sz="1400" dirty="0" smtClean="0"/>
              <a:t>Produkt-</a:t>
            </a:r>
            <a:r>
              <a:rPr lang="de-AT" sz="1400" dirty="0" err="1" smtClean="0"/>
              <a:t>Testing</a:t>
            </a:r>
            <a:r>
              <a:rPr lang="de-AT" sz="1400" dirty="0" smtClean="0"/>
              <a:t> inkl. Kurzerklärung: </a:t>
            </a:r>
            <a:br>
              <a:rPr lang="de-AT" sz="1400" dirty="0" smtClean="0"/>
            </a:br>
            <a:r>
              <a:rPr lang="de-AT" sz="1400" dirty="0" smtClean="0"/>
              <a:t>1) Beeren - Peeling</a:t>
            </a:r>
            <a:br>
              <a:rPr lang="de-AT" sz="1400" dirty="0" smtClean="0"/>
            </a:br>
            <a:r>
              <a:rPr lang="de-AT" sz="1400" dirty="0" smtClean="0"/>
              <a:t>2) Lehm - Maske (während der Einwirkung, 5min Produkt -</a:t>
            </a:r>
            <a:r>
              <a:rPr lang="de-AT" sz="1400" dirty="0" err="1" smtClean="0"/>
              <a:t>Testimonials</a:t>
            </a:r>
            <a:r>
              <a:rPr lang="de-AT" sz="1400" dirty="0" smtClean="0"/>
              <a:t>)</a:t>
            </a:r>
            <a:br>
              <a:rPr lang="de-AT" sz="1400" dirty="0" smtClean="0"/>
            </a:br>
            <a:r>
              <a:rPr lang="de-AT" sz="1400" dirty="0" smtClean="0"/>
              <a:t>3) Aloe-/</a:t>
            </a:r>
            <a:r>
              <a:rPr lang="de-AT" sz="1400" dirty="0" err="1" smtClean="0"/>
              <a:t>Zitrusreinigungsgel</a:t>
            </a:r>
            <a:r>
              <a:rPr lang="de-AT" sz="1400" dirty="0" smtClean="0"/>
              <a:t> (je nach Hauttyp)</a:t>
            </a:r>
            <a:br>
              <a:rPr lang="de-AT" sz="1400" dirty="0" smtClean="0"/>
            </a:br>
            <a:r>
              <a:rPr lang="de-AT" sz="1400" dirty="0" smtClean="0"/>
              <a:t>4) Belebender Toner</a:t>
            </a:r>
            <a:br>
              <a:rPr lang="de-AT" sz="1400" dirty="0" smtClean="0"/>
            </a:br>
            <a:r>
              <a:rPr lang="de-AT" sz="1400" dirty="0" smtClean="0"/>
              <a:t>5) Faltenserum</a:t>
            </a:r>
            <a:br>
              <a:rPr lang="de-AT" sz="1400" dirty="0" smtClean="0"/>
            </a:br>
            <a:r>
              <a:rPr lang="de-AT" sz="1400" dirty="0" smtClean="0"/>
              <a:t>6) </a:t>
            </a:r>
            <a:r>
              <a:rPr lang="de-AT" sz="1400" dirty="0" err="1" smtClean="0"/>
              <a:t>Augengel</a:t>
            </a:r>
            <a:r>
              <a:rPr lang="de-AT" sz="1400" dirty="0" smtClean="0"/>
              <a:t> &amp; Augencreme (</a:t>
            </a:r>
            <a:r>
              <a:rPr lang="de-AT" sz="1400" dirty="0" err="1" smtClean="0"/>
              <a:t>jeweil</a:t>
            </a:r>
            <a:r>
              <a:rPr lang="de-AT" sz="1400" dirty="0" smtClean="0"/>
              <a:t> ein Auge)</a:t>
            </a:r>
            <a:br>
              <a:rPr lang="de-AT" sz="1400" dirty="0" smtClean="0"/>
            </a:br>
            <a:r>
              <a:rPr lang="de-AT" sz="1400" dirty="0" smtClean="0"/>
              <a:t>7) Tagescreme/Nachtcreme/SPF 30</a:t>
            </a:r>
          </a:p>
          <a:p>
            <a:pPr marL="342900" indent="-342900">
              <a:buClr>
                <a:srgbClr val="63AF34"/>
              </a:buClr>
              <a:buFont typeface="+mj-lt"/>
              <a:buAutoNum type="arabicPeriod"/>
            </a:pPr>
            <a:endParaRPr lang="de-AT" sz="1400" dirty="0" smtClean="0"/>
          </a:p>
          <a:p>
            <a:pPr marL="342900" indent="-342900">
              <a:buClr>
                <a:srgbClr val="63AF34"/>
              </a:buClr>
              <a:buFont typeface="+mj-lt"/>
              <a:buAutoNum type="arabicPeriod"/>
            </a:pPr>
            <a:r>
              <a:rPr lang="de-AT" sz="1400" dirty="0" smtClean="0"/>
              <a:t>Vorstellung Aloeserie und Body </a:t>
            </a:r>
            <a:r>
              <a:rPr lang="de-AT" sz="1400" dirty="0" err="1" smtClean="0"/>
              <a:t>Buffing</a:t>
            </a:r>
            <a:r>
              <a:rPr lang="de-AT" sz="1400" dirty="0" smtClean="0"/>
              <a:t> &amp; </a:t>
            </a:r>
            <a:r>
              <a:rPr lang="de-AT" sz="1400" dirty="0" err="1" smtClean="0"/>
              <a:t>Contouring</a:t>
            </a:r>
            <a:endParaRPr lang="de-AT" sz="1400" dirty="0" smtClean="0"/>
          </a:p>
          <a:p>
            <a:pPr marL="342900" indent="-342900">
              <a:buClr>
                <a:srgbClr val="63AF34"/>
              </a:buClr>
              <a:buFont typeface="+mj-lt"/>
              <a:buAutoNum type="arabicPeriod"/>
            </a:pPr>
            <a:endParaRPr lang="de-AT" sz="1400" dirty="0" smtClean="0"/>
          </a:p>
          <a:p>
            <a:pPr marL="342900" indent="-342900">
              <a:buClr>
                <a:srgbClr val="63AF34"/>
              </a:buClr>
              <a:buFont typeface="+mj-lt"/>
              <a:buAutoNum type="arabicPeriod"/>
            </a:pPr>
            <a:r>
              <a:rPr lang="de-AT" sz="1400" dirty="0" smtClean="0"/>
              <a:t>Frage – Antworten – Ausfüllen des Bemerkungsfeld auf </a:t>
            </a:r>
            <a:br>
              <a:rPr lang="de-AT" sz="1400" dirty="0" smtClean="0"/>
            </a:br>
            <a:r>
              <a:rPr lang="de-AT" sz="1400" dirty="0" smtClean="0"/>
              <a:t>der Preisliste – </a:t>
            </a:r>
            <a:r>
              <a:rPr lang="de-AT" sz="1400" dirty="0" err="1" smtClean="0"/>
              <a:t>Absammeln</a:t>
            </a:r>
            <a:r>
              <a:rPr lang="de-AT" sz="1400" dirty="0" smtClean="0"/>
              <a:t> der Listen inkl. Teilnehmerdaten</a:t>
            </a:r>
          </a:p>
          <a:p>
            <a:pPr marL="342900" indent="-342900">
              <a:buClr>
                <a:srgbClr val="63AF34"/>
              </a:buClr>
            </a:pPr>
            <a:endParaRPr lang="de-AT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/>
              <a:t>SKINPARTY FOLLOW-UP</a:t>
            </a:r>
            <a:endParaRPr lang="de-AT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AT" sz="1600" b="1" dirty="0" smtClean="0"/>
              <a:t>Am Tag nach der SKIN-PARTY Teilnehmer anrufen:</a:t>
            </a:r>
          </a:p>
          <a:p>
            <a:r>
              <a:rPr lang="de-AT" sz="1600" dirty="0" smtClean="0"/>
              <a:t>Auf deren Liste/Feedback eingehen</a:t>
            </a:r>
          </a:p>
          <a:p>
            <a:r>
              <a:rPr lang="de-AT" sz="1600" dirty="0" smtClean="0"/>
              <a:t>Offene Fragen beantworten</a:t>
            </a:r>
          </a:p>
          <a:p>
            <a:r>
              <a:rPr lang="de-AT" sz="1600" dirty="0" smtClean="0"/>
              <a:t>Bestellung aufnehmen</a:t>
            </a:r>
          </a:p>
          <a:p>
            <a:r>
              <a:rPr lang="de-AT" sz="1600" dirty="0" smtClean="0"/>
              <a:t>Vorher-Bild vom Gesicht des Kunden machen</a:t>
            </a:r>
          </a:p>
          <a:p>
            <a:r>
              <a:rPr lang="de-AT" sz="1600" dirty="0" smtClean="0"/>
              <a:t>Um schriftliches Feedback in Kundengruppe auf </a:t>
            </a:r>
            <a:r>
              <a:rPr lang="de-AT" sz="1600" dirty="0" err="1" smtClean="0"/>
              <a:t>WhatsApp</a:t>
            </a:r>
            <a:r>
              <a:rPr lang="de-AT" sz="1600" dirty="0" smtClean="0"/>
              <a:t> und </a:t>
            </a:r>
            <a:r>
              <a:rPr lang="de-AT" sz="1600" dirty="0" err="1" smtClean="0"/>
              <a:t>Facebook</a:t>
            </a:r>
            <a:r>
              <a:rPr lang="de-AT" sz="1600" dirty="0" smtClean="0"/>
              <a:t> bitten</a:t>
            </a:r>
          </a:p>
          <a:p>
            <a:r>
              <a:rPr lang="de-AT" sz="1600" dirty="0" smtClean="0"/>
              <a:t>Kundentreuepass erklären -&gt; Empfehlungspunkte </a:t>
            </a:r>
            <a:br>
              <a:rPr lang="de-AT" sz="1600" dirty="0" smtClean="0"/>
            </a:br>
            <a:r>
              <a:rPr lang="de-AT" sz="1600" dirty="0" smtClean="0"/>
              <a:t>                                           -&gt; weitere </a:t>
            </a:r>
            <a:r>
              <a:rPr lang="de-AT" sz="1600" dirty="0" err="1" smtClean="0"/>
              <a:t>Skinparty</a:t>
            </a:r>
            <a:r>
              <a:rPr lang="de-AT" sz="1600" dirty="0" smtClean="0"/>
              <a:t> vereinbaren</a:t>
            </a:r>
          </a:p>
          <a:p>
            <a:pPr>
              <a:buNone/>
            </a:pPr>
            <a:endParaRPr lang="de-AT" sz="1600" b="1" dirty="0" smtClean="0"/>
          </a:p>
          <a:p>
            <a:pPr>
              <a:buNone/>
            </a:pPr>
            <a:r>
              <a:rPr lang="de-AT" sz="1600" b="1" dirty="0" smtClean="0"/>
              <a:t>Bilder von der Party auf </a:t>
            </a:r>
            <a:r>
              <a:rPr lang="de-AT" sz="1600" b="1" dirty="0" err="1" smtClean="0"/>
              <a:t>Facebook</a:t>
            </a:r>
            <a:r>
              <a:rPr lang="de-AT" sz="1600" b="1" dirty="0" smtClean="0"/>
              <a:t> posten:</a:t>
            </a:r>
          </a:p>
          <a:p>
            <a:r>
              <a:rPr lang="de-AT" sz="1600" dirty="0" smtClean="0"/>
              <a:t>Teilnehmer markieren</a:t>
            </a:r>
          </a:p>
          <a:p>
            <a:r>
              <a:rPr lang="de-AT" sz="1600" dirty="0" smtClean="0"/>
              <a:t>Erfahrungsberichte teilen</a:t>
            </a:r>
          </a:p>
          <a:p>
            <a:r>
              <a:rPr lang="de-AT" sz="1600" dirty="0" smtClean="0"/>
              <a:t>Nächste </a:t>
            </a:r>
            <a:r>
              <a:rPr lang="de-AT" sz="1600" dirty="0" err="1" smtClean="0"/>
              <a:t>Skinparty</a:t>
            </a:r>
            <a:r>
              <a:rPr lang="de-AT" sz="1600" dirty="0" smtClean="0"/>
              <a:t> promoten</a:t>
            </a:r>
          </a:p>
          <a:p>
            <a:endParaRPr lang="de-AT" dirty="0"/>
          </a:p>
        </p:txBody>
      </p:sp>
      <p:pic>
        <p:nvPicPr>
          <p:cNvPr id="7" name="Grafik 6" descr="10934659_10205682522681695_181404739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450" y="1133475"/>
            <a:ext cx="1130500" cy="2009776"/>
          </a:xfrm>
          <a:prstGeom prst="rect">
            <a:avLst/>
          </a:prstGeom>
        </p:spPr>
      </p:pic>
      <p:pic>
        <p:nvPicPr>
          <p:cNvPr id="8" name="Grafik 7" descr="10918800_10205682523241709_1489405273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891" y="4438649"/>
            <a:ext cx="3166533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 smtClean="0"/>
              <a:t>MATERIALIEN &amp; TRAINING</a:t>
            </a:r>
            <a:endParaRPr lang="de-AT" sz="3200" b="1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04900"/>
            <a:ext cx="10656266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1647825" y="1657350"/>
            <a:ext cx="76200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297699"/>
            <a:ext cx="7810500" cy="803541"/>
          </a:xfrm>
        </p:spPr>
        <p:txBody>
          <a:bodyPr/>
          <a:lstStyle/>
          <a:p>
            <a:r>
              <a:rPr lang="de-AT" sz="3200" b="1" dirty="0" smtClean="0"/>
              <a:t>PRODUKTEIGENSCHAFTEN</a:t>
            </a:r>
            <a:endParaRPr lang="de-AT" sz="3200" b="1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648201" y="1336427"/>
            <a:ext cx="4324350" cy="4672584"/>
          </a:xfrm>
        </p:spPr>
        <p:txBody>
          <a:bodyPr/>
          <a:lstStyle/>
          <a:p>
            <a:r>
              <a:rPr lang="de-AT" sz="1400" dirty="0" smtClean="0"/>
              <a:t>Mehr als 15 Vitamine und pflanzliche Extrakte.</a:t>
            </a:r>
          </a:p>
          <a:p>
            <a:pPr>
              <a:buNone/>
            </a:pPr>
            <a:endParaRPr lang="de-AT" sz="1400" dirty="0" smtClean="0"/>
          </a:p>
          <a:p>
            <a:r>
              <a:rPr lang="de-AT" sz="1400" dirty="0" err="1" smtClean="0"/>
              <a:t>Sulfatfrei</a:t>
            </a:r>
            <a:r>
              <a:rPr lang="de-AT" sz="1400" dirty="0" smtClean="0"/>
              <a:t> (gilt für: Aloe-Reinigungsgel, </a:t>
            </a:r>
            <a:r>
              <a:rPr lang="de-AT" sz="1400" dirty="0" err="1" smtClean="0"/>
              <a:t>Zitrusreinigungsgel</a:t>
            </a:r>
            <a:r>
              <a:rPr lang="de-AT" sz="1400" dirty="0" smtClean="0"/>
              <a:t> und Beeren-Peeling).</a:t>
            </a:r>
          </a:p>
          <a:p>
            <a:endParaRPr lang="de-AT" sz="1400" dirty="0" smtClean="0"/>
          </a:p>
          <a:p>
            <a:r>
              <a:rPr lang="de-AT" sz="1400" dirty="0" smtClean="0"/>
              <a:t>Ohne </a:t>
            </a:r>
            <a:r>
              <a:rPr lang="de-AT" sz="1400" dirty="0" err="1" smtClean="0"/>
              <a:t>Parabenzusätze</a:t>
            </a:r>
            <a:r>
              <a:rPr lang="de-AT" sz="1400" dirty="0" smtClean="0"/>
              <a:t> (gilt ab sofort auch für SPF30).</a:t>
            </a:r>
          </a:p>
          <a:p>
            <a:pPr marL="0" indent="0">
              <a:buNone/>
            </a:pPr>
            <a:endParaRPr lang="de-AT" sz="1400" dirty="0" smtClean="0"/>
          </a:p>
          <a:p>
            <a:r>
              <a:rPr lang="de-AT" sz="1400" dirty="0" smtClean="0"/>
              <a:t>Ergebnisse in nur 7 Tagen (Klinische Wirksamkeit).</a:t>
            </a:r>
          </a:p>
          <a:p>
            <a:pPr>
              <a:buNone/>
            </a:pPr>
            <a:endParaRPr lang="de-AT" sz="1400" dirty="0" smtClean="0"/>
          </a:p>
          <a:p>
            <a:r>
              <a:rPr lang="de-AT" sz="1400" dirty="0" smtClean="0"/>
              <a:t>Produkte sind ophthalmologisch und dermatologisch getestet (Klinische Sicherheit).</a:t>
            </a:r>
          </a:p>
          <a:p>
            <a:endParaRPr lang="de-AT" sz="1400" dirty="0" smtClean="0"/>
          </a:p>
          <a:p>
            <a:r>
              <a:rPr lang="de-AT" sz="1400" dirty="0" smtClean="0"/>
              <a:t>Die meisten Produkte sind Unisex und für alle Hauttypen geeignet.</a:t>
            </a:r>
          </a:p>
          <a:p>
            <a:pPr>
              <a:buNone/>
            </a:pPr>
            <a:endParaRPr lang="de-AT" sz="1400" dirty="0" smtClean="0"/>
          </a:p>
        </p:txBody>
      </p:sp>
      <p:pic>
        <p:nvPicPr>
          <p:cNvPr id="5" name="Grafik 4" descr="10731049_816530688399665_14375078047393729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419225"/>
            <a:ext cx="4391024" cy="4533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5" y="316749"/>
            <a:ext cx="7810500" cy="803541"/>
          </a:xfrm>
        </p:spPr>
        <p:txBody>
          <a:bodyPr/>
          <a:lstStyle/>
          <a:p>
            <a:r>
              <a:rPr lang="de-AT" sz="3200" b="1" dirty="0" smtClean="0"/>
              <a:t>INHALTSSTOFFE  </a:t>
            </a:r>
            <a:endParaRPr lang="de-AT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1649" y="1260227"/>
            <a:ext cx="8480425" cy="4672584"/>
          </a:xfrm>
        </p:spPr>
        <p:txBody>
          <a:bodyPr/>
          <a:lstStyle/>
          <a:p>
            <a:r>
              <a:rPr lang="de-AT" sz="1400" b="1" dirty="0" smtClean="0">
                <a:latin typeface="Arial" pitchFamily="34" charset="0"/>
                <a:cs typeface="Arial" pitchFamily="34" charset="0"/>
              </a:rPr>
              <a:t>Vitamin B3</a:t>
            </a:r>
            <a:r>
              <a:rPr lang="de-AT" sz="1400" dirty="0" smtClean="0">
                <a:latin typeface="Arial" pitchFamily="34" charset="0"/>
                <a:cs typeface="Arial" pitchFamily="34" charset="0"/>
              </a:rPr>
              <a:t>: Nötig bei Körperprozessen für gesunde Haut wie etwa die Regeneration der DNA von durch UV-Strahlung verursachten Schäden.</a:t>
            </a:r>
          </a:p>
          <a:p>
            <a:r>
              <a:rPr lang="de-AT" sz="1400" b="1" dirty="0" smtClean="0">
                <a:latin typeface="Arial" pitchFamily="34" charset="0"/>
                <a:cs typeface="Arial" pitchFamily="34" charset="0"/>
              </a:rPr>
              <a:t>Vitamin C</a:t>
            </a:r>
            <a:r>
              <a:rPr lang="de-AT" sz="1400" dirty="0" smtClean="0">
                <a:latin typeface="Arial" pitchFamily="34" charset="0"/>
                <a:cs typeface="Arial" pitchFamily="34" charset="0"/>
              </a:rPr>
              <a:t>: ist ein wesentliches Element der Collagen-Produktion, ein Protein, das Wachstum von Zellen und Blutgefäßen unterstützt und  zur Festigkeit und Spannkraft der Haut beiträgt.</a:t>
            </a:r>
          </a:p>
          <a:p>
            <a:r>
              <a:rPr lang="de-AT" sz="1400" b="1" dirty="0" smtClean="0">
                <a:latin typeface="Arial" pitchFamily="34" charset="0"/>
                <a:cs typeface="Arial" pitchFamily="34" charset="0"/>
              </a:rPr>
              <a:t>Vitamin E</a:t>
            </a:r>
            <a:r>
              <a:rPr lang="de-AT" sz="1400" dirty="0" smtClean="0">
                <a:latin typeface="Arial" pitchFamily="34" charset="0"/>
                <a:cs typeface="Arial" pitchFamily="34" charset="0"/>
              </a:rPr>
              <a:t>: Der hohe Anteil an Antioxidantien kann zu einer Verlangsamung  von Alterungsprozessen beitragen und feinen Linien und Fältchen vorbeugen. </a:t>
            </a:r>
          </a:p>
          <a:p>
            <a:r>
              <a:rPr lang="de-AT" sz="1400" b="1" dirty="0" smtClean="0">
                <a:latin typeface="Arial" pitchFamily="34" charset="0"/>
                <a:cs typeface="Arial" pitchFamily="34" charset="0"/>
              </a:rPr>
              <a:t>Aloe Vera: </a:t>
            </a:r>
            <a:r>
              <a:rPr lang="de-AT" sz="1400" dirty="0" smtClean="0">
                <a:latin typeface="Arial" pitchFamily="34" charset="0"/>
                <a:cs typeface="Arial" pitchFamily="34" charset="0"/>
              </a:rPr>
              <a:t>Seit Jahrhunderten für ihre fantastische Hautpflege Eigenschaft bekannt.</a:t>
            </a:r>
          </a:p>
          <a:p>
            <a:r>
              <a:rPr lang="de-AT" sz="1400" b="1" dirty="0" smtClean="0">
                <a:latin typeface="Arial" pitchFamily="34" charset="0"/>
                <a:cs typeface="Arial" pitchFamily="34" charset="0"/>
              </a:rPr>
              <a:t>Anstelle von Sulfaten</a:t>
            </a:r>
            <a:r>
              <a:rPr lang="de-AT" sz="1400" dirty="0" smtClean="0">
                <a:latin typeface="Arial" pitchFamily="34" charset="0"/>
                <a:cs typeface="Arial" pitchFamily="34" charset="0"/>
              </a:rPr>
              <a:t>: aus Äpfeln und Kokos gewonnene, sanft reinigende Inhaltsstoffe.</a:t>
            </a:r>
          </a:p>
        </p:txBody>
      </p:sp>
      <p:pic>
        <p:nvPicPr>
          <p:cNvPr id="12294" name="Picture 6" descr="http://herbalifeskin.de/wp-content/uploads/2014/10/german_slide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20903" y="3695700"/>
            <a:ext cx="10912578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499" y="-1178186"/>
            <a:ext cx="14954250" cy="840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743572" y="-1143000"/>
            <a:ext cx="14857785" cy="835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593714" y="-1019175"/>
            <a:ext cx="14518953" cy="816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 smtClean="0"/>
              <a:t>BASIS PRODUKTPACK</a:t>
            </a:r>
            <a:endParaRPr lang="de-AT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1476" y="1222127"/>
            <a:ext cx="8524874" cy="4672584"/>
          </a:xfrm>
        </p:spPr>
        <p:txBody>
          <a:bodyPr/>
          <a:lstStyle/>
          <a:p>
            <a:pPr>
              <a:buNone/>
            </a:pPr>
            <a:r>
              <a:rPr lang="de-AT" sz="1400" i="1" dirty="0" smtClean="0"/>
              <a:t>      </a:t>
            </a:r>
            <a:r>
              <a:rPr lang="de-AT" sz="1400" b="1" i="1" dirty="0" smtClean="0"/>
              <a:t>Die ideale Basis für jeden Hauttypen </a:t>
            </a:r>
            <a:r>
              <a:rPr lang="de-AT" sz="1400" i="1" dirty="0" smtClean="0"/>
              <a:t/>
            </a:r>
            <a:br>
              <a:rPr lang="de-AT" sz="1400" i="1" dirty="0" smtClean="0"/>
            </a:br>
            <a:r>
              <a:rPr lang="de-AT" sz="1400" i="1" dirty="0" smtClean="0"/>
              <a:t>(</a:t>
            </a:r>
            <a:r>
              <a:rPr lang="de-AT" sz="1400" i="1" dirty="0" err="1" smtClean="0"/>
              <a:t>Zitrusreinigungsgel</a:t>
            </a:r>
            <a:r>
              <a:rPr lang="de-AT" sz="1400" i="1" dirty="0" smtClean="0"/>
              <a:t>/Aloe-Reinigungsgel, Toner, Nachtcreme, Feuchtigkeitscreme/SPF30)</a:t>
            </a:r>
            <a:endParaRPr lang="de-AT" sz="1400" i="1" dirty="0"/>
          </a:p>
        </p:txBody>
      </p:sp>
      <p:pic>
        <p:nvPicPr>
          <p:cNvPr id="2052" name="Picture 4" descr="Soothing Aloe Clean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2171700"/>
            <a:ext cx="1581150" cy="4133850"/>
          </a:xfrm>
          <a:prstGeom prst="rect">
            <a:avLst/>
          </a:prstGeom>
          <a:noFill/>
        </p:spPr>
      </p:pic>
      <p:pic>
        <p:nvPicPr>
          <p:cNvPr id="2054" name="Picture 6" descr="Polishing Citrus Clean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686" y="2191317"/>
            <a:ext cx="1544189" cy="4018983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1524000" y="175260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oder</a:t>
            </a:r>
            <a:endParaRPr lang="de-AT" b="1" dirty="0"/>
          </a:p>
        </p:txBody>
      </p:sp>
      <p:pic>
        <p:nvPicPr>
          <p:cNvPr id="2056" name="Picture 8" descr="Energizing Herbal Ton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0325" y="2152650"/>
            <a:ext cx="1171575" cy="4133850"/>
          </a:xfrm>
          <a:prstGeom prst="rect">
            <a:avLst/>
          </a:prstGeom>
          <a:noFill/>
        </p:spPr>
      </p:pic>
      <p:pic>
        <p:nvPicPr>
          <p:cNvPr id="2058" name="Picture 10" descr="Replenishing Night Cre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8276" y="2174875"/>
            <a:ext cx="1327150" cy="4051300"/>
          </a:xfrm>
          <a:prstGeom prst="rect">
            <a:avLst/>
          </a:prstGeom>
          <a:noFill/>
        </p:spPr>
      </p:pic>
      <p:pic>
        <p:nvPicPr>
          <p:cNvPr id="2060" name="Picture 12" descr="Daily Glow Moisturiz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7800" y="2163761"/>
            <a:ext cx="1349375" cy="4088709"/>
          </a:xfrm>
          <a:prstGeom prst="rect">
            <a:avLst/>
          </a:prstGeom>
          <a:noFill/>
        </p:spPr>
      </p:pic>
      <p:pic>
        <p:nvPicPr>
          <p:cNvPr id="2062" name="Picture 14" descr="spf3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8542" y="2182812"/>
            <a:ext cx="1335458" cy="4046538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7486650" y="172402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oder</a:t>
            </a:r>
            <a:endParaRPr lang="de-A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5" y="307224"/>
            <a:ext cx="7810500" cy="803541"/>
          </a:xfrm>
        </p:spPr>
        <p:txBody>
          <a:bodyPr/>
          <a:lstStyle/>
          <a:p>
            <a:r>
              <a:rPr lang="de-AT" sz="3200" b="1" dirty="0" smtClean="0"/>
              <a:t>ADVANCED PRODUKTPACK</a:t>
            </a:r>
            <a:endParaRPr lang="de-AT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324" y="1393577"/>
            <a:ext cx="8582025" cy="4672584"/>
          </a:xfrm>
        </p:spPr>
        <p:txBody>
          <a:bodyPr/>
          <a:lstStyle/>
          <a:p>
            <a:pPr>
              <a:buNone/>
            </a:pPr>
            <a:r>
              <a:rPr lang="de-AT" sz="1400" b="1" i="1" dirty="0" smtClean="0"/>
              <a:t>Die optimale Pflege für Linien und Fältchen</a:t>
            </a:r>
          </a:p>
          <a:p>
            <a:pPr>
              <a:buNone/>
            </a:pPr>
            <a:r>
              <a:rPr lang="de-AT" sz="1400" dirty="0" smtClean="0"/>
              <a:t>(Basis Produktpack, Faltenserum, </a:t>
            </a:r>
            <a:r>
              <a:rPr lang="de-AT" sz="1400" dirty="0" err="1" smtClean="0"/>
              <a:t>Augengel</a:t>
            </a:r>
            <a:r>
              <a:rPr lang="de-AT" sz="1400" dirty="0" smtClean="0"/>
              <a:t>, Augencreme)</a:t>
            </a:r>
          </a:p>
          <a:p>
            <a:pPr>
              <a:buNone/>
            </a:pPr>
            <a:endParaRPr lang="de-AT" sz="1400" b="1" dirty="0"/>
          </a:p>
        </p:txBody>
      </p:sp>
      <p:pic>
        <p:nvPicPr>
          <p:cNvPr id="30726" name="Picture 6" descr="Line Minimizing Se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3183" y="1057275"/>
            <a:ext cx="886991" cy="3219450"/>
          </a:xfrm>
          <a:prstGeom prst="rect">
            <a:avLst/>
          </a:prstGeom>
          <a:noFill/>
        </p:spPr>
      </p:pic>
      <p:pic>
        <p:nvPicPr>
          <p:cNvPr id="30728" name="Picture 8" descr="Firming Eye G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7643" y="1562100"/>
            <a:ext cx="1123156" cy="2695574"/>
          </a:xfrm>
          <a:prstGeom prst="rect">
            <a:avLst/>
          </a:prstGeom>
          <a:noFill/>
        </p:spPr>
      </p:pic>
      <p:pic>
        <p:nvPicPr>
          <p:cNvPr id="30730" name="Picture 10" descr="Hydrating Eye Cre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8228" y="1561216"/>
            <a:ext cx="1101921" cy="2705984"/>
          </a:xfrm>
          <a:prstGeom prst="rect">
            <a:avLst/>
          </a:prstGeom>
          <a:noFill/>
        </p:spPr>
      </p:pic>
      <p:pic>
        <p:nvPicPr>
          <p:cNvPr id="7" name="Picture 4" descr="Soothing Aloe Cleans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696618"/>
            <a:ext cx="990600" cy="2589882"/>
          </a:xfrm>
          <a:prstGeom prst="rect">
            <a:avLst/>
          </a:prstGeom>
          <a:noFill/>
        </p:spPr>
      </p:pic>
      <p:pic>
        <p:nvPicPr>
          <p:cNvPr id="8" name="Picture 6" descr="Polishing Citrus Cleans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4237" y="3714750"/>
            <a:ext cx="973489" cy="2533650"/>
          </a:xfrm>
          <a:prstGeom prst="rect">
            <a:avLst/>
          </a:prstGeom>
          <a:noFill/>
        </p:spPr>
      </p:pic>
      <p:pic>
        <p:nvPicPr>
          <p:cNvPr id="9" name="Picture 8" descr="Energizing Herbal Ton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3926" y="3714750"/>
            <a:ext cx="718062" cy="2533649"/>
          </a:xfrm>
          <a:prstGeom prst="rect">
            <a:avLst/>
          </a:prstGeom>
          <a:noFill/>
        </p:spPr>
      </p:pic>
      <p:pic>
        <p:nvPicPr>
          <p:cNvPr id="10" name="Picture 10" descr="Replenishing Night Cream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3368" y="3733800"/>
            <a:ext cx="832068" cy="2539999"/>
          </a:xfrm>
          <a:prstGeom prst="rect">
            <a:avLst/>
          </a:prstGeom>
          <a:noFill/>
        </p:spPr>
      </p:pic>
      <p:pic>
        <p:nvPicPr>
          <p:cNvPr id="11" name="Picture 12" descr="Daily Glow Moisturiz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60634" y="3724275"/>
            <a:ext cx="844716" cy="2559554"/>
          </a:xfrm>
          <a:prstGeom prst="rect">
            <a:avLst/>
          </a:prstGeom>
          <a:noFill/>
        </p:spPr>
      </p:pic>
      <p:pic>
        <p:nvPicPr>
          <p:cNvPr id="12" name="Picture 14" descr="spf3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04334" y="3733800"/>
            <a:ext cx="848740" cy="2571749"/>
          </a:xfrm>
          <a:prstGeom prst="rect">
            <a:avLst/>
          </a:prstGeom>
          <a:noFill/>
        </p:spPr>
      </p:pic>
      <p:sp>
        <p:nvSpPr>
          <p:cNvPr id="13" name="Textfeld 12"/>
          <p:cNvSpPr txBox="1"/>
          <p:nvPr/>
        </p:nvSpPr>
        <p:spPr>
          <a:xfrm>
            <a:off x="695325" y="328612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oder</a:t>
            </a:r>
            <a:endParaRPr lang="de-AT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4333875" y="331470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oder</a:t>
            </a:r>
            <a:endParaRPr lang="de-AT" b="1" dirty="0"/>
          </a:p>
        </p:txBody>
      </p:sp>
      <p:sp>
        <p:nvSpPr>
          <p:cNvPr id="15" name="Plus 14"/>
          <p:cNvSpPr/>
          <p:nvPr/>
        </p:nvSpPr>
        <p:spPr>
          <a:xfrm>
            <a:off x="4038600" y="1933575"/>
            <a:ext cx="1428750" cy="1266825"/>
          </a:xfrm>
          <a:prstGeom prst="mathPlus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b="1" dirty="0" smtClean="0"/>
              <a:t>ULTIMATE PRODUKTPACK</a:t>
            </a:r>
            <a:endParaRPr lang="de-AT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4050" y="1412627"/>
            <a:ext cx="7812088" cy="4672584"/>
          </a:xfrm>
        </p:spPr>
        <p:txBody>
          <a:bodyPr/>
          <a:lstStyle/>
          <a:p>
            <a:pPr>
              <a:buNone/>
            </a:pPr>
            <a:r>
              <a:rPr lang="de-AT" sz="1400" b="1" i="1" dirty="0" smtClean="0"/>
              <a:t>Die ultimative Serie für gesund wirkende Haut</a:t>
            </a:r>
          </a:p>
          <a:p>
            <a:pPr>
              <a:buNone/>
            </a:pPr>
            <a:r>
              <a:rPr lang="de-AT" sz="1400" dirty="0" smtClean="0"/>
              <a:t>(</a:t>
            </a:r>
            <a:r>
              <a:rPr lang="de-AT" sz="1400" dirty="0" err="1" smtClean="0"/>
              <a:t>Advanced</a:t>
            </a:r>
            <a:r>
              <a:rPr lang="de-AT" sz="1400" dirty="0" smtClean="0"/>
              <a:t> Produktpack, Beeren-Peeling, Lehm-Maske)</a:t>
            </a:r>
            <a:endParaRPr lang="de-AT" sz="1400" dirty="0"/>
          </a:p>
        </p:txBody>
      </p:sp>
      <p:pic>
        <p:nvPicPr>
          <p:cNvPr id="31748" name="Picture 4" descr="Purifying Mint Clay Ma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8550" y="1343024"/>
            <a:ext cx="1162050" cy="2392457"/>
          </a:xfrm>
          <a:prstGeom prst="rect">
            <a:avLst/>
          </a:prstGeom>
          <a:noFill/>
        </p:spPr>
      </p:pic>
      <p:pic>
        <p:nvPicPr>
          <p:cNvPr id="31750" name="Picture 6" descr="Instant Reveal Berry Scru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5316" y="1143001"/>
            <a:ext cx="1082584" cy="2228849"/>
          </a:xfrm>
          <a:prstGeom prst="rect">
            <a:avLst/>
          </a:prstGeom>
          <a:noFill/>
        </p:spPr>
      </p:pic>
      <p:pic>
        <p:nvPicPr>
          <p:cNvPr id="6" name="Picture 6" descr="Line Minimizing Ser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1008" y="3820461"/>
            <a:ext cx="684667" cy="2485088"/>
          </a:xfrm>
          <a:prstGeom prst="rect">
            <a:avLst/>
          </a:prstGeom>
          <a:noFill/>
        </p:spPr>
      </p:pic>
      <p:pic>
        <p:nvPicPr>
          <p:cNvPr id="7" name="Picture 8" descr="Firming Eye Ge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14725" y="4303396"/>
            <a:ext cx="822324" cy="1973577"/>
          </a:xfrm>
          <a:prstGeom prst="rect">
            <a:avLst/>
          </a:prstGeom>
          <a:noFill/>
        </p:spPr>
      </p:pic>
      <p:pic>
        <p:nvPicPr>
          <p:cNvPr id="8" name="Picture 10" descr="Hydrating Eye Crea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0179" y="4291753"/>
            <a:ext cx="816172" cy="2004271"/>
          </a:xfrm>
          <a:prstGeom prst="rect">
            <a:avLst/>
          </a:prstGeom>
          <a:noFill/>
        </p:spPr>
      </p:pic>
      <p:pic>
        <p:nvPicPr>
          <p:cNvPr id="9" name="Picture 4" descr="Soothing Aloe Cleans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725193"/>
            <a:ext cx="990600" cy="2589882"/>
          </a:xfrm>
          <a:prstGeom prst="rect">
            <a:avLst/>
          </a:prstGeom>
          <a:noFill/>
        </p:spPr>
      </p:pic>
      <p:pic>
        <p:nvPicPr>
          <p:cNvPr id="10" name="Picture 6" descr="Polishing Citrus Cleans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7087" y="3743325"/>
            <a:ext cx="973489" cy="2533650"/>
          </a:xfrm>
          <a:prstGeom prst="rect">
            <a:avLst/>
          </a:prstGeom>
          <a:noFill/>
        </p:spPr>
      </p:pic>
      <p:pic>
        <p:nvPicPr>
          <p:cNvPr id="11" name="Picture 8" descr="Energizing Herbal Ton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012951" y="3762375"/>
            <a:ext cx="718062" cy="2533649"/>
          </a:xfrm>
          <a:prstGeom prst="rect">
            <a:avLst/>
          </a:prstGeom>
          <a:noFill/>
        </p:spPr>
      </p:pic>
      <p:pic>
        <p:nvPicPr>
          <p:cNvPr id="12" name="Picture 10" descr="Replenishing Night Cream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42668" y="3733800"/>
            <a:ext cx="832068" cy="2539999"/>
          </a:xfrm>
          <a:prstGeom prst="rect">
            <a:avLst/>
          </a:prstGeom>
          <a:noFill/>
        </p:spPr>
      </p:pic>
      <p:pic>
        <p:nvPicPr>
          <p:cNvPr id="13" name="Picture 12" descr="Daily Glow Moisturiz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41834" y="3714750"/>
            <a:ext cx="844716" cy="2559554"/>
          </a:xfrm>
          <a:prstGeom prst="rect">
            <a:avLst/>
          </a:prstGeom>
          <a:noFill/>
        </p:spPr>
      </p:pic>
      <p:pic>
        <p:nvPicPr>
          <p:cNvPr id="14" name="Picture 14" descr="spf3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609335" y="3724275"/>
            <a:ext cx="848740" cy="2571749"/>
          </a:xfrm>
          <a:prstGeom prst="rect">
            <a:avLst/>
          </a:prstGeom>
          <a:noFill/>
        </p:spPr>
      </p:pic>
      <p:sp>
        <p:nvSpPr>
          <p:cNvPr id="16" name="Plus 15"/>
          <p:cNvSpPr/>
          <p:nvPr/>
        </p:nvSpPr>
        <p:spPr>
          <a:xfrm>
            <a:off x="4895850" y="1981200"/>
            <a:ext cx="1428750" cy="1266825"/>
          </a:xfrm>
          <a:prstGeom prst="mathPlus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feld 16"/>
          <p:cNvSpPr txBox="1"/>
          <p:nvPr/>
        </p:nvSpPr>
        <p:spPr>
          <a:xfrm>
            <a:off x="695325" y="3286125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oder</a:t>
            </a:r>
            <a:endParaRPr lang="de-AT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6286500" y="3333750"/>
            <a:ext cx="120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smtClean="0"/>
              <a:t>oder</a:t>
            </a:r>
            <a:endParaRPr lang="de-A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L-UN_Crp_BusinessOpp_10x7">
  <a:themeElements>
    <a:clrScheme name="NBL_UN_Crp_FinancialOpp_10x7 2">
      <a:dk1>
        <a:srgbClr val="000000"/>
      </a:dk1>
      <a:lt1>
        <a:srgbClr val="FFFFFF"/>
      </a:lt1>
      <a:dk2>
        <a:srgbClr val="77B800"/>
      </a:dk2>
      <a:lt2>
        <a:srgbClr val="EEECE1"/>
      </a:lt2>
      <a:accent1>
        <a:srgbClr val="FFA200"/>
      </a:accent1>
      <a:accent2>
        <a:srgbClr val="8F8F8F"/>
      </a:accent2>
      <a:accent3>
        <a:srgbClr val="FFFFFF"/>
      </a:accent3>
      <a:accent4>
        <a:srgbClr val="000000"/>
      </a:accent4>
      <a:accent5>
        <a:srgbClr val="FFCEAA"/>
      </a:accent5>
      <a:accent6>
        <a:srgbClr val="818181"/>
      </a:accent6>
      <a:hlink>
        <a:srgbClr val="990099"/>
      </a:hlink>
      <a:folHlink>
        <a:srgbClr val="CC0000"/>
      </a:folHlink>
    </a:clrScheme>
    <a:fontScheme name="NBL_UN_Crp_FinancialOpp_10x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BL_UN_Crp_FinancialOpp_10x7 1">
        <a:dk1>
          <a:srgbClr val="000000"/>
        </a:dk1>
        <a:lt1>
          <a:srgbClr val="FFFFFF"/>
        </a:lt1>
        <a:dk2>
          <a:srgbClr val="417630"/>
        </a:dk2>
        <a:lt2>
          <a:srgbClr val="EEECE1"/>
        </a:lt2>
        <a:accent1>
          <a:srgbClr val="77B800"/>
        </a:accent1>
        <a:accent2>
          <a:srgbClr val="FFA200"/>
        </a:accent2>
        <a:accent3>
          <a:srgbClr val="FFFFFF"/>
        </a:accent3>
        <a:accent4>
          <a:srgbClr val="000000"/>
        </a:accent4>
        <a:accent5>
          <a:srgbClr val="BDD8AA"/>
        </a:accent5>
        <a:accent6>
          <a:srgbClr val="E79200"/>
        </a:accent6>
        <a:hlink>
          <a:srgbClr val="C8C8C8"/>
        </a:hlink>
        <a:folHlink>
          <a:srgbClr val="FFA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L_UN_Crp_FinancialOpp_10x7 2">
        <a:dk1>
          <a:srgbClr val="000000"/>
        </a:dk1>
        <a:lt1>
          <a:srgbClr val="FFFFFF"/>
        </a:lt1>
        <a:dk2>
          <a:srgbClr val="77B800"/>
        </a:dk2>
        <a:lt2>
          <a:srgbClr val="EEECE1"/>
        </a:lt2>
        <a:accent1>
          <a:srgbClr val="FFA200"/>
        </a:accent1>
        <a:accent2>
          <a:srgbClr val="8F8F8F"/>
        </a:accent2>
        <a:accent3>
          <a:srgbClr val="FFFFFF"/>
        </a:accent3>
        <a:accent4>
          <a:srgbClr val="000000"/>
        </a:accent4>
        <a:accent5>
          <a:srgbClr val="FFCEAA"/>
        </a:accent5>
        <a:accent6>
          <a:srgbClr val="818181"/>
        </a:accent6>
        <a:hlink>
          <a:srgbClr val="9900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NBL-UN_Crp_BusinessOpp_10x7.pot</Template>
  <TotalTime>0</TotalTime>
  <Words>380</Words>
  <Application>Microsoft Office PowerPoint</Application>
  <PresentationFormat>Bildschirmpräsentation (4:3)</PresentationFormat>
  <Paragraphs>82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ＭＳ Ｐゴシック</vt:lpstr>
      <vt:lpstr>Arial</vt:lpstr>
      <vt:lpstr>NBL-UN_Crp_BusinessOpp_10x7</vt:lpstr>
      <vt:lpstr>SKIN</vt:lpstr>
      <vt:lpstr>PRODUKTEIGENSCHAFTEN</vt:lpstr>
      <vt:lpstr>INHALTSSTOFFE  </vt:lpstr>
      <vt:lpstr>PowerPoint-Präsentation</vt:lpstr>
      <vt:lpstr>PowerPoint-Präsentation</vt:lpstr>
      <vt:lpstr>PowerPoint-Präsentation</vt:lpstr>
      <vt:lpstr>BASIS PRODUKTPACK</vt:lpstr>
      <vt:lpstr>ADVANCED PRODUKTPACK</vt:lpstr>
      <vt:lpstr>ULTIMATE PRODUKTPACK</vt:lpstr>
      <vt:lpstr>HILFSMITTEL &amp; WERBETOOLS</vt:lpstr>
      <vt:lpstr>SKIN PARTY VORBEREITUNG</vt:lpstr>
      <vt:lpstr>SKINPARTY ABLAUF</vt:lpstr>
      <vt:lpstr>SKINPARTY FOLLOW-UP</vt:lpstr>
      <vt:lpstr>MATERIALIEN &amp; TRAINING</vt:lpstr>
    </vt:vector>
  </TitlesOfParts>
  <Company>Herbalife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Dear PowerPoint®* Users,</dc:title>
  <dc:creator>NealB</dc:creator>
  <cp:lastModifiedBy>Fredi Jahnig</cp:lastModifiedBy>
  <cp:revision>126</cp:revision>
  <cp:lastPrinted>2010-04-15T23:32:12Z</cp:lastPrinted>
  <dcterms:created xsi:type="dcterms:W3CDTF">2010-07-27T00:57:09Z</dcterms:created>
  <dcterms:modified xsi:type="dcterms:W3CDTF">2015-01-20T09:12:36Z</dcterms:modified>
</cp:coreProperties>
</file>