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7"/>
  </p:notesMasterIdLst>
  <p:sldIdLst>
    <p:sldId id="284" r:id="rId2"/>
    <p:sldId id="272" r:id="rId3"/>
    <p:sldId id="286" r:id="rId4"/>
    <p:sldId id="287" r:id="rId5"/>
    <p:sldId id="288" r:id="rId6"/>
    <p:sldId id="289" r:id="rId7"/>
    <p:sldId id="290" r:id="rId8"/>
    <p:sldId id="291" r:id="rId9"/>
    <p:sldId id="297" r:id="rId10"/>
    <p:sldId id="298" r:id="rId11"/>
    <p:sldId id="294" r:id="rId12"/>
    <p:sldId id="301" r:id="rId13"/>
    <p:sldId id="300" r:id="rId14"/>
    <p:sldId id="296" r:id="rId15"/>
    <p:sldId id="293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1075">
          <p15:clr>
            <a:srgbClr val="A4A3A4"/>
          </p15:clr>
        </p15:guide>
        <p15:guide id="2" pos="70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BA8"/>
    <a:srgbClr val="C7D772"/>
    <a:srgbClr val="63AF34"/>
    <a:srgbClr val="B1D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4" autoAdjust="0"/>
    <p:restoredTop sz="85057" autoAdjust="0"/>
  </p:normalViewPr>
  <p:slideViewPr>
    <p:cSldViewPr snapToGrid="0">
      <p:cViewPr varScale="1">
        <p:scale>
          <a:sx n="77" d="100"/>
          <a:sy n="77" d="100"/>
        </p:scale>
        <p:origin x="1608" y="62"/>
      </p:cViewPr>
      <p:guideLst>
        <p:guide orient="horz" pos="1075"/>
        <p:guide pos="7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FF90C23-3E07-4B41-B342-DDE4856371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67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28341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09901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15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823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2436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43533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9460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6932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86072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86248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10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9664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6F7B97-C518-4B36-B852-AD36895B33A3}" type="slidenum">
              <a:rPr lang="en-US" smtClean="0"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6722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6"/>
          <p:cNvSpPr>
            <a:spLocks noChangeShapeType="1"/>
          </p:cNvSpPr>
          <p:nvPr/>
        </p:nvSpPr>
        <p:spPr bwMode="auto">
          <a:xfrm>
            <a:off x="1473200" y="4506913"/>
            <a:ext cx="766921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Rectangle 1"/>
          <p:cNvSpPr/>
          <p:nvPr userDrawn="1"/>
        </p:nvSpPr>
        <p:spPr>
          <a:xfrm>
            <a:off x="0" y="0"/>
            <a:ext cx="1277938" cy="1681163"/>
          </a:xfrm>
          <a:prstGeom prst="rect">
            <a:avLst/>
          </a:prstGeom>
          <a:solidFill>
            <a:srgbClr val="63AF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10" descr="DNG_HERBALIFE_APAC_2013_1_16-164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2093913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Splash_Garnish_077_Vanilla_grayBg.psd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316038" y="0"/>
            <a:ext cx="1997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Mool-1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484813" y="0"/>
            <a:ext cx="1941512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IMG_9834_v2_sm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466013" y="0"/>
            <a:ext cx="1700212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NBL-GE_Crp09Hz_368 Outlined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511300" y="5903913"/>
            <a:ext cx="23145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0" name="Title Placeholder 1"/>
          <p:cNvSpPr>
            <a:spLocks noGrp="1"/>
          </p:cNvSpPr>
          <p:nvPr>
            <p:ph type="ctrTitle"/>
          </p:nvPr>
        </p:nvSpPr>
        <p:spPr>
          <a:xfrm>
            <a:off x="1382713" y="2205567"/>
            <a:ext cx="7185025" cy="2162175"/>
          </a:xfrm>
        </p:spPr>
        <p:txBody>
          <a:bodyPr/>
          <a:lstStyle>
            <a:lvl1pPr>
              <a:lnSpc>
                <a:spcPct val="90000"/>
              </a:lnSpc>
              <a:defRPr sz="4000"/>
            </a:lvl1pPr>
          </a:lstStyle>
          <a:p>
            <a:r>
              <a:rPr lang="en-US" altLang="ko-KR" dirty="0" smtClean="0"/>
              <a:t>Click to edit Master title style</a:t>
            </a:r>
            <a:endParaRPr lang="en-US" dirty="0"/>
          </a:p>
        </p:txBody>
      </p:sp>
      <p:sp>
        <p:nvSpPr>
          <p:cNvPr id="9241" name="Text Placeholder 2"/>
          <p:cNvSpPr>
            <a:spLocks noGrp="1"/>
          </p:cNvSpPr>
          <p:nvPr>
            <p:ph type="subTitle" idx="1"/>
          </p:nvPr>
        </p:nvSpPr>
        <p:spPr>
          <a:xfrm>
            <a:off x="1381125" y="4645025"/>
            <a:ext cx="7173913" cy="1281642"/>
          </a:xfrm>
          <a:ln>
            <a:noFill/>
          </a:ln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632" y="3152775"/>
            <a:ext cx="2878667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0" y="1100138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297699"/>
            <a:ext cx="7810500" cy="803541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326902"/>
            <a:ext cx="7812088" cy="4672584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1100138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297699"/>
            <a:ext cx="7810500" cy="803541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326902"/>
            <a:ext cx="3830638" cy="46844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749300" y="1326902"/>
            <a:ext cx="3831336" cy="4690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0" y="1100138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749301" y="905935"/>
            <a:ext cx="7818120" cy="4614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r>
              <a:rPr lang="en-US" altLang="ko-KR" noProof="0" dirty="0" smtClean="0"/>
              <a:t>Drag picture to placeholder or click icon to add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29600" y="6400800"/>
            <a:ext cx="914400" cy="457200"/>
          </a:xfrm>
          <a:prstGeom prst="rect">
            <a:avLst/>
          </a:prstGeom>
          <a:solidFill>
            <a:srgbClr val="E1EB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226425" y="6438900"/>
            <a:ext cx="917575" cy="419100"/>
          </a:xfrm>
          <a:prstGeom prst="rect">
            <a:avLst/>
          </a:prstGeom>
          <a:solidFill>
            <a:srgbClr val="E1EBA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fld id="{1E4A9BCA-3318-4AAA-9560-41BB553168C9}" type="slidenum">
              <a:rPr lang="en-US" sz="1400">
                <a:ea typeface="ＭＳ Ｐゴシック" charset="0"/>
                <a:cs typeface="ＭＳ Ｐゴシック" charset="0"/>
              </a:rPr>
              <a:pPr algn="ctr">
                <a:defRPr/>
              </a:pPr>
              <a:t>‹Nr.›</a:t>
            </a:fld>
            <a:endParaRPr lang="en-US" sz="1400"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749300" y="298450"/>
            <a:ext cx="78105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49300" y="1327150"/>
            <a:ext cx="7812088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8178800" cy="457200"/>
          </a:xfrm>
          <a:prstGeom prst="rect">
            <a:avLst/>
          </a:prstGeom>
          <a:solidFill>
            <a:srgbClr val="63AF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9" descr="CrpLogo09Hz_R_Wht.eps"/>
          <p:cNvPicPr>
            <a:picLocks noChangeAspect="1"/>
          </p:cNvPicPr>
          <p:nvPr userDrawn="1"/>
        </p:nvPicPr>
        <p:blipFill>
          <a:blip r:embed="rId8"/>
          <a:srcRect l="12434" t="31409" r="10307" b="33026"/>
          <a:stretch>
            <a:fillRect/>
          </a:stretch>
        </p:blipFill>
        <p:spPr bwMode="auto">
          <a:xfrm>
            <a:off x="127000" y="6477000"/>
            <a:ext cx="1651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56" r:id="rId5"/>
    <p:sldLayoutId id="2147483661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45720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accent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faustria.info/wp-content/uploads/2013/01/Ethikvereinbarung_Team-Austria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ctrTitle"/>
          </p:nvPr>
        </p:nvSpPr>
        <p:spPr>
          <a:xfrm>
            <a:off x="1382713" y="2205038"/>
            <a:ext cx="7185025" cy="2162175"/>
          </a:xfrm>
        </p:spPr>
        <p:txBody>
          <a:bodyPr/>
          <a:lstStyle/>
          <a:p>
            <a:pPr eaLnBrk="1" hangingPunct="1"/>
            <a:r>
              <a:rPr lang="de-DE" dirty="0" smtClean="0">
                <a:ea typeface="ＭＳ Ｐゴシック"/>
                <a:cs typeface="ＭＳ Ｐゴシック"/>
              </a:rPr>
              <a:t>90-Tages-Planung</a:t>
            </a:r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381125" y="4645025"/>
            <a:ext cx="7173913" cy="1281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6699FE"/>
              </a:buClr>
            </a:pPr>
            <a:r>
              <a:rPr lang="en-US" dirty="0" smtClean="0">
                <a:solidFill>
                  <a:srgbClr val="0D0D0D"/>
                </a:solidFill>
                <a:ea typeface="ＭＳ Ｐゴシック"/>
                <a:cs typeface="ＭＳ Ｐゴシック"/>
              </a:rPr>
              <a:t>Phil Falkensammer, M.A.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6699FE"/>
              </a:buClr>
            </a:pPr>
            <a:r>
              <a:rPr lang="en-US" dirty="0" smtClean="0">
                <a:solidFill>
                  <a:srgbClr val="0D0D0D"/>
                </a:solidFill>
                <a:ea typeface="ＭＳ Ｐゴシック"/>
                <a:cs typeface="ＭＳ Ｐゴシック"/>
              </a:rPr>
              <a:t>2.5 K GET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562707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>
              <a:buNone/>
            </a:pPr>
            <a:endParaRPr lang="de-DE" b="1" dirty="0" smtClean="0">
              <a:solidFill>
                <a:srgbClr val="FF0000"/>
              </a:solidFill>
              <a:ea typeface="ＭＳ Ｐゴシック"/>
            </a:endParaRPr>
          </a:p>
          <a:p>
            <a:pPr marL="0" indent="0" eaLnBrk="1" hangingPunct="1">
              <a:buNone/>
            </a:pPr>
            <a:r>
              <a:rPr lang="de-DE" b="1" dirty="0" smtClean="0">
                <a:solidFill>
                  <a:srgbClr val="FF0000"/>
                </a:solidFill>
                <a:ea typeface="ＭＳ Ｐゴシック"/>
              </a:rPr>
              <a:t>Szenario C - Ausgangssituation aus dem Mitglieds-Profil:</a:t>
            </a:r>
          </a:p>
          <a:p>
            <a:pPr marL="0" indent="0" eaLnBrk="1" hangingPunct="1">
              <a:buNone/>
            </a:pPr>
            <a:endParaRPr lang="de-DE" b="1" dirty="0" smtClean="0">
              <a:ea typeface="ＭＳ Ｐゴシック"/>
            </a:endParaRPr>
          </a:p>
          <a:p>
            <a:pPr marL="0" indent="0" eaLnBrk="1" hangingPunct="1">
              <a:buNone/>
            </a:pPr>
            <a:r>
              <a:rPr lang="de-DE" b="1" dirty="0" smtClean="0">
                <a:ea typeface="ＭＳ Ｐゴシック"/>
              </a:rPr>
              <a:t>Refinanzierung der Produkte bei einem Eigenverbrauch von ca. € 500,- in der Familie.  Zusätzlich  € 500,- Nebeneinkommen. Maximal 15 Stunden pro Woche Zeiteinsatz möglich. Will Trainings besuchen. Kann sich Teamaufbau vorstellen.</a:t>
            </a:r>
            <a:endParaRPr lang="de-DE" dirty="0" smtClean="0">
              <a:ea typeface="ＭＳ Ｐゴシック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300" y="160936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Vom Mitglieds-Profil zum 90-Tage-Plan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442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442126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Für professionelles Auftreten des neuen Mitglieds (ab C) sorgen: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Visitenkarten erstellen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Arbeitsmappe erstellen (Fettmess- &amp; Treue-Pässe etc.)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Taschenkalender/</a:t>
            </a:r>
            <a:r>
              <a:rPr lang="de-DE" dirty="0" err="1" smtClean="0">
                <a:ea typeface="ＭＳ Ｐゴシック"/>
              </a:rPr>
              <a:t>Timer</a:t>
            </a:r>
            <a:r>
              <a:rPr lang="de-DE" dirty="0" smtClean="0">
                <a:ea typeface="ＭＳ Ｐゴシック"/>
              </a:rPr>
              <a:t> kaufen (Termineintragung, Follow </a:t>
            </a:r>
            <a:r>
              <a:rPr lang="de-DE" dirty="0" err="1" smtClean="0">
                <a:ea typeface="ＭＳ Ｐゴシック"/>
              </a:rPr>
              <a:t>Up</a:t>
            </a:r>
            <a:r>
              <a:rPr lang="de-DE" dirty="0" smtClean="0">
                <a:ea typeface="ＭＳ Ｐゴシック"/>
              </a:rPr>
              <a:t>)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Facebook-Profil einrichten (Keine Gefällt-Mir Seiten erwünscht!)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Ethik-Grundlagen erklären: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Verhalten auf </a:t>
            </a:r>
            <a:r>
              <a:rPr lang="de-DE" dirty="0" err="1" smtClean="0">
                <a:ea typeface="ＭＳ Ｐゴシック"/>
              </a:rPr>
              <a:t>Social</a:t>
            </a:r>
            <a:r>
              <a:rPr lang="de-DE" dirty="0" smtClean="0">
                <a:ea typeface="ＭＳ Ｐゴシック"/>
              </a:rPr>
              <a:t> Media (kein „Blind-Recruiting“)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Überreichen des Ethik-Leitfadens des RSP 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Verhalten auf Veranstaltungen erläutern (Respekt, Handys etc.)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Aktionen: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10-5-1 gemeinsam ausfüllen &amp; Liste Leute schreiben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Arbeit mit dem Treue-Pass in die Tiefe erläutern (Empfehlungen)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300" y="40355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ERSTE SCHRITTE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07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43" y="173391"/>
            <a:ext cx="4883863" cy="620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73506" y="2785996"/>
            <a:ext cx="3942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www.hlfaustria.info/wp-content/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uploads/2013/01/</a:t>
            </a:r>
            <a:r>
              <a:rPr lang="en-US" dirty="0" err="1" smtClean="0">
                <a:hlinkClick r:id="rId3"/>
              </a:rPr>
              <a:t>Ethikvereinbarung</a:t>
            </a:r>
            <a:r>
              <a:rPr lang="en-US" dirty="0" smtClean="0">
                <a:hlinkClick r:id="rId3"/>
              </a:rPr>
              <a:t>_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Team-Austria.pdf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06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12" y="1245657"/>
            <a:ext cx="7384696" cy="505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94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7712" y="351691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Spätestens nach 3 Monaten wieder 3er Gespräch mit </a:t>
            </a:r>
            <a:r>
              <a:rPr lang="de-DE" dirty="0" err="1" smtClean="0">
                <a:ea typeface="ＭＳ Ｐゴシック"/>
              </a:rPr>
              <a:t>Upline</a:t>
            </a:r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Mitglieds-Profil neu ausfüllen lassen, um zu sehen</a:t>
            </a:r>
          </a:p>
          <a:p>
            <a:pPr lvl="1" eaLnBrk="1" hangingPunct="1"/>
            <a:r>
              <a:rPr lang="de-DE" dirty="0">
                <a:ea typeface="ＭＳ Ｐゴシック"/>
              </a:rPr>
              <a:t>w</a:t>
            </a:r>
            <a:r>
              <a:rPr lang="de-DE" dirty="0" smtClean="0">
                <a:ea typeface="ＭＳ Ｐゴシック"/>
              </a:rPr>
              <a:t>ie sich die Denkweise des Mitglieds verändert hat</a:t>
            </a:r>
          </a:p>
          <a:p>
            <a:pPr lvl="1" eaLnBrk="1" hangingPunct="1"/>
            <a:r>
              <a:rPr lang="de-DE" dirty="0">
                <a:ea typeface="ＭＳ Ｐゴシック"/>
              </a:rPr>
              <a:t>w</a:t>
            </a:r>
            <a:r>
              <a:rPr lang="de-DE" dirty="0" smtClean="0">
                <a:ea typeface="ＭＳ Ｐゴシック"/>
              </a:rPr>
              <a:t>ie sich die Ziele verändert haben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Altes und neues Mitglieds-Profil mit ihm vergleichen und Entwicklung anerkennen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Aufgrund der neuen Erkenntnisse neuen 90-Tage-Plan erstellen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Sobald das Mitglied QP ist (im Idealfall eben beim 2. Gespräch mit </a:t>
            </a:r>
            <a:r>
              <a:rPr lang="de-DE" dirty="0" err="1" smtClean="0">
                <a:ea typeface="ＭＳ Ｐゴシック"/>
              </a:rPr>
              <a:t>Upline</a:t>
            </a:r>
            <a:r>
              <a:rPr lang="de-DE" dirty="0" smtClean="0">
                <a:ea typeface="ＭＳ Ｐゴシック"/>
              </a:rPr>
              <a:t>) Hausanalyse vorstellen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Ab SV Status Hausanalyse täglich ausfüllen lassen &amp; monatlich mit erfahrener </a:t>
            </a:r>
            <a:r>
              <a:rPr lang="de-DE" dirty="0" err="1" smtClean="0">
                <a:ea typeface="ＭＳ Ｐゴシック"/>
              </a:rPr>
              <a:t>Upline</a:t>
            </a:r>
            <a:r>
              <a:rPr lang="de-DE" dirty="0" smtClean="0">
                <a:ea typeface="ＭＳ Ｐゴシック"/>
              </a:rPr>
              <a:t> telefonisch oder persönlich auswerten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Ab SV über die Erkenntnisse aus dem Haus konstant an Verbesserung arbeiten</a:t>
            </a:r>
            <a:endParaRPr lang="de-DE" dirty="0">
              <a:ea typeface="ＭＳ Ｐゴシック"/>
            </a:endParaRPr>
          </a:p>
          <a:p>
            <a:pPr lvl="1" eaLnBrk="1" hangingPunct="1"/>
            <a:endParaRPr lang="de-DE" dirty="0" smtClean="0">
              <a:ea typeface="ＭＳ Ｐゴシック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300" y="40355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ERFOLGSKONTROLLE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514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/>
          </p:nvPr>
        </p:nvSpPr>
        <p:spPr>
          <a:xfrm>
            <a:off x="749300" y="298450"/>
            <a:ext cx="7810500" cy="803275"/>
          </a:xfrm>
        </p:spPr>
        <p:txBody>
          <a:bodyPr/>
          <a:lstStyle/>
          <a:p>
            <a:pPr algn="ctr" eaLnBrk="1" hangingPunct="1"/>
            <a:r>
              <a:rPr lang="de-DE" b="1" dirty="0" smtClean="0">
                <a:ea typeface="ＭＳ Ｐゴシック"/>
                <a:cs typeface="ＭＳ Ｐゴシック"/>
              </a:rPr>
              <a:t>ZUSAMMENFASSUNG</a:t>
            </a:r>
            <a:endParaRPr lang="en-US" b="1" dirty="0" smtClean="0">
              <a:ea typeface="ＭＳ Ｐゴシック"/>
              <a:cs typeface="ＭＳ Ｐゴシック"/>
            </a:endParaRPr>
          </a:p>
        </p:txBody>
      </p:sp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73531" y="1272548"/>
            <a:ext cx="7812088" cy="4897438"/>
          </a:xfrm>
        </p:spPr>
        <p:txBody>
          <a:bodyPr/>
          <a:lstStyle/>
          <a:p>
            <a:pPr eaLnBrk="1" hangingPunct="1"/>
            <a:r>
              <a:rPr lang="de-DE" sz="1600" b="1" dirty="0" smtClean="0">
                <a:ea typeface="ＭＳ Ｐゴシック"/>
                <a:cs typeface="ＭＳ Ｐゴシック"/>
              </a:rPr>
              <a:t>Workflow </a:t>
            </a:r>
            <a:endParaRPr lang="en-US" sz="1600" b="1" dirty="0" smtClean="0">
              <a:ea typeface="ＭＳ Ｐゴシック"/>
              <a:cs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Richtig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sponsern</a:t>
            </a:r>
            <a:endParaRPr lang="en-US" sz="1600" dirty="0" smtClean="0">
              <a:ea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Treue</a:t>
            </a:r>
            <a:r>
              <a:rPr lang="en-US" sz="1600" dirty="0" smtClean="0">
                <a:ea typeface="ＭＳ Ｐゴシック"/>
              </a:rPr>
              <a:t>-Pass </a:t>
            </a:r>
            <a:r>
              <a:rPr lang="en-US" sz="1600" dirty="0" err="1" smtClean="0">
                <a:ea typeface="ＭＳ Ｐゴシック"/>
              </a:rPr>
              <a:t>als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Brücke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zum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Teamaufbau</a:t>
            </a:r>
            <a:endParaRPr lang="en-US" sz="1600" dirty="0" smtClean="0">
              <a:ea typeface="ＭＳ Ｐゴシック"/>
            </a:endParaRPr>
          </a:p>
          <a:p>
            <a:pPr eaLnBrk="1" hangingPunct="1"/>
            <a:r>
              <a:rPr lang="en-US" sz="1600" b="1" dirty="0" err="1" smtClean="0">
                <a:ea typeface="ＭＳ Ｐゴシック"/>
                <a:cs typeface="ＭＳ Ｐゴシック"/>
              </a:rPr>
              <a:t>Mitglieds-Profil</a:t>
            </a:r>
            <a:endParaRPr lang="en-US" sz="1600" b="1" dirty="0" smtClean="0">
              <a:ea typeface="ＭＳ Ｐゴシック"/>
              <a:cs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Zielsetzungsgespräch</a:t>
            </a:r>
            <a:r>
              <a:rPr lang="en-US" sz="1600" dirty="0" smtClean="0">
                <a:ea typeface="ＭＳ Ｐゴシック"/>
              </a:rPr>
              <a:t> &amp; </a:t>
            </a:r>
            <a:r>
              <a:rPr lang="en-US" sz="1600" dirty="0" err="1" smtClean="0">
                <a:ea typeface="ＭＳ Ｐゴシック"/>
              </a:rPr>
              <a:t>Vertrauensaufbau</a:t>
            </a:r>
            <a:endParaRPr lang="en-US" sz="1600" dirty="0">
              <a:ea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Grundlage</a:t>
            </a:r>
            <a:r>
              <a:rPr lang="en-US" sz="1600" dirty="0" smtClean="0">
                <a:ea typeface="ＭＳ Ｐゴシック"/>
              </a:rPr>
              <a:t> für 90-Tage-Planung</a:t>
            </a:r>
          </a:p>
          <a:p>
            <a:pPr eaLnBrk="1" hangingPunct="1"/>
            <a:r>
              <a:rPr lang="en-US" sz="1600" b="1" dirty="0" smtClean="0">
                <a:ea typeface="ＭＳ Ｐゴシック"/>
              </a:rPr>
              <a:t>90-Tage-Plan</a:t>
            </a: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Zeitplanung</a:t>
            </a:r>
            <a:r>
              <a:rPr lang="en-US" sz="1600" dirty="0" smtClean="0">
                <a:ea typeface="ＭＳ Ｐゴシック"/>
              </a:rPr>
              <a:t> auf </a:t>
            </a:r>
            <a:r>
              <a:rPr lang="en-US" sz="1600" dirty="0" err="1" smtClean="0">
                <a:ea typeface="ＭＳ Ｐゴシック"/>
              </a:rPr>
              <a:t>tägliche</a:t>
            </a:r>
            <a:r>
              <a:rPr lang="en-US" sz="1600" dirty="0" smtClean="0">
                <a:ea typeface="ＭＳ Ｐゴシック"/>
              </a:rPr>
              <a:t>, </a:t>
            </a:r>
            <a:r>
              <a:rPr lang="en-US" sz="1600" dirty="0" err="1" smtClean="0">
                <a:ea typeface="ＭＳ Ｐゴシック"/>
              </a:rPr>
              <a:t>realistische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Aktionen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runtergebrochen</a:t>
            </a:r>
            <a:endParaRPr lang="en-US" sz="1600" dirty="0" smtClean="0">
              <a:ea typeface="ＭＳ Ｐゴシック"/>
            </a:endParaRPr>
          </a:p>
          <a:p>
            <a:pPr lvl="1" eaLnBrk="1" hangingPunct="1"/>
            <a:r>
              <a:rPr lang="en-US" sz="1600" dirty="0" smtClean="0">
                <a:ea typeface="ＭＳ Ｐゴシック"/>
              </a:rPr>
              <a:t>10-5-1 &amp; SINALOA </a:t>
            </a:r>
            <a:r>
              <a:rPr lang="en-US" sz="1600" dirty="0" err="1" smtClean="0">
                <a:ea typeface="ＭＳ Ｐゴシック"/>
              </a:rPr>
              <a:t>erklären</a:t>
            </a:r>
            <a:endParaRPr lang="en-US" sz="1600" dirty="0" smtClean="0">
              <a:ea typeface="ＭＳ Ｐゴシック"/>
            </a:endParaRPr>
          </a:p>
          <a:p>
            <a:pPr eaLnBrk="1" hangingPunct="1"/>
            <a:r>
              <a:rPr lang="en-US" sz="1600" b="1" dirty="0" err="1" smtClean="0">
                <a:ea typeface="ＭＳ Ｐゴシック"/>
              </a:rPr>
              <a:t>Erste</a:t>
            </a:r>
            <a:r>
              <a:rPr lang="en-US" sz="1600" b="1" dirty="0" smtClean="0">
                <a:ea typeface="ＭＳ Ｐゴシック"/>
              </a:rPr>
              <a:t> </a:t>
            </a:r>
            <a:r>
              <a:rPr lang="en-US" sz="1600" b="1" dirty="0" err="1" smtClean="0">
                <a:ea typeface="ＭＳ Ｐゴシック"/>
              </a:rPr>
              <a:t>Schritte</a:t>
            </a:r>
            <a:endParaRPr lang="en-US" sz="1600" b="1" dirty="0" smtClean="0">
              <a:ea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Professionelles</a:t>
            </a:r>
            <a:r>
              <a:rPr lang="en-US" sz="1600" dirty="0" smtClean="0">
                <a:ea typeface="ＭＳ Ｐゴシック"/>
              </a:rPr>
              <a:t> Image </a:t>
            </a:r>
            <a:r>
              <a:rPr lang="en-US" sz="1600" dirty="0" err="1" smtClean="0">
                <a:ea typeface="ＭＳ Ｐゴシック"/>
              </a:rPr>
              <a:t>schaffen</a:t>
            </a:r>
            <a:r>
              <a:rPr lang="en-US" sz="1600" dirty="0" smtClean="0">
                <a:ea typeface="ＭＳ Ｐゴシック"/>
              </a:rPr>
              <a:t> (Social Media, </a:t>
            </a:r>
            <a:r>
              <a:rPr lang="en-US" sz="1600" dirty="0" err="1" smtClean="0">
                <a:ea typeface="ＭＳ Ｐゴシック"/>
              </a:rPr>
              <a:t>Ethik</a:t>
            </a:r>
            <a:r>
              <a:rPr lang="en-US" sz="1600" dirty="0" smtClean="0">
                <a:ea typeface="ＭＳ Ｐゴシック"/>
              </a:rPr>
              <a:t>!)</a:t>
            </a: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Liste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Leute</a:t>
            </a:r>
            <a:r>
              <a:rPr lang="en-US" sz="1600" dirty="0" smtClean="0">
                <a:ea typeface="ＭＳ Ｐゴシック"/>
              </a:rPr>
              <a:t> (COI) </a:t>
            </a:r>
            <a:r>
              <a:rPr lang="en-US" sz="1600" dirty="0" err="1" smtClean="0">
                <a:ea typeface="ＭＳ Ｐゴシック"/>
              </a:rPr>
              <a:t>schreiben</a:t>
            </a:r>
            <a:r>
              <a:rPr lang="en-US" sz="1600" dirty="0" smtClean="0">
                <a:ea typeface="ＭＳ Ｐゴシック"/>
              </a:rPr>
              <a:t> und </a:t>
            </a:r>
            <a:r>
              <a:rPr lang="en-US" sz="1600" dirty="0" err="1" smtClean="0">
                <a:ea typeface="ＭＳ Ｐゴシック"/>
              </a:rPr>
              <a:t>abarbeiten</a:t>
            </a:r>
            <a:r>
              <a:rPr lang="en-US" sz="1600" dirty="0" smtClean="0">
                <a:ea typeface="ＭＳ Ｐゴシック"/>
              </a:rPr>
              <a:t> &amp; </a:t>
            </a:r>
            <a:r>
              <a:rPr lang="en-US" sz="1600" dirty="0" err="1" smtClean="0">
                <a:ea typeface="ＭＳ Ｐゴシック"/>
              </a:rPr>
              <a:t>erste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Empfelungen</a:t>
            </a:r>
            <a:r>
              <a:rPr lang="en-US" sz="1600" dirty="0" smtClean="0">
                <a:ea typeface="ＭＳ Ｐゴシック"/>
              </a:rPr>
              <a:t> </a:t>
            </a:r>
          </a:p>
          <a:p>
            <a:pPr marL="344488" indent="-342900" eaLnBrk="1" hangingPunct="1"/>
            <a:r>
              <a:rPr lang="en-US" sz="1600" b="1" dirty="0" err="1" smtClean="0">
                <a:ea typeface="ＭＳ Ｐゴシック"/>
              </a:rPr>
              <a:t>Erfolgskontrolle</a:t>
            </a:r>
            <a:endParaRPr lang="en-US" sz="1600" b="1" dirty="0" smtClean="0">
              <a:ea typeface="ＭＳ Ｐゴシック"/>
            </a:endParaRPr>
          </a:p>
          <a:p>
            <a:pPr marL="800100" lvl="1" indent="-342900" eaLnBrk="1" hangingPunct="1"/>
            <a:r>
              <a:rPr lang="en-US" sz="1600" dirty="0" err="1" smtClean="0">
                <a:ea typeface="ＭＳ Ｐゴシック"/>
              </a:rPr>
              <a:t>Hausanalyse</a:t>
            </a:r>
            <a:endParaRPr lang="en-US" sz="1600" dirty="0" smtClean="0">
              <a:ea typeface="ＭＳ Ｐゴシック"/>
            </a:endParaRPr>
          </a:p>
          <a:p>
            <a:pPr marL="800100" lvl="1" indent="-342900" eaLnBrk="1" hangingPunct="1"/>
            <a:r>
              <a:rPr lang="en-US" sz="1600" dirty="0" smtClean="0">
                <a:ea typeface="ＭＳ Ｐゴシック"/>
              </a:rPr>
              <a:t>Re-</a:t>
            </a:r>
            <a:r>
              <a:rPr lang="en-US" sz="1600" dirty="0" err="1" smtClean="0">
                <a:ea typeface="ＭＳ Ｐゴシック"/>
              </a:rPr>
              <a:t>evaluierung</a:t>
            </a:r>
            <a:r>
              <a:rPr lang="en-US" sz="1600" dirty="0" smtClean="0">
                <a:ea typeface="ＭＳ Ｐゴシック"/>
              </a:rPr>
              <a:t> des </a:t>
            </a:r>
            <a:r>
              <a:rPr lang="en-US" sz="1600" dirty="0" err="1" smtClean="0">
                <a:ea typeface="ＭＳ Ｐゴシック"/>
              </a:rPr>
              <a:t>Mitglieds-Profils</a:t>
            </a:r>
            <a:r>
              <a:rPr lang="en-US" sz="1600" dirty="0" smtClean="0">
                <a:ea typeface="ＭＳ Ｐゴシック"/>
              </a:rPr>
              <a:t> &amp; </a:t>
            </a:r>
            <a:r>
              <a:rPr lang="en-US" sz="1600" dirty="0" err="1" smtClean="0">
                <a:ea typeface="ＭＳ Ｐゴシック"/>
              </a:rPr>
              <a:t>neuer</a:t>
            </a:r>
            <a:r>
              <a:rPr lang="en-US" sz="1600" dirty="0" smtClean="0">
                <a:ea typeface="ＭＳ Ｐゴシック"/>
              </a:rPr>
              <a:t> 90-Tage-Plan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/>
          </p:nvPr>
        </p:nvSpPr>
        <p:spPr>
          <a:xfrm>
            <a:off x="749300" y="298450"/>
            <a:ext cx="7810500" cy="803275"/>
          </a:xfrm>
        </p:spPr>
        <p:txBody>
          <a:bodyPr/>
          <a:lstStyle/>
          <a:p>
            <a:pPr algn="ctr" eaLnBrk="1" hangingPunct="1"/>
            <a:r>
              <a:rPr lang="de-DE" b="1" dirty="0" smtClean="0">
                <a:ea typeface="ＭＳ Ｐゴシック"/>
                <a:cs typeface="ＭＳ Ｐゴシック"/>
              </a:rPr>
              <a:t>AGENDA</a:t>
            </a:r>
            <a:endParaRPr lang="en-US" b="1" dirty="0" smtClean="0">
              <a:ea typeface="ＭＳ Ｐゴシック"/>
              <a:cs typeface="ＭＳ Ｐゴシック"/>
            </a:endParaRPr>
          </a:p>
        </p:txBody>
      </p:sp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73531" y="1272548"/>
            <a:ext cx="7812088" cy="4897438"/>
          </a:xfrm>
        </p:spPr>
        <p:txBody>
          <a:bodyPr/>
          <a:lstStyle/>
          <a:p>
            <a:pPr eaLnBrk="1" hangingPunct="1"/>
            <a:r>
              <a:rPr lang="de-DE" sz="1600" b="1" dirty="0" smtClean="0">
                <a:ea typeface="ＭＳ Ｐゴシック"/>
                <a:cs typeface="ＭＳ Ｐゴシック"/>
              </a:rPr>
              <a:t>Workflow </a:t>
            </a:r>
            <a:endParaRPr lang="en-US" sz="1600" b="1" dirty="0" smtClean="0">
              <a:ea typeface="ＭＳ Ｐゴシック"/>
              <a:cs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Richtig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sponsern</a:t>
            </a:r>
            <a:endParaRPr lang="en-US" sz="1600" dirty="0" smtClean="0">
              <a:ea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Treue</a:t>
            </a:r>
            <a:r>
              <a:rPr lang="en-US" sz="1600" dirty="0" smtClean="0">
                <a:ea typeface="ＭＳ Ｐゴシック"/>
              </a:rPr>
              <a:t>-Pass </a:t>
            </a:r>
            <a:r>
              <a:rPr lang="en-US" sz="1600" dirty="0" err="1" smtClean="0">
                <a:ea typeface="ＭＳ Ｐゴシック"/>
              </a:rPr>
              <a:t>als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Brücke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zum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Teamaufbau</a:t>
            </a:r>
            <a:endParaRPr lang="en-US" sz="1600" dirty="0" smtClean="0">
              <a:ea typeface="ＭＳ Ｐゴシック"/>
            </a:endParaRPr>
          </a:p>
          <a:p>
            <a:pPr eaLnBrk="1" hangingPunct="1"/>
            <a:r>
              <a:rPr lang="en-US" sz="1600" b="1" dirty="0" err="1" smtClean="0">
                <a:ea typeface="ＭＳ Ｐゴシック"/>
                <a:cs typeface="ＭＳ Ｐゴシック"/>
              </a:rPr>
              <a:t>Mitglieds-Profil</a:t>
            </a:r>
            <a:endParaRPr lang="en-US" sz="1600" b="1" dirty="0" smtClean="0">
              <a:ea typeface="ＭＳ Ｐゴシック"/>
              <a:cs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Zielsetzungsgespräch</a:t>
            </a:r>
            <a:r>
              <a:rPr lang="en-US" sz="1600" dirty="0" smtClean="0">
                <a:ea typeface="ＭＳ Ｐゴシック"/>
              </a:rPr>
              <a:t> &amp; </a:t>
            </a:r>
            <a:r>
              <a:rPr lang="en-US" sz="1600" dirty="0" err="1" smtClean="0">
                <a:ea typeface="ＭＳ Ｐゴシック"/>
              </a:rPr>
              <a:t>Vertrauensaufbau</a:t>
            </a:r>
            <a:endParaRPr lang="en-US" sz="1600" dirty="0">
              <a:ea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Grundlage</a:t>
            </a:r>
            <a:r>
              <a:rPr lang="en-US" sz="1600" dirty="0" smtClean="0">
                <a:ea typeface="ＭＳ Ｐゴシック"/>
              </a:rPr>
              <a:t> für 90-Tage-Planung</a:t>
            </a:r>
          </a:p>
          <a:p>
            <a:pPr eaLnBrk="1" hangingPunct="1"/>
            <a:r>
              <a:rPr lang="en-US" sz="1600" b="1" dirty="0" smtClean="0">
                <a:ea typeface="ＭＳ Ｐゴシック"/>
              </a:rPr>
              <a:t>90-Tage-Plan</a:t>
            </a: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Zeitplanung</a:t>
            </a:r>
            <a:r>
              <a:rPr lang="en-US" sz="1600" dirty="0" smtClean="0">
                <a:ea typeface="ＭＳ Ｐゴシック"/>
              </a:rPr>
              <a:t> auf </a:t>
            </a:r>
            <a:r>
              <a:rPr lang="en-US" sz="1600" dirty="0" err="1" smtClean="0">
                <a:ea typeface="ＭＳ Ｐゴシック"/>
              </a:rPr>
              <a:t>tägliche</a:t>
            </a:r>
            <a:r>
              <a:rPr lang="en-US" sz="1600" dirty="0" smtClean="0">
                <a:ea typeface="ＭＳ Ｐゴシック"/>
              </a:rPr>
              <a:t>, </a:t>
            </a:r>
            <a:r>
              <a:rPr lang="en-US" sz="1600" dirty="0" err="1" smtClean="0">
                <a:ea typeface="ＭＳ Ｐゴシック"/>
              </a:rPr>
              <a:t>realistische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Aktionen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runtergebrochen</a:t>
            </a:r>
            <a:endParaRPr lang="en-US" sz="1600" dirty="0" smtClean="0">
              <a:ea typeface="ＭＳ Ｐゴシック"/>
            </a:endParaRPr>
          </a:p>
          <a:p>
            <a:pPr lvl="1" eaLnBrk="1" hangingPunct="1"/>
            <a:r>
              <a:rPr lang="en-US" sz="1600" dirty="0" smtClean="0">
                <a:ea typeface="ＭＳ Ｐゴシック"/>
              </a:rPr>
              <a:t>10-5-1 &amp; SINALOA </a:t>
            </a:r>
            <a:r>
              <a:rPr lang="en-US" sz="1600" dirty="0" err="1" smtClean="0">
                <a:ea typeface="ＭＳ Ｐゴシック"/>
              </a:rPr>
              <a:t>erklären</a:t>
            </a:r>
            <a:endParaRPr lang="en-US" sz="1600" dirty="0" smtClean="0">
              <a:ea typeface="ＭＳ Ｐゴシック"/>
            </a:endParaRPr>
          </a:p>
          <a:p>
            <a:pPr eaLnBrk="1" hangingPunct="1"/>
            <a:r>
              <a:rPr lang="en-US" sz="1600" b="1" dirty="0" err="1" smtClean="0">
                <a:ea typeface="ＭＳ Ｐゴシック"/>
              </a:rPr>
              <a:t>Erste</a:t>
            </a:r>
            <a:r>
              <a:rPr lang="en-US" sz="1600" b="1" dirty="0" smtClean="0">
                <a:ea typeface="ＭＳ Ｐゴシック"/>
              </a:rPr>
              <a:t> </a:t>
            </a:r>
            <a:r>
              <a:rPr lang="en-US" sz="1600" b="1" dirty="0" err="1" smtClean="0">
                <a:ea typeface="ＭＳ Ｐゴシック"/>
              </a:rPr>
              <a:t>Schritte</a:t>
            </a:r>
            <a:endParaRPr lang="en-US" sz="1600" b="1" dirty="0" smtClean="0">
              <a:ea typeface="ＭＳ Ｐゴシック"/>
            </a:endParaRP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Professionelles</a:t>
            </a:r>
            <a:r>
              <a:rPr lang="en-US" sz="1600" dirty="0" smtClean="0">
                <a:ea typeface="ＭＳ Ｐゴシック"/>
              </a:rPr>
              <a:t> Image </a:t>
            </a:r>
            <a:r>
              <a:rPr lang="en-US" sz="1600" dirty="0" err="1" smtClean="0">
                <a:ea typeface="ＭＳ Ｐゴシック"/>
              </a:rPr>
              <a:t>schaffen</a:t>
            </a:r>
            <a:r>
              <a:rPr lang="en-US" sz="1600" dirty="0" smtClean="0">
                <a:ea typeface="ＭＳ Ｐゴシック"/>
              </a:rPr>
              <a:t> (Social Media, </a:t>
            </a:r>
            <a:r>
              <a:rPr lang="en-US" sz="1600" dirty="0" err="1" smtClean="0">
                <a:ea typeface="ＭＳ Ｐゴシック"/>
              </a:rPr>
              <a:t>Ethik</a:t>
            </a:r>
            <a:r>
              <a:rPr lang="en-US" sz="1600" dirty="0" smtClean="0">
                <a:ea typeface="ＭＳ Ｐゴシック"/>
              </a:rPr>
              <a:t>!)</a:t>
            </a:r>
          </a:p>
          <a:p>
            <a:pPr lvl="1" eaLnBrk="1" hangingPunct="1"/>
            <a:r>
              <a:rPr lang="en-US" sz="1600" dirty="0" err="1" smtClean="0">
                <a:ea typeface="ＭＳ Ｐゴシック"/>
              </a:rPr>
              <a:t>Liste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Leute</a:t>
            </a:r>
            <a:r>
              <a:rPr lang="en-US" sz="1600" dirty="0" smtClean="0">
                <a:ea typeface="ＭＳ Ｐゴシック"/>
              </a:rPr>
              <a:t> (COI) </a:t>
            </a:r>
            <a:r>
              <a:rPr lang="en-US" sz="1600" dirty="0" err="1" smtClean="0">
                <a:ea typeface="ＭＳ Ｐゴシック"/>
              </a:rPr>
              <a:t>schreiben</a:t>
            </a:r>
            <a:r>
              <a:rPr lang="en-US" sz="1600" dirty="0" smtClean="0">
                <a:ea typeface="ＭＳ Ｐゴシック"/>
              </a:rPr>
              <a:t> und </a:t>
            </a:r>
            <a:r>
              <a:rPr lang="en-US" sz="1600" dirty="0" err="1" smtClean="0">
                <a:ea typeface="ＭＳ Ｐゴシック"/>
              </a:rPr>
              <a:t>abarbeiten</a:t>
            </a:r>
            <a:r>
              <a:rPr lang="en-US" sz="1600" dirty="0" smtClean="0">
                <a:ea typeface="ＭＳ Ｐゴシック"/>
              </a:rPr>
              <a:t> &amp; </a:t>
            </a:r>
            <a:r>
              <a:rPr lang="en-US" sz="1600" dirty="0" err="1" smtClean="0">
                <a:ea typeface="ＭＳ Ｐゴシック"/>
              </a:rPr>
              <a:t>erste</a:t>
            </a:r>
            <a:r>
              <a:rPr lang="en-US" sz="1600" dirty="0" smtClean="0">
                <a:ea typeface="ＭＳ Ｐゴシック"/>
              </a:rPr>
              <a:t> </a:t>
            </a:r>
            <a:r>
              <a:rPr lang="en-US" sz="1600" dirty="0" err="1" smtClean="0">
                <a:ea typeface="ＭＳ Ｐゴシック"/>
              </a:rPr>
              <a:t>Empfelungen</a:t>
            </a:r>
            <a:r>
              <a:rPr lang="en-US" sz="1600" dirty="0" smtClean="0">
                <a:ea typeface="ＭＳ Ｐゴシック"/>
              </a:rPr>
              <a:t> </a:t>
            </a:r>
          </a:p>
          <a:p>
            <a:pPr marL="344488" indent="-342900" eaLnBrk="1" hangingPunct="1"/>
            <a:r>
              <a:rPr lang="en-US" sz="1600" b="1" dirty="0" err="1" smtClean="0">
                <a:ea typeface="ＭＳ Ｐゴシック"/>
              </a:rPr>
              <a:t>Erfolgskontrolle</a:t>
            </a:r>
            <a:endParaRPr lang="en-US" sz="1600" b="1" dirty="0" smtClean="0">
              <a:ea typeface="ＭＳ Ｐゴシック"/>
            </a:endParaRPr>
          </a:p>
          <a:p>
            <a:pPr marL="800100" lvl="1" indent="-342900" eaLnBrk="1" hangingPunct="1"/>
            <a:r>
              <a:rPr lang="en-US" sz="1600" dirty="0" err="1" smtClean="0">
                <a:ea typeface="ＭＳ Ｐゴシック"/>
              </a:rPr>
              <a:t>Hausanalyse</a:t>
            </a:r>
            <a:endParaRPr lang="en-US" sz="1600" dirty="0" smtClean="0">
              <a:ea typeface="ＭＳ Ｐゴシック"/>
            </a:endParaRPr>
          </a:p>
          <a:p>
            <a:pPr marL="800100" lvl="1" indent="-342900" eaLnBrk="1" hangingPunct="1"/>
            <a:r>
              <a:rPr lang="en-US" sz="1600" dirty="0" smtClean="0">
                <a:ea typeface="ＭＳ Ｐゴシック"/>
              </a:rPr>
              <a:t>Re-</a:t>
            </a:r>
            <a:r>
              <a:rPr lang="en-US" sz="1600" dirty="0" err="1" smtClean="0">
                <a:ea typeface="ＭＳ Ｐゴシック"/>
              </a:rPr>
              <a:t>evaluierung</a:t>
            </a:r>
            <a:r>
              <a:rPr lang="en-US" sz="1600" dirty="0" smtClean="0">
                <a:ea typeface="ＭＳ Ｐゴシック"/>
              </a:rPr>
              <a:t> des </a:t>
            </a:r>
            <a:r>
              <a:rPr lang="en-US" sz="1600" dirty="0" err="1" smtClean="0">
                <a:ea typeface="ＭＳ Ｐゴシック"/>
              </a:rPr>
              <a:t>Mitglieds-Profils</a:t>
            </a:r>
            <a:r>
              <a:rPr lang="en-US" sz="1600" dirty="0" smtClean="0">
                <a:ea typeface="ＭＳ Ｐゴシック"/>
              </a:rPr>
              <a:t> &amp; </a:t>
            </a:r>
            <a:r>
              <a:rPr lang="en-US" sz="1600" dirty="0" err="1" smtClean="0">
                <a:ea typeface="ＭＳ Ｐゴシック"/>
              </a:rPr>
              <a:t>neuer</a:t>
            </a:r>
            <a:r>
              <a:rPr lang="en-US" sz="1600" dirty="0" smtClean="0">
                <a:ea typeface="ＭＳ Ｐゴシック"/>
              </a:rPr>
              <a:t> 90-Tage-Plan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7"/>
          <p:cNvGrpSpPr>
            <a:grpSpLocks/>
          </p:cNvGrpSpPr>
          <p:nvPr/>
        </p:nvGrpSpPr>
        <p:grpSpPr bwMode="auto">
          <a:xfrm>
            <a:off x="858838" y="1014413"/>
            <a:ext cx="7418387" cy="5367337"/>
            <a:chOff x="240" y="336"/>
            <a:chExt cx="5280" cy="3884"/>
          </a:xfrm>
        </p:grpSpPr>
        <p:sp>
          <p:nvSpPr>
            <p:cNvPr id="4" name="Rectangle 3"/>
            <p:cNvSpPr/>
            <p:nvPr/>
          </p:nvSpPr>
          <p:spPr>
            <a:xfrm>
              <a:off x="2016" y="336"/>
              <a:ext cx="1776" cy="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1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Interesse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wecken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016" y="769"/>
              <a:ext cx="1776" cy="2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2</a:t>
              </a:r>
              <a:r>
                <a:rPr lang="en-US" sz="1400" dirty="0">
                  <a:solidFill>
                    <a:schemeClr val="tx1"/>
                  </a:solidFill>
                </a:rPr>
                <a:t>: Wellness </a:t>
              </a:r>
              <a:r>
                <a:rPr lang="en-US" sz="1400" dirty="0" err="1">
                  <a:solidFill>
                    <a:schemeClr val="tx1"/>
                  </a:solidFill>
                </a:rPr>
                <a:t>Beratung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16" y="1200"/>
              <a:ext cx="1776" cy="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3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Empfehlungen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einholen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16" y="1632"/>
              <a:ext cx="1776" cy="2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4: Promotion für </a:t>
              </a:r>
              <a:r>
                <a:rPr lang="en-US" sz="1400" dirty="0" err="1">
                  <a:solidFill>
                    <a:schemeClr val="tx1"/>
                  </a:solidFill>
                </a:rPr>
                <a:t>Schritt</a:t>
              </a:r>
              <a:r>
                <a:rPr lang="en-US" sz="1400" dirty="0">
                  <a:solidFill>
                    <a:schemeClr val="tx1"/>
                  </a:solidFill>
                </a:rPr>
                <a:t> 5 – </a:t>
              </a:r>
              <a:r>
                <a:rPr lang="en-US" sz="800" dirty="0" err="1">
                  <a:solidFill>
                    <a:schemeClr val="tx1"/>
                  </a:solidFill>
                </a:rPr>
                <a:t>Kunden</a:t>
              </a:r>
              <a:r>
                <a:rPr lang="en-US" sz="800" dirty="0">
                  <a:solidFill>
                    <a:schemeClr val="tx1"/>
                  </a:solidFill>
                </a:rPr>
                <a:t>-Support </a:t>
              </a:r>
              <a:r>
                <a:rPr lang="en-US" sz="800" dirty="0" err="1">
                  <a:solidFill>
                    <a:schemeClr val="tx1"/>
                  </a:solidFill>
                </a:rPr>
                <a:t>als</a:t>
              </a:r>
              <a:r>
                <a:rPr lang="en-US" sz="800" dirty="0">
                  <a:solidFill>
                    <a:schemeClr val="tx1"/>
                  </a:solidFill>
                </a:rPr>
                <a:t> </a:t>
              </a:r>
              <a:r>
                <a:rPr lang="en-US" sz="800" dirty="0" err="1">
                  <a:solidFill>
                    <a:schemeClr val="tx1"/>
                  </a:solidFill>
                </a:rPr>
                <a:t>Teil</a:t>
              </a:r>
              <a:r>
                <a:rPr lang="en-US" sz="800" dirty="0">
                  <a:solidFill>
                    <a:schemeClr val="tx1"/>
                  </a:solidFill>
                </a:rPr>
                <a:t> des </a:t>
              </a:r>
              <a:r>
                <a:rPr lang="en-US" sz="800" dirty="0" err="1">
                  <a:solidFill>
                    <a:schemeClr val="tx1"/>
                  </a:solidFill>
                </a:rPr>
                <a:t>Programms</a:t>
              </a:r>
              <a:r>
                <a:rPr lang="ru-RU" sz="800" dirty="0">
                  <a:solidFill>
                    <a:schemeClr val="tx1"/>
                  </a:solidFill>
                </a:rPr>
                <a:t> 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6" y="2064"/>
              <a:ext cx="1776" cy="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5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Produkt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16" y="2496"/>
              <a:ext cx="1776" cy="2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6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Kunden</a:t>
              </a:r>
              <a:r>
                <a:rPr lang="en-US" sz="1400" dirty="0">
                  <a:solidFill>
                    <a:schemeClr val="tx1"/>
                  </a:solidFill>
                </a:rPr>
                <a:t> Follow Up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16" y="2928"/>
              <a:ext cx="1776" cy="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7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Anerkennung</a:t>
              </a:r>
              <a:r>
                <a:rPr lang="en-US" sz="1400" dirty="0">
                  <a:solidFill>
                    <a:schemeClr val="tx1"/>
                  </a:solidFill>
                </a:rPr>
                <a:t> für </a:t>
              </a:r>
              <a:r>
                <a:rPr lang="en-US" sz="1400" dirty="0" err="1">
                  <a:solidFill>
                    <a:schemeClr val="tx1"/>
                  </a:solidFill>
                </a:rPr>
                <a:t>Kunden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37" y="2064"/>
              <a:ext cx="1583" cy="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5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Kunden</a:t>
              </a:r>
              <a:r>
                <a:rPr lang="en-US" sz="1400" dirty="0">
                  <a:solidFill>
                    <a:schemeClr val="tx1"/>
                  </a:solidFill>
                </a:rPr>
                <a:t>-Events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0" y="2064"/>
              <a:ext cx="1632" cy="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5: WLC, Office Clubs…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832" y="624"/>
              <a:ext cx="96" cy="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Bent-Up Arrow 18"/>
            <p:cNvSpPr>
              <a:spLocks noChangeArrowheads="1"/>
            </p:cNvSpPr>
            <p:nvPr/>
          </p:nvSpPr>
          <p:spPr bwMode="auto">
            <a:xfrm rot="10800000">
              <a:off x="960" y="1728"/>
              <a:ext cx="877" cy="256"/>
            </a:xfrm>
            <a:custGeom>
              <a:avLst/>
              <a:gdLst>
                <a:gd name="T0" fmla="*/ 1276448 w 1387954"/>
                <a:gd name="T1" fmla="*/ 0 h 411598"/>
                <a:gd name="T2" fmla="*/ 1164942 w 1387954"/>
                <a:gd name="T3" fmla="*/ 102900 h 411598"/>
                <a:gd name="T4" fmla="*/ 0 w 1387954"/>
                <a:gd name="T5" fmla="*/ 360148 h 411598"/>
                <a:gd name="T6" fmla="*/ 663949 w 1387954"/>
                <a:gd name="T7" fmla="*/ 411598 h 411598"/>
                <a:gd name="T8" fmla="*/ 1327898 w 1387954"/>
                <a:gd name="T9" fmla="*/ 257249 h 411598"/>
                <a:gd name="T10" fmla="*/ 1387954 w 1387954"/>
                <a:gd name="T11" fmla="*/ 102900 h 411598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1387954"/>
                <a:gd name="T19" fmla="*/ 308699 h 411598"/>
                <a:gd name="T20" fmla="*/ 1327898 w 1387954"/>
                <a:gd name="T21" fmla="*/ 411598 h 411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954" h="411598">
                  <a:moveTo>
                    <a:pt x="0" y="308699"/>
                  </a:moveTo>
                  <a:lnTo>
                    <a:pt x="1224998" y="308699"/>
                  </a:lnTo>
                  <a:lnTo>
                    <a:pt x="1224998" y="102900"/>
                  </a:lnTo>
                  <a:lnTo>
                    <a:pt x="1164942" y="102900"/>
                  </a:lnTo>
                  <a:lnTo>
                    <a:pt x="1276448" y="0"/>
                  </a:lnTo>
                  <a:lnTo>
                    <a:pt x="1387954" y="102900"/>
                  </a:lnTo>
                  <a:lnTo>
                    <a:pt x="1327898" y="102900"/>
                  </a:lnTo>
                  <a:lnTo>
                    <a:pt x="1327898" y="411598"/>
                  </a:lnTo>
                  <a:lnTo>
                    <a:pt x="0" y="411598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0" name="Bent-Up Arrow 19"/>
            <p:cNvSpPr>
              <a:spLocks noChangeArrowheads="1"/>
            </p:cNvSpPr>
            <p:nvPr/>
          </p:nvSpPr>
          <p:spPr bwMode="auto">
            <a:xfrm rot="10800000" flipH="1">
              <a:off x="3984" y="1728"/>
              <a:ext cx="661" cy="256"/>
            </a:xfrm>
            <a:custGeom>
              <a:avLst/>
              <a:gdLst>
                <a:gd name="T0" fmla="*/ 938940 w 1050446"/>
                <a:gd name="T1" fmla="*/ 0 h 411598"/>
                <a:gd name="T2" fmla="*/ 827434 w 1050446"/>
                <a:gd name="T3" fmla="*/ 102900 h 411598"/>
                <a:gd name="T4" fmla="*/ 0 w 1050446"/>
                <a:gd name="T5" fmla="*/ 360148 h 411598"/>
                <a:gd name="T6" fmla="*/ 495195 w 1050446"/>
                <a:gd name="T7" fmla="*/ 411598 h 411598"/>
                <a:gd name="T8" fmla="*/ 990390 w 1050446"/>
                <a:gd name="T9" fmla="*/ 257249 h 411598"/>
                <a:gd name="T10" fmla="*/ 1050446 w 1050446"/>
                <a:gd name="T11" fmla="*/ 102900 h 411598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1050446"/>
                <a:gd name="T19" fmla="*/ 308699 h 411598"/>
                <a:gd name="T20" fmla="*/ 990390 w 1050446"/>
                <a:gd name="T21" fmla="*/ 411598 h 411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446" h="411598">
                  <a:moveTo>
                    <a:pt x="0" y="308699"/>
                  </a:moveTo>
                  <a:lnTo>
                    <a:pt x="887490" y="308699"/>
                  </a:lnTo>
                  <a:lnTo>
                    <a:pt x="887490" y="102900"/>
                  </a:lnTo>
                  <a:lnTo>
                    <a:pt x="827434" y="102900"/>
                  </a:lnTo>
                  <a:lnTo>
                    <a:pt x="938940" y="0"/>
                  </a:lnTo>
                  <a:lnTo>
                    <a:pt x="1050446" y="102900"/>
                  </a:lnTo>
                  <a:lnTo>
                    <a:pt x="990390" y="102900"/>
                  </a:lnTo>
                  <a:lnTo>
                    <a:pt x="990390" y="411598"/>
                  </a:lnTo>
                  <a:lnTo>
                    <a:pt x="0" y="411598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Bent-Up Arrow 20"/>
            <p:cNvSpPr>
              <a:spLocks noChangeArrowheads="1"/>
            </p:cNvSpPr>
            <p:nvPr/>
          </p:nvSpPr>
          <p:spPr bwMode="auto">
            <a:xfrm rot="-5400000" flipH="1" flipV="1">
              <a:off x="1275" y="2135"/>
              <a:ext cx="287" cy="818"/>
            </a:xfrm>
            <a:custGeom>
              <a:avLst/>
              <a:gdLst>
                <a:gd name="T0" fmla="*/ 333341 w 457202"/>
                <a:gd name="T1" fmla="*/ 0 h 1295401"/>
                <a:gd name="T2" fmla="*/ 209481 w 457202"/>
                <a:gd name="T3" fmla="*/ 114301 h 1295401"/>
                <a:gd name="T4" fmla="*/ 0 w 457202"/>
                <a:gd name="T5" fmla="*/ 1238250 h 1295401"/>
                <a:gd name="T6" fmla="*/ 195246 w 457202"/>
                <a:gd name="T7" fmla="*/ 1295401 h 1295401"/>
                <a:gd name="T8" fmla="*/ 390492 w 457202"/>
                <a:gd name="T9" fmla="*/ 704850 h 1295401"/>
                <a:gd name="T10" fmla="*/ 457202 w 457202"/>
                <a:gd name="T11" fmla="*/ 114301 h 1295401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457202"/>
                <a:gd name="T19" fmla="*/ 1181101 h 1295401"/>
                <a:gd name="T20" fmla="*/ 390492 w 457202"/>
                <a:gd name="T21" fmla="*/ 1295401 h 12954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7202" h="1295401">
                  <a:moveTo>
                    <a:pt x="0" y="1181101"/>
                  </a:moveTo>
                  <a:lnTo>
                    <a:pt x="276191" y="1181101"/>
                  </a:lnTo>
                  <a:lnTo>
                    <a:pt x="276191" y="114301"/>
                  </a:lnTo>
                  <a:lnTo>
                    <a:pt x="209481" y="114301"/>
                  </a:lnTo>
                  <a:lnTo>
                    <a:pt x="333341" y="0"/>
                  </a:lnTo>
                  <a:lnTo>
                    <a:pt x="457202" y="114301"/>
                  </a:lnTo>
                  <a:lnTo>
                    <a:pt x="390492" y="114301"/>
                  </a:lnTo>
                  <a:lnTo>
                    <a:pt x="390492" y="1295401"/>
                  </a:lnTo>
                  <a:lnTo>
                    <a:pt x="0" y="1295401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3" name="Bent-Up Arrow 22"/>
            <p:cNvSpPr>
              <a:spLocks noChangeArrowheads="1"/>
            </p:cNvSpPr>
            <p:nvPr/>
          </p:nvSpPr>
          <p:spPr bwMode="auto">
            <a:xfrm rot="16200000" flipH="1">
              <a:off x="4152" y="2185"/>
              <a:ext cx="287" cy="717"/>
            </a:xfrm>
            <a:custGeom>
              <a:avLst/>
              <a:gdLst>
                <a:gd name="T0" fmla="*/ 333341 w 457202"/>
                <a:gd name="T1" fmla="*/ 0 h 1143001"/>
                <a:gd name="T2" fmla="*/ 209481 w 457202"/>
                <a:gd name="T3" fmla="*/ 114301 h 1143001"/>
                <a:gd name="T4" fmla="*/ 0 w 457202"/>
                <a:gd name="T5" fmla="*/ 1085850 h 1143001"/>
                <a:gd name="T6" fmla="*/ 195246 w 457202"/>
                <a:gd name="T7" fmla="*/ 1143001 h 1143001"/>
                <a:gd name="T8" fmla="*/ 390492 w 457202"/>
                <a:gd name="T9" fmla="*/ 628650 h 1143001"/>
                <a:gd name="T10" fmla="*/ 457202 w 457202"/>
                <a:gd name="T11" fmla="*/ 114301 h 1143001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457202"/>
                <a:gd name="T19" fmla="*/ 1028701 h 1143001"/>
                <a:gd name="T20" fmla="*/ 390492 w 457202"/>
                <a:gd name="T21" fmla="*/ 1143001 h 11430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7202" h="1143001">
                  <a:moveTo>
                    <a:pt x="0" y="1028701"/>
                  </a:moveTo>
                  <a:lnTo>
                    <a:pt x="276191" y="1028701"/>
                  </a:lnTo>
                  <a:lnTo>
                    <a:pt x="276191" y="114301"/>
                  </a:lnTo>
                  <a:lnTo>
                    <a:pt x="209481" y="114301"/>
                  </a:lnTo>
                  <a:lnTo>
                    <a:pt x="333341" y="0"/>
                  </a:lnTo>
                  <a:lnTo>
                    <a:pt x="457202" y="114301"/>
                  </a:lnTo>
                  <a:lnTo>
                    <a:pt x="390492" y="114301"/>
                  </a:lnTo>
                  <a:lnTo>
                    <a:pt x="390492" y="1143001"/>
                  </a:lnTo>
                  <a:lnTo>
                    <a:pt x="0" y="1143001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5" name="U-Turn Arrow 24"/>
            <p:cNvSpPr>
              <a:spLocks noChangeArrowheads="1"/>
            </p:cNvSpPr>
            <p:nvPr/>
          </p:nvSpPr>
          <p:spPr bwMode="auto">
            <a:xfrm rot="-5400000">
              <a:off x="1224" y="744"/>
              <a:ext cx="962" cy="242"/>
            </a:xfrm>
            <a:custGeom>
              <a:avLst/>
              <a:gdLst>
                <a:gd name="T0" fmla="*/ 1333500 w 1524000"/>
                <a:gd name="T1" fmla="*/ 190500 h 381000"/>
                <a:gd name="T2" fmla="*/ 1428750 w 1524000"/>
                <a:gd name="T3" fmla="*/ 285750 h 381000"/>
                <a:gd name="T4" fmla="*/ 1524000 w 1524000"/>
                <a:gd name="T5" fmla="*/ 190500 h 381000"/>
                <a:gd name="T6" fmla="*/ 738187 w 1524000"/>
                <a:gd name="T7" fmla="*/ 0 h 381000"/>
                <a:gd name="T8" fmla="*/ 47625 w 1524000"/>
                <a:gd name="T9" fmla="*/ 381000 h 381000"/>
                <a:gd name="T10" fmla="*/ 5898240 60000 65536"/>
                <a:gd name="T11" fmla="*/ 5898240 60000 65536"/>
                <a:gd name="T12" fmla="*/ 0 60000 65536"/>
                <a:gd name="T13" fmla="*/ 17694720 60000 65536"/>
                <a:gd name="T14" fmla="*/ 5898240 60000 65536"/>
                <a:gd name="T15" fmla="*/ 0 w 1524000"/>
                <a:gd name="T16" fmla="*/ 0 h 381000"/>
                <a:gd name="T17" fmla="*/ 1524000 w 1524000"/>
                <a:gd name="T18" fmla="*/ 381000 h 38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4000" h="381000">
                  <a:moveTo>
                    <a:pt x="0" y="381000"/>
                  </a:moveTo>
                  <a:lnTo>
                    <a:pt x="0" y="166688"/>
                  </a:lnTo>
                  <a:cubicBezTo>
                    <a:pt x="0" y="74628"/>
                    <a:pt x="74628" y="0"/>
                    <a:pt x="166687" y="0"/>
                  </a:cubicBezTo>
                  <a:lnTo>
                    <a:pt x="1309687" y="0"/>
                  </a:lnTo>
                  <a:lnTo>
                    <a:pt x="1309686" y="0"/>
                  </a:lnTo>
                  <a:cubicBezTo>
                    <a:pt x="1401746" y="0"/>
                    <a:pt x="1476375" y="74628"/>
                    <a:pt x="1476375" y="166688"/>
                  </a:cubicBezTo>
                  <a:lnTo>
                    <a:pt x="1476375" y="190500"/>
                  </a:lnTo>
                  <a:lnTo>
                    <a:pt x="1524000" y="190500"/>
                  </a:lnTo>
                  <a:lnTo>
                    <a:pt x="1428750" y="285750"/>
                  </a:lnTo>
                  <a:lnTo>
                    <a:pt x="1333500" y="190500"/>
                  </a:lnTo>
                  <a:lnTo>
                    <a:pt x="1381125" y="190500"/>
                  </a:lnTo>
                  <a:lnTo>
                    <a:pt x="1381125" y="166688"/>
                  </a:lnTo>
                  <a:cubicBezTo>
                    <a:pt x="1381125" y="127233"/>
                    <a:pt x="1349141" y="95250"/>
                    <a:pt x="1309687" y="95250"/>
                  </a:cubicBezTo>
                  <a:lnTo>
                    <a:pt x="166688" y="95250"/>
                  </a:lnTo>
                  <a:lnTo>
                    <a:pt x="166687" y="95250"/>
                  </a:lnTo>
                  <a:cubicBezTo>
                    <a:pt x="127233" y="95250"/>
                    <a:pt x="95250" y="127233"/>
                    <a:pt x="95250" y="166687"/>
                  </a:cubicBezTo>
                  <a:lnTo>
                    <a:pt x="95250" y="381000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U-Turn Arrow 25"/>
            <p:cNvSpPr>
              <a:spLocks noChangeArrowheads="1"/>
            </p:cNvSpPr>
            <p:nvPr/>
          </p:nvSpPr>
          <p:spPr bwMode="auto">
            <a:xfrm rot="16200000" flipV="1">
              <a:off x="3622" y="746"/>
              <a:ext cx="962" cy="236"/>
            </a:xfrm>
            <a:custGeom>
              <a:avLst/>
              <a:gdLst>
                <a:gd name="T0" fmla="*/ 1333500 w 1524000"/>
                <a:gd name="T1" fmla="*/ 190500 h 381000"/>
                <a:gd name="T2" fmla="*/ 1428750 w 1524000"/>
                <a:gd name="T3" fmla="*/ 285750 h 381000"/>
                <a:gd name="T4" fmla="*/ 1524000 w 1524000"/>
                <a:gd name="T5" fmla="*/ 190500 h 381000"/>
                <a:gd name="T6" fmla="*/ 738187 w 1524000"/>
                <a:gd name="T7" fmla="*/ 0 h 381000"/>
                <a:gd name="T8" fmla="*/ 47625 w 1524000"/>
                <a:gd name="T9" fmla="*/ 381000 h 381000"/>
                <a:gd name="T10" fmla="*/ 5898240 60000 65536"/>
                <a:gd name="T11" fmla="*/ 5898240 60000 65536"/>
                <a:gd name="T12" fmla="*/ 0 60000 65536"/>
                <a:gd name="T13" fmla="*/ 17694720 60000 65536"/>
                <a:gd name="T14" fmla="*/ 5898240 60000 65536"/>
                <a:gd name="T15" fmla="*/ 0 w 1524000"/>
                <a:gd name="T16" fmla="*/ 0 h 381000"/>
                <a:gd name="T17" fmla="*/ 1524000 w 1524000"/>
                <a:gd name="T18" fmla="*/ 381000 h 38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4000" h="381000">
                  <a:moveTo>
                    <a:pt x="0" y="381000"/>
                  </a:moveTo>
                  <a:lnTo>
                    <a:pt x="0" y="166688"/>
                  </a:lnTo>
                  <a:cubicBezTo>
                    <a:pt x="0" y="74628"/>
                    <a:pt x="74628" y="0"/>
                    <a:pt x="166687" y="0"/>
                  </a:cubicBezTo>
                  <a:lnTo>
                    <a:pt x="1309687" y="0"/>
                  </a:lnTo>
                  <a:lnTo>
                    <a:pt x="1309686" y="0"/>
                  </a:lnTo>
                  <a:cubicBezTo>
                    <a:pt x="1401746" y="0"/>
                    <a:pt x="1476375" y="74628"/>
                    <a:pt x="1476375" y="166688"/>
                  </a:cubicBezTo>
                  <a:lnTo>
                    <a:pt x="1476375" y="190500"/>
                  </a:lnTo>
                  <a:lnTo>
                    <a:pt x="1524000" y="190500"/>
                  </a:lnTo>
                  <a:lnTo>
                    <a:pt x="1428750" y="285750"/>
                  </a:lnTo>
                  <a:lnTo>
                    <a:pt x="1333500" y="190500"/>
                  </a:lnTo>
                  <a:lnTo>
                    <a:pt x="1381125" y="190500"/>
                  </a:lnTo>
                  <a:lnTo>
                    <a:pt x="1381125" y="166688"/>
                  </a:lnTo>
                  <a:cubicBezTo>
                    <a:pt x="1381125" y="127233"/>
                    <a:pt x="1349141" y="95250"/>
                    <a:pt x="1309687" y="95250"/>
                  </a:cubicBezTo>
                  <a:lnTo>
                    <a:pt x="166688" y="95250"/>
                  </a:lnTo>
                  <a:lnTo>
                    <a:pt x="166687" y="95250"/>
                  </a:lnTo>
                  <a:cubicBezTo>
                    <a:pt x="127233" y="95250"/>
                    <a:pt x="95250" y="127233"/>
                    <a:pt x="95250" y="166687"/>
                  </a:cubicBezTo>
                  <a:lnTo>
                    <a:pt x="95250" y="381000"/>
                  </a:lnTo>
                  <a:close/>
                </a:path>
              </a:pathLst>
            </a:cu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16" y="3360"/>
              <a:ext cx="1776" cy="3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8: </a:t>
              </a:r>
              <a:r>
                <a:rPr lang="en-US" sz="1400" dirty="0" err="1">
                  <a:solidFill>
                    <a:schemeClr val="tx1"/>
                  </a:solidFill>
                </a:rPr>
                <a:t>Persönliches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Umfeld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des </a:t>
              </a:r>
              <a:r>
                <a:rPr lang="en-US" sz="1400" dirty="0" err="1">
                  <a:solidFill>
                    <a:schemeClr val="tx1"/>
                  </a:solidFill>
                </a:rPr>
                <a:t>Kunden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entwickeln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16" y="3905"/>
              <a:ext cx="1776" cy="3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9</a:t>
              </a:r>
              <a:r>
                <a:rPr lang="en-US" sz="1400" dirty="0">
                  <a:solidFill>
                    <a:schemeClr val="tx1"/>
                  </a:solidFill>
                </a:rPr>
                <a:t>: </a:t>
              </a:r>
              <a:r>
                <a:rPr lang="en-US" sz="1400" dirty="0" err="1">
                  <a:solidFill>
                    <a:schemeClr val="tx1"/>
                  </a:solidFill>
                </a:rPr>
                <a:t>Geschäftsgelegenheit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vorstellen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2832" y="1057"/>
              <a:ext cx="96" cy="9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2832" y="1488"/>
              <a:ext cx="96" cy="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2832" y="1920"/>
              <a:ext cx="96" cy="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2832" y="2352"/>
              <a:ext cx="96" cy="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2832" y="2784"/>
              <a:ext cx="96" cy="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2832" y="3216"/>
              <a:ext cx="96" cy="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2832" y="3771"/>
              <a:ext cx="96" cy="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51" name="Textfeld 1"/>
          <p:cNvSpPr txBox="1">
            <a:spLocks noChangeArrowheads="1"/>
          </p:cNvSpPr>
          <p:nvPr/>
        </p:nvSpPr>
        <p:spPr bwMode="auto">
          <a:xfrm>
            <a:off x="2454275" y="107950"/>
            <a:ext cx="42338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200" b="1" dirty="0" smtClean="0">
                <a:solidFill>
                  <a:srgbClr val="92D050"/>
                </a:solidFill>
              </a:rPr>
              <a:t>WORKFLOW</a:t>
            </a:r>
            <a:endParaRPr lang="de-AT" altLang="de-DE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673240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endParaRPr lang="de-DE" dirty="0" smtClean="0">
              <a:ea typeface="ＭＳ Ｐゴシック"/>
              <a:cs typeface="ＭＳ Ｐゴシック"/>
            </a:endParaRP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Ein Kunde, der Empfehlungen brachte, ist quasi schon Berater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Die Frage, ob er „am Geschäft“ interessiert sei, ist oft überflüssig</a:t>
            </a: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Der Druck von unten erzeugt Bewegung – arbeite in die Tiefe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Das Gras wächst nicht schneller, wenn du daran ziehst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Aber sehr wohl wenn unterirdisch Wurzeln nachschieben</a:t>
            </a:r>
          </a:p>
          <a:p>
            <a:pPr lvl="1"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Keine ID Nummern an Personen zum billigeren Selbstbezug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Du machst dein Geschäft selbst kaputt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ID Nummer muss „verdient“ werden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Berater nur bei Bereitschaft beim Follow </a:t>
            </a:r>
            <a:r>
              <a:rPr lang="de-DE" dirty="0" err="1" smtClean="0">
                <a:ea typeface="ＭＳ Ｐゴシック"/>
              </a:rPr>
              <a:t>Up</a:t>
            </a:r>
            <a:r>
              <a:rPr lang="de-DE" dirty="0" smtClean="0">
                <a:ea typeface="ＭＳ Ｐゴシック"/>
              </a:rPr>
              <a:t> zu helfen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8961" y="119326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RICHTIG SPONSERN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368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673240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Treue-Punkte sind der 1. </a:t>
            </a:r>
            <a:r>
              <a:rPr lang="de-DE" dirty="0" err="1" smtClean="0">
                <a:ea typeface="ＭＳ Ｐゴシック"/>
              </a:rPr>
              <a:t>Step</a:t>
            </a:r>
            <a:r>
              <a:rPr lang="de-DE" dirty="0" smtClean="0">
                <a:ea typeface="ＭＳ Ｐゴシック"/>
              </a:rPr>
              <a:t> zum Verständnis für VP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Wenn genug Empfehlungen gebracht wurden, ist die Promotion aufs HMP sehr einfach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Das neue Mitglied sofort mit Treue-Pässen ausstatten und nach Tell-Show-Try-Do die ersten Empfehlungen gemeinsam einholen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Einfach für dich als Supervisor mit deinen Beratern über Treue-Pass in die Tiefe zu arbeiten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Behalte die Übersicht wer unter wem ist (Multi-Level-Kunden), denn das ist für die Promotion zum Mitglied wichtig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0888" y="119326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Treue-Pass als Brücke zum Teamaufbau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6973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673240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err="1" smtClean="0">
                <a:ea typeface="ＭＳ Ｐゴシック"/>
              </a:rPr>
              <a:t>Duplizierbares</a:t>
            </a:r>
            <a:r>
              <a:rPr lang="de-DE" dirty="0" smtClean="0">
                <a:ea typeface="ＭＳ Ｐゴシック"/>
              </a:rPr>
              <a:t> Zielsetzungsgespräch, sobald der Kunde entscheidet Mitglied werden zu wollen (</a:t>
            </a:r>
            <a:r>
              <a:rPr lang="de-DE" dirty="0" err="1" smtClean="0">
                <a:ea typeface="ＭＳ Ｐゴシック"/>
              </a:rPr>
              <a:t>zB</a:t>
            </a:r>
            <a:r>
              <a:rPr lang="de-DE" dirty="0" smtClean="0">
                <a:ea typeface="ＭＳ Ｐゴシック"/>
              </a:rPr>
              <a:t>. nach der 1. Shake Party, die er noch als Kunde gemacht hat)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Ziel ist der Vertrauensaufbau &amp; das Wissen über die Beweggründe, aber auch die Intentionen deines Mitglieds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3er Gespräch mit neuem Mitglied, Sponsor und erfahrenem Berater (AWT </a:t>
            </a:r>
            <a:r>
              <a:rPr lang="de-DE" dirty="0" err="1" smtClean="0">
                <a:ea typeface="ＭＳ Ｐゴシック"/>
              </a:rPr>
              <a:t>Upline</a:t>
            </a:r>
            <a:r>
              <a:rPr lang="de-DE" dirty="0" smtClean="0">
                <a:ea typeface="ＭＳ Ｐゴシック"/>
              </a:rPr>
              <a:t>)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Die </a:t>
            </a:r>
            <a:r>
              <a:rPr lang="de-DE" dirty="0" err="1" smtClean="0">
                <a:ea typeface="ＭＳ Ｐゴシック"/>
              </a:rPr>
              <a:t>Upline</a:t>
            </a:r>
            <a:r>
              <a:rPr lang="de-DE" dirty="0" smtClean="0">
                <a:ea typeface="ＭＳ Ｐゴシック"/>
              </a:rPr>
              <a:t> holt den neuen dort ab wo er steht und projiziert nicht die eigenen Ziele auf den Neuen (= Unter- oder Überforderung!)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Aufgrund der erhaltenen Infos, kann die </a:t>
            </a:r>
            <a:r>
              <a:rPr lang="de-DE" dirty="0" err="1" smtClean="0">
                <a:ea typeface="ＭＳ Ｐゴシック"/>
              </a:rPr>
              <a:t>Upline</a:t>
            </a:r>
            <a:r>
              <a:rPr lang="de-DE" dirty="0" smtClean="0">
                <a:ea typeface="ＭＳ Ｐゴシック"/>
              </a:rPr>
              <a:t> nun einen 90-Tage-Plan erstellen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300" y="119326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MITGLIEDS-PROFIL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512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673240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endParaRPr lang="de-DE" dirty="0" smtClean="0">
              <a:ea typeface="ＭＳ Ｐゴシック"/>
            </a:endParaRPr>
          </a:p>
          <a:p>
            <a:pPr marL="0" indent="0" eaLnBrk="1" hangingPunct="1">
              <a:buNone/>
            </a:pPr>
            <a:endParaRPr lang="de-DE" dirty="0">
              <a:ea typeface="ＭＳ Ｐゴシック"/>
            </a:endParaRPr>
          </a:p>
          <a:p>
            <a:pPr marL="0" indent="0" eaLnBrk="1" hangingPunct="1">
              <a:buNone/>
            </a:pPr>
            <a:endParaRPr lang="de-DE" dirty="0" smtClean="0">
              <a:solidFill>
                <a:srgbClr val="FF0000"/>
              </a:solidFill>
              <a:ea typeface="ＭＳ Ｐゴシック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749300" y="119326"/>
            <a:ext cx="7810500" cy="80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de-DE" b="1" kern="0" smtClean="0"/>
              <a:t>MITGLIEDS-PROFIL</a:t>
            </a:r>
            <a:endParaRPr lang="de-DE" b="1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34" y="1146263"/>
            <a:ext cx="3826466" cy="525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4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341643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eaLnBrk="1" hangingPunct="1"/>
            <a:endParaRPr lang="de-DE" dirty="0" smtClean="0">
              <a:ea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</a:rPr>
              <a:t>Ausgangspunkt ist das kurzfristige 3-Monats-Ziel des Neuen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Die Planung wird nun erstellt unter Beachtung von: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Einkommensziel (Möglichkeiten A-D im Mitglieds-Profil)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Zeitkapazitäten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Persönlichen Gegebenheiten (Shake </a:t>
            </a:r>
            <a:r>
              <a:rPr lang="de-DE" dirty="0" err="1" smtClean="0">
                <a:ea typeface="ＭＳ Ｐゴシック"/>
              </a:rPr>
              <a:t>Parties</a:t>
            </a:r>
            <a:r>
              <a:rPr lang="de-DE" dirty="0" smtClean="0">
                <a:ea typeface="ＭＳ Ｐゴシック"/>
              </a:rPr>
              <a:t> vs. Wellness Check, Vital Treff vs. Work </a:t>
            </a:r>
            <a:r>
              <a:rPr lang="de-DE" dirty="0" err="1" smtClean="0">
                <a:ea typeface="ＭＳ Ｐゴシック"/>
              </a:rPr>
              <a:t>from</a:t>
            </a:r>
            <a:r>
              <a:rPr lang="de-DE" dirty="0" smtClean="0">
                <a:ea typeface="ＭＳ Ｐゴシック"/>
              </a:rPr>
              <a:t> Home etc.)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Das Mitglied sollte seine Planung handschriftlich in eigenen Worten mitschreiben (stärkere Identifikation) </a:t>
            </a:r>
          </a:p>
          <a:p>
            <a:pPr eaLnBrk="1" hangingPunct="1"/>
            <a:r>
              <a:rPr lang="de-DE" dirty="0" smtClean="0">
                <a:ea typeface="ＭＳ Ｐゴシック"/>
              </a:rPr>
              <a:t>Aufgabe der erfahrenen </a:t>
            </a:r>
            <a:r>
              <a:rPr lang="de-DE" dirty="0" err="1" smtClean="0">
                <a:ea typeface="ＭＳ Ｐゴシック"/>
              </a:rPr>
              <a:t>Upline</a:t>
            </a:r>
            <a:r>
              <a:rPr lang="de-DE" dirty="0" smtClean="0">
                <a:ea typeface="ＭＳ Ｐゴシック"/>
              </a:rPr>
              <a:t> ist es: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Realistische Erwartungen zu wecken (</a:t>
            </a:r>
            <a:r>
              <a:rPr lang="de-DE" dirty="0" err="1" smtClean="0">
                <a:ea typeface="ＭＳ Ｐゴシック"/>
              </a:rPr>
              <a:t>zB</a:t>
            </a:r>
            <a:r>
              <a:rPr lang="de-DE" dirty="0" smtClean="0">
                <a:ea typeface="ＭＳ Ｐゴシック"/>
              </a:rPr>
              <a:t>. € 2,000 </a:t>
            </a:r>
            <a:r>
              <a:rPr lang="de-DE" dirty="0" err="1" smtClean="0">
                <a:ea typeface="ＭＳ Ｐゴシック"/>
              </a:rPr>
              <a:t>p.M.</a:t>
            </a:r>
            <a:r>
              <a:rPr lang="de-DE" dirty="0" smtClean="0">
                <a:ea typeface="ＭＳ Ｐゴシック"/>
              </a:rPr>
              <a:t> mit 5 St. Zeiteinsatz geht nicht!)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Runterbrechen auf konkrete Anzahl an Kunden &amp; Aktionen</a:t>
            </a:r>
          </a:p>
          <a:p>
            <a:pPr lvl="1" eaLnBrk="1" hangingPunct="1"/>
            <a:r>
              <a:rPr lang="de-DE" dirty="0" err="1">
                <a:ea typeface="ＭＳ Ｐゴシック"/>
              </a:rPr>
              <a:t>Safety</a:t>
            </a:r>
            <a:r>
              <a:rPr lang="de-DE" dirty="0">
                <a:ea typeface="ＭＳ Ｐゴシック"/>
              </a:rPr>
              <a:t> in Numbers </a:t>
            </a:r>
            <a:r>
              <a:rPr lang="de-DE" dirty="0" err="1">
                <a:ea typeface="ＭＳ Ｐゴシック"/>
              </a:rPr>
              <a:t>and</a:t>
            </a:r>
            <a:r>
              <a:rPr lang="de-DE" dirty="0">
                <a:ea typeface="ＭＳ Ｐゴシック"/>
              </a:rPr>
              <a:t> Law </a:t>
            </a:r>
            <a:r>
              <a:rPr lang="de-DE" dirty="0" err="1">
                <a:ea typeface="ＭＳ Ｐゴシック"/>
              </a:rPr>
              <a:t>of</a:t>
            </a:r>
            <a:r>
              <a:rPr lang="de-DE" dirty="0">
                <a:ea typeface="ＭＳ Ｐゴシック"/>
              </a:rPr>
              <a:t> Average: 10-5-1 </a:t>
            </a:r>
            <a:r>
              <a:rPr lang="de-DE" dirty="0" smtClean="0">
                <a:ea typeface="ＭＳ Ｐゴシック"/>
              </a:rPr>
              <a:t>erklären</a:t>
            </a:r>
          </a:p>
          <a:p>
            <a:pPr lvl="1" eaLnBrk="1" hangingPunct="1"/>
            <a:r>
              <a:rPr lang="de-DE" dirty="0" smtClean="0">
                <a:ea typeface="ＭＳ Ｐゴシック"/>
              </a:rPr>
              <a:t>Marketingplan bis Supervisor aufzeichnen (Bierdeckel-Version)</a:t>
            </a:r>
            <a:endParaRPr lang="de-DE" dirty="0">
              <a:ea typeface="ＭＳ Ｐゴシック"/>
            </a:endParaRPr>
          </a:p>
          <a:p>
            <a:pPr lvl="1" eaLnBrk="1" hangingPunct="1"/>
            <a:endParaRPr lang="de-DE" dirty="0" smtClean="0">
              <a:ea typeface="ＭＳ Ｐゴシック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300" y="40355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90-TAGE-PLAN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2160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749300" y="562707"/>
            <a:ext cx="7812088" cy="511490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dirty="0" smtClean="0"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>
              <a:buNone/>
            </a:pPr>
            <a:endParaRPr lang="de-DE" b="1" dirty="0" smtClean="0">
              <a:solidFill>
                <a:srgbClr val="FF0000"/>
              </a:solidFill>
              <a:ea typeface="ＭＳ Ｐゴシック"/>
            </a:endParaRPr>
          </a:p>
          <a:p>
            <a:pPr marL="0" indent="0" eaLnBrk="1" hangingPunct="1">
              <a:buNone/>
            </a:pPr>
            <a:r>
              <a:rPr lang="de-DE" b="1" dirty="0" smtClean="0">
                <a:solidFill>
                  <a:srgbClr val="FF0000"/>
                </a:solidFill>
                <a:ea typeface="ＭＳ Ｐゴシック"/>
              </a:rPr>
              <a:t>Szenario B - Ausgangssituation aus dem Mitglieds-Profil:</a:t>
            </a:r>
          </a:p>
          <a:p>
            <a:pPr marL="0" indent="0" eaLnBrk="1" hangingPunct="1">
              <a:buNone/>
            </a:pPr>
            <a:endParaRPr lang="de-DE" b="1" dirty="0" smtClean="0">
              <a:ea typeface="ＭＳ Ｐゴシック"/>
            </a:endParaRPr>
          </a:p>
          <a:p>
            <a:pPr marL="0" indent="0" eaLnBrk="1" hangingPunct="1">
              <a:buNone/>
            </a:pPr>
            <a:r>
              <a:rPr lang="de-DE" b="1" dirty="0" smtClean="0">
                <a:ea typeface="ＭＳ Ｐゴシック"/>
              </a:rPr>
              <a:t>Refinanzierung der Produkte bei einem Eigenverbrauch von ca. € 500,- in der Familie. Maximal 3-4 Stunden pro Woche Zeiteinsatz möglich. Will eigentlich keine Trainings besuchen. Einstweilen keine weiteren Wünsche</a:t>
            </a:r>
            <a:endParaRPr lang="de-DE" dirty="0" smtClean="0">
              <a:ea typeface="ＭＳ Ｐゴシック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52863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300" y="160936"/>
            <a:ext cx="7810500" cy="803541"/>
          </a:xfrm>
        </p:spPr>
        <p:txBody>
          <a:bodyPr/>
          <a:lstStyle/>
          <a:p>
            <a:pPr algn="ctr"/>
            <a:r>
              <a:rPr lang="de-DE" b="1" dirty="0" smtClean="0"/>
              <a:t>Vom Mitglieds-Profil zum 90-Tage-Plan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030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L-UN_Crp_BusinessOpp_10x7">
  <a:themeElements>
    <a:clrScheme name="NBL_UN_Crp_FinancialOpp_10x7 2">
      <a:dk1>
        <a:srgbClr val="000000"/>
      </a:dk1>
      <a:lt1>
        <a:srgbClr val="FFFFFF"/>
      </a:lt1>
      <a:dk2>
        <a:srgbClr val="77B800"/>
      </a:dk2>
      <a:lt2>
        <a:srgbClr val="EEECE1"/>
      </a:lt2>
      <a:accent1>
        <a:srgbClr val="FFA200"/>
      </a:accent1>
      <a:accent2>
        <a:srgbClr val="8F8F8F"/>
      </a:accent2>
      <a:accent3>
        <a:srgbClr val="FFFFFF"/>
      </a:accent3>
      <a:accent4>
        <a:srgbClr val="000000"/>
      </a:accent4>
      <a:accent5>
        <a:srgbClr val="FFCEAA"/>
      </a:accent5>
      <a:accent6>
        <a:srgbClr val="818181"/>
      </a:accent6>
      <a:hlink>
        <a:srgbClr val="990099"/>
      </a:hlink>
      <a:folHlink>
        <a:srgbClr val="CC0000"/>
      </a:folHlink>
    </a:clrScheme>
    <a:fontScheme name="NBL_UN_Crp_FinancialOpp_10x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BL_UN_Crp_FinancialOpp_10x7 1">
        <a:dk1>
          <a:srgbClr val="000000"/>
        </a:dk1>
        <a:lt1>
          <a:srgbClr val="FFFFFF"/>
        </a:lt1>
        <a:dk2>
          <a:srgbClr val="417630"/>
        </a:dk2>
        <a:lt2>
          <a:srgbClr val="EEECE1"/>
        </a:lt2>
        <a:accent1>
          <a:srgbClr val="77B800"/>
        </a:accent1>
        <a:accent2>
          <a:srgbClr val="FFA200"/>
        </a:accent2>
        <a:accent3>
          <a:srgbClr val="FFFFFF"/>
        </a:accent3>
        <a:accent4>
          <a:srgbClr val="000000"/>
        </a:accent4>
        <a:accent5>
          <a:srgbClr val="BDD8AA"/>
        </a:accent5>
        <a:accent6>
          <a:srgbClr val="E79200"/>
        </a:accent6>
        <a:hlink>
          <a:srgbClr val="C8C8C8"/>
        </a:hlink>
        <a:folHlink>
          <a:srgbClr val="FFA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L_UN_Crp_FinancialOpp_10x7 2">
        <a:dk1>
          <a:srgbClr val="000000"/>
        </a:dk1>
        <a:lt1>
          <a:srgbClr val="FFFFFF"/>
        </a:lt1>
        <a:dk2>
          <a:srgbClr val="77B800"/>
        </a:dk2>
        <a:lt2>
          <a:srgbClr val="EEECE1"/>
        </a:lt2>
        <a:accent1>
          <a:srgbClr val="FFA200"/>
        </a:accent1>
        <a:accent2>
          <a:srgbClr val="8F8F8F"/>
        </a:accent2>
        <a:accent3>
          <a:srgbClr val="FFFFFF"/>
        </a:accent3>
        <a:accent4>
          <a:srgbClr val="000000"/>
        </a:accent4>
        <a:accent5>
          <a:srgbClr val="FFCEAA"/>
        </a:accent5>
        <a:accent6>
          <a:srgbClr val="818181"/>
        </a:accent6>
        <a:hlink>
          <a:srgbClr val="9900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NBL-UN_Crp_BusinessOpp_10x7.pot</Template>
  <TotalTime>0</TotalTime>
  <Words>853</Words>
  <Application>Microsoft Office PowerPoint</Application>
  <PresentationFormat>Bildschirmpräsentation (4:3)</PresentationFormat>
  <Paragraphs>146</Paragraphs>
  <Slides>15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ＭＳ Ｐゴシック</vt:lpstr>
      <vt:lpstr>Arial</vt:lpstr>
      <vt:lpstr>NBL-UN_Crp_BusinessOpp_10x7</vt:lpstr>
      <vt:lpstr>90-Tages-Planung</vt:lpstr>
      <vt:lpstr>AGENDA</vt:lpstr>
      <vt:lpstr>PowerPoint-Präsentation</vt:lpstr>
      <vt:lpstr>RICHTIG SPONSERN</vt:lpstr>
      <vt:lpstr>Treue-Pass als Brücke zum Teamaufbau</vt:lpstr>
      <vt:lpstr>MITGLIEDS-PROFIL</vt:lpstr>
      <vt:lpstr>PowerPoint-Präsentation</vt:lpstr>
      <vt:lpstr>90-TAGE-PLAN</vt:lpstr>
      <vt:lpstr>Vom Mitglieds-Profil zum 90-Tage-Plan</vt:lpstr>
      <vt:lpstr>Vom Mitglieds-Profil zum 90-Tage-Plan</vt:lpstr>
      <vt:lpstr>ERSTE SCHRITTE</vt:lpstr>
      <vt:lpstr>PowerPoint-Präsentation</vt:lpstr>
      <vt:lpstr>PowerPoint-Präsentation</vt:lpstr>
      <vt:lpstr>ERFOLGSKONTROLLE</vt:lpstr>
      <vt:lpstr>ZUSAMMENFASSUNG</vt:lpstr>
    </vt:vector>
  </TitlesOfParts>
  <Company>Herbalife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PowerPoint®* Users,</dc:title>
  <dc:creator>NealB</dc:creator>
  <cp:lastModifiedBy>Fredi Jahnig</cp:lastModifiedBy>
  <cp:revision>96</cp:revision>
  <cp:lastPrinted>2010-04-15T23:32:12Z</cp:lastPrinted>
  <dcterms:created xsi:type="dcterms:W3CDTF">2010-07-27T00:57:09Z</dcterms:created>
  <dcterms:modified xsi:type="dcterms:W3CDTF">2015-01-19T14:23:58Z</dcterms:modified>
</cp:coreProperties>
</file>