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2"/>
  </p:notesMasterIdLst>
  <p:sldIdLst>
    <p:sldId id="284" r:id="rId2"/>
    <p:sldId id="272" r:id="rId3"/>
    <p:sldId id="287" r:id="rId4"/>
    <p:sldId id="285" r:id="rId5"/>
    <p:sldId id="288" r:id="rId6"/>
    <p:sldId id="289" r:id="rId7"/>
    <p:sldId id="290" r:id="rId8"/>
    <p:sldId id="293" r:id="rId9"/>
    <p:sldId id="291" r:id="rId10"/>
    <p:sldId id="292" r:id="rId11"/>
    <p:sldId id="294" r:id="rId12"/>
    <p:sldId id="295" r:id="rId13"/>
    <p:sldId id="296" r:id="rId14"/>
    <p:sldId id="297" r:id="rId15"/>
    <p:sldId id="298" r:id="rId16"/>
    <p:sldId id="304" r:id="rId17"/>
    <p:sldId id="300" r:id="rId18"/>
    <p:sldId id="301" r:id="rId19"/>
    <p:sldId id="302" r:id="rId20"/>
    <p:sldId id="303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5" userDrawn="1">
          <p15:clr>
            <a:srgbClr val="A4A3A4"/>
          </p15:clr>
        </p15:guide>
        <p15:guide id="2" pos="944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BA8"/>
    <a:srgbClr val="C7D772"/>
    <a:srgbClr val="63AF34"/>
    <a:srgbClr val="B1D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4" autoAdjust="0"/>
    <p:restoredTop sz="85057" autoAdjust="0"/>
  </p:normalViewPr>
  <p:slideViewPr>
    <p:cSldViewPr snapToGrid="0">
      <p:cViewPr varScale="1">
        <p:scale>
          <a:sx n="78" d="100"/>
          <a:sy n="78" d="100"/>
        </p:scale>
        <p:origin x="-978" y="-84"/>
      </p:cViewPr>
      <p:guideLst>
        <p:guide orient="horz" pos="1075"/>
        <p:guide pos="94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FF90C23-3E07-4B41-B342-DDE48563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4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6F7B97-C518-4B36-B852-AD36895B33A3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i="1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6171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E19DC2-3940-44B7-857A-30BF7C8ED004}" type="slidenum">
              <a:rPr lang="de-DE" altLang="de-DE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902075" y="9515475"/>
            <a:ext cx="29813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88958A-9A24-4F66-9758-3451C807893D}" type="slidenum">
              <a:rPr lang="de-DE" altLang="de-DE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3900488" y="9517063"/>
            <a:ext cx="29860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B5BC572-1F09-40F4-9A62-44B5DF795ADB}" type="slidenum">
              <a:rPr lang="de-DE" altLang="de-DE" sz="1300" b="1">
                <a:solidFill>
                  <a:srgbClr val="00339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3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49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8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AT" altLang="de-DE" dirty="0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0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146A2E-C500-4A5E-B870-1E4DA8CF5514}" type="slidenum">
              <a:rPr lang="de-DE" altLang="de-DE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902075" y="9515475"/>
            <a:ext cx="29813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E68DF62-15AC-4810-B07C-67BB49B97EB4}" type="slidenum">
              <a:rPr lang="de-DE" altLang="de-DE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66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FC703C-5E06-48DF-8358-B5FEAF1CA603}" type="slidenum">
              <a:rPr lang="de-DE" altLang="de-DE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902075" y="9515475"/>
            <a:ext cx="29813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989953E-8DA9-4D43-B5C9-42CCFAC4FB70}" type="slidenum">
              <a:rPr lang="de-DE" altLang="de-DE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22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90C23-3E07-4B41-B342-DDE4856371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2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AD1079-7ED3-4517-BD3B-492B1A5C42EB}" type="slidenum">
              <a:rPr lang="de-DE" altLang="de-DE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902075" y="9515475"/>
            <a:ext cx="29813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AED436-6B5A-460A-9C89-C9A9D97EBC85}" type="slidenum">
              <a:rPr lang="de-DE" altLang="de-DE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2CF4983-2D47-4B0F-8DFD-03BCC2381297}" type="slidenum">
              <a:rPr lang="de-CH" altLang="de-DE" sz="13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300"/>
          </a:p>
        </p:txBody>
      </p:sp>
    </p:spTree>
    <p:extLst>
      <p:ext uri="{BB962C8B-B14F-4D97-AF65-F5344CB8AC3E}">
        <p14:creationId xmlns:p14="http://schemas.microsoft.com/office/powerpoint/2010/main" val="460642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1383D9-472C-4D01-A13D-0202FF5B593A}" type="slidenum">
              <a:rPr lang="de-DE" altLang="de-DE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902075" y="9515475"/>
            <a:ext cx="29813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EF7C4A-AD2D-48E3-B621-1A6E6A7C2CE9}" type="slidenum">
              <a:rPr lang="de-DE" altLang="de-DE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08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2F53F7-AA5C-4C02-B04A-47B6D69A01FF}" type="slidenum">
              <a:rPr lang="de-DE" altLang="de-DE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902075" y="9515475"/>
            <a:ext cx="29813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6EC4F0C-811D-4CF7-AD92-D73431E87EA4}" type="slidenum">
              <a:rPr lang="de-DE" altLang="de-DE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17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2B8946-2091-47B2-A1F9-D1C09E241B37}" type="slidenum">
              <a:rPr lang="de-DE" altLang="de-DE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902075" y="9515475"/>
            <a:ext cx="29813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3170BDB-2271-4C5E-AF02-BE9A50BA01BA}" type="slidenum">
              <a:rPr lang="de-DE" altLang="de-DE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03E7E6-278B-431C-94FB-D63768780214}" type="slidenum">
              <a:rPr lang="en-US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655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52475"/>
            <a:ext cx="6675437" cy="37560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08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3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A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31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A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6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988" y="8684773"/>
            <a:ext cx="2971431" cy="45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fld id="{DB1CDFA4-5B5E-4C44-BFA4-15F81D8E0530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07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B285D3-3CAF-4D82-B58A-164143F2F1A1}" type="slidenum">
              <a:rPr lang="de-DE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8</a:t>
            </a:fld>
            <a:endParaRPr lang="de-DE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4988" y="8684773"/>
            <a:ext cx="2971431" cy="45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fld id="{AC537832-74C4-43B9-BC9F-8E28FE56E433}" type="slidenum">
              <a:rPr lang="de-DE" sz="1200">
                <a:solidFill>
                  <a:srgbClr val="000000"/>
                </a:solidFill>
              </a:rPr>
              <a:pPr/>
              <a:t>8</a:t>
            </a:fld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138" y="4343110"/>
            <a:ext cx="5027724" cy="4115670"/>
          </a:xfrm>
          <a:noFill/>
        </p:spPr>
        <p:txBody>
          <a:bodyPr lIns="91418" tIns="45710" rIns="91418" bIns="45710"/>
          <a:lstStyle/>
          <a:p>
            <a:pPr>
              <a:spcBef>
                <a:spcPct val="0"/>
              </a:spcBef>
            </a:pP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85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C92942-5C37-4017-899F-B29431561D4D}" type="slidenum">
              <a:rPr lang="de-DE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9</a:t>
            </a:fld>
            <a:endParaRPr lang="de-DE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4988" y="8684773"/>
            <a:ext cx="2971431" cy="45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fld id="{4D160393-FAB4-407B-AC04-43A66A02495A}" type="slidenum">
              <a:rPr lang="de-DE" sz="1200">
                <a:solidFill>
                  <a:srgbClr val="000000"/>
                </a:solidFill>
              </a:rPr>
              <a:pPr/>
              <a:t>9</a:t>
            </a:fld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138" y="4343110"/>
            <a:ext cx="5027724" cy="4115670"/>
          </a:xfrm>
          <a:noFill/>
        </p:spPr>
        <p:txBody>
          <a:bodyPr lIns="91418" tIns="45710" rIns="91418" bIns="45710"/>
          <a:lstStyle/>
          <a:p>
            <a:pPr>
              <a:spcBef>
                <a:spcPct val="0"/>
              </a:spcBef>
            </a:pP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323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de-AT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B01E2B-A053-4385-9A7B-3255B4788B87}" type="slidenum">
              <a:rPr lang="de-DE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10</a:t>
            </a:fld>
            <a:endParaRPr lang="de-DE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45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F44295-1713-4F4B-9FF2-7E906C142A3E}" type="slidenum">
              <a:rPr lang="de-DE" altLang="de-DE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902075" y="9515475"/>
            <a:ext cx="29813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E477E38-0290-4A5A-A5C6-33C1DC8896B8}" type="slidenum">
              <a:rPr lang="de-DE" altLang="de-DE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4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BE34E4-7E3C-4358-A94C-A7D2598DEC5C}" type="slidenum">
              <a:rPr lang="de-DE" altLang="de-DE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902075" y="9515475"/>
            <a:ext cx="29813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67663D3-607C-4590-979A-CCFCC256030E}" type="slidenum">
              <a:rPr lang="de-DE" altLang="de-DE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300">
              <a:latin typeface="Calibri" panose="020F0502020204030204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52475"/>
            <a:ext cx="6675437" cy="37560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9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6"/>
          <p:cNvSpPr>
            <a:spLocks noChangeShapeType="1"/>
          </p:cNvSpPr>
          <p:nvPr/>
        </p:nvSpPr>
        <p:spPr bwMode="auto">
          <a:xfrm>
            <a:off x="1964270" y="4506913"/>
            <a:ext cx="1022561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0" y="5"/>
            <a:ext cx="1703917" cy="1681163"/>
          </a:xfrm>
          <a:prstGeom prst="rect">
            <a:avLst/>
          </a:prstGeom>
          <a:solidFill>
            <a:srgbClr val="63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0" descr="DNG_HERBALIFE_APAC_2013_1_16-16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3" y="5"/>
            <a:ext cx="2791884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Splash_Garnish_077_Vanilla_grayBg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721" y="0"/>
            <a:ext cx="266276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Mool-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3085" y="5"/>
            <a:ext cx="258868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IMG_9834_v2_s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54684" y="0"/>
            <a:ext cx="2266949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NBL-GE_Crp09Hz_368 Outlin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5067" y="5903918"/>
            <a:ext cx="3086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KICKOFF 2014 A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34500" y="2947990"/>
            <a:ext cx="2463800" cy="1423987"/>
          </a:xfrm>
          <a:prstGeom prst="rect">
            <a:avLst/>
          </a:prstGeom>
          <a:noFill/>
        </p:spPr>
      </p:pic>
      <p:sp>
        <p:nvSpPr>
          <p:cNvPr id="9240" name="Title Placeholder 1"/>
          <p:cNvSpPr>
            <a:spLocks noGrp="1"/>
          </p:cNvSpPr>
          <p:nvPr>
            <p:ph type="ctrTitle"/>
          </p:nvPr>
        </p:nvSpPr>
        <p:spPr>
          <a:xfrm>
            <a:off x="1843621" y="2205572"/>
            <a:ext cx="9580033" cy="2162175"/>
          </a:xfrm>
        </p:spPr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de-DE" altLang="ko-KR" smtClean="0"/>
              <a:t>Titelmasterformat durch Klicken bearbeiten</a:t>
            </a:r>
            <a:endParaRPr lang="en-US" dirty="0"/>
          </a:p>
        </p:txBody>
      </p:sp>
      <p:sp>
        <p:nvSpPr>
          <p:cNvPr id="9241" name="Text Placeholder 2"/>
          <p:cNvSpPr>
            <a:spLocks noGrp="1"/>
          </p:cNvSpPr>
          <p:nvPr>
            <p:ph type="subTitle" idx="1"/>
          </p:nvPr>
        </p:nvSpPr>
        <p:spPr>
          <a:xfrm>
            <a:off x="1841504" y="4645025"/>
            <a:ext cx="9565217" cy="1281642"/>
          </a:xfrm>
          <a:ln>
            <a:noFill/>
          </a:ln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ko-KR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6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100138"/>
            <a:ext cx="121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7" y="297704"/>
            <a:ext cx="10414000" cy="803541"/>
          </a:xfrm>
        </p:spPr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8" y="1326902"/>
            <a:ext cx="10416117" cy="4672584"/>
          </a:xfrm>
        </p:spPr>
        <p:txBody>
          <a:bodyPr/>
          <a:lstStyle/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8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1100138"/>
            <a:ext cx="121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7" y="297704"/>
            <a:ext cx="10414000" cy="803541"/>
          </a:xfrm>
        </p:spPr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7668" y="1326907"/>
            <a:ext cx="5107517" cy="46844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999067" y="1326902"/>
            <a:ext cx="5108448" cy="4690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1100138"/>
            <a:ext cx="121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3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0" y="1100138"/>
            <a:ext cx="121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6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999068" y="905940"/>
            <a:ext cx="10424160" cy="4614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9617" indent="0">
              <a:buNone/>
              <a:defRPr sz="2400"/>
            </a:lvl2pPr>
            <a:lvl3pPr marL="779233" indent="0">
              <a:buNone/>
              <a:defRPr sz="2000"/>
            </a:lvl3pPr>
            <a:lvl4pPr marL="1168849" indent="0">
              <a:buNone/>
              <a:defRPr sz="1700"/>
            </a:lvl4pPr>
            <a:lvl5pPr marL="1558464" indent="0">
              <a:buNone/>
              <a:defRPr sz="1700"/>
            </a:lvl5pPr>
            <a:lvl6pPr marL="1948081" indent="0">
              <a:buNone/>
              <a:defRPr sz="1700"/>
            </a:lvl6pPr>
            <a:lvl7pPr marL="2337696" indent="0">
              <a:buNone/>
              <a:defRPr sz="1700"/>
            </a:lvl7pPr>
            <a:lvl8pPr marL="2727313" indent="0">
              <a:buNone/>
              <a:defRPr sz="1700"/>
            </a:lvl8pPr>
            <a:lvl9pPr marL="3116929" indent="0">
              <a:buNone/>
              <a:defRPr sz="1700"/>
            </a:lvl9pPr>
          </a:lstStyle>
          <a:p>
            <a:pPr lvl="0"/>
            <a:r>
              <a:rPr lang="de-DE" altLang="ko-KR" noProof="0" smtClean="0"/>
              <a:t>Bild durch Klicken auf Symbol hinzufügen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6484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100138"/>
            <a:ext cx="121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7" y="297704"/>
            <a:ext cx="10414000" cy="803541"/>
          </a:xfrm>
        </p:spPr>
        <p:txBody>
          <a:bodyPr/>
          <a:lstStyle/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8" y="1326902"/>
            <a:ext cx="10416117" cy="4672584"/>
          </a:xfr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4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3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1100138"/>
            <a:ext cx="121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7" y="297704"/>
            <a:ext cx="10414000" cy="803541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7668" y="1326907"/>
            <a:ext cx="5107517" cy="46844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999067" y="1326902"/>
            <a:ext cx="5108448" cy="4690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999068" y="905940"/>
            <a:ext cx="10424160" cy="4614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9617" indent="0">
              <a:buNone/>
              <a:defRPr sz="2400"/>
            </a:lvl2pPr>
            <a:lvl3pPr marL="779233" indent="0">
              <a:buNone/>
              <a:defRPr sz="2000"/>
            </a:lvl3pPr>
            <a:lvl4pPr marL="1168849" indent="0">
              <a:buNone/>
              <a:defRPr sz="1700"/>
            </a:lvl4pPr>
            <a:lvl5pPr marL="1558464" indent="0">
              <a:buNone/>
              <a:defRPr sz="1700"/>
            </a:lvl5pPr>
            <a:lvl6pPr marL="1948081" indent="0">
              <a:buNone/>
              <a:defRPr sz="1700"/>
            </a:lvl6pPr>
            <a:lvl7pPr marL="2337696" indent="0">
              <a:buNone/>
              <a:defRPr sz="1700"/>
            </a:lvl7pPr>
            <a:lvl8pPr marL="2727313" indent="0">
              <a:buNone/>
              <a:defRPr sz="1700"/>
            </a:lvl8pPr>
            <a:lvl9pPr marL="3116929" indent="0">
              <a:buNone/>
              <a:defRPr sz="1700"/>
            </a:lvl9pPr>
          </a:lstStyle>
          <a:p>
            <a:pPr lvl="0"/>
            <a:r>
              <a:rPr lang="en-US" altLang="ko-KR" noProof="0" dirty="0" smtClean="0"/>
              <a:t>Drag picture to placeholder or click icon to add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0" y="6400800"/>
            <a:ext cx="1219200" cy="457200"/>
          </a:xfrm>
          <a:prstGeom prst="rect">
            <a:avLst/>
          </a:prstGeom>
          <a:solidFill>
            <a:srgbClr val="E1E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968570" y="6438900"/>
            <a:ext cx="1223433" cy="419100"/>
          </a:xfrm>
          <a:prstGeom prst="rect">
            <a:avLst/>
          </a:prstGeom>
          <a:solidFill>
            <a:srgbClr val="E1EBA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fld id="{1E4A9BCA-3318-4AAA-9560-41BB553168C9}" type="slidenum">
              <a:rPr lang="en-US" sz="1400">
                <a:ea typeface="ＭＳ Ｐゴシック" charset="0"/>
                <a:cs typeface="ＭＳ Ｐゴシック" charset="0"/>
              </a:rPr>
              <a:pPr algn="ctr">
                <a:defRPr/>
              </a:pPr>
              <a:t>‹#›</a:t>
            </a:fld>
            <a:endParaRPr lang="en-US" sz="1400"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99067" y="298455"/>
            <a:ext cx="10414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ko-KR" smtClean="0"/>
              <a:t>Titelmasterformat durch Klicken bearbeiten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9068" y="1327150"/>
            <a:ext cx="1041611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en-US" smtClean="0"/>
          </a:p>
        </p:txBody>
      </p:sp>
      <p:sp>
        <p:nvSpPr>
          <p:cNvPr id="9" name="Rectangle 8"/>
          <p:cNvSpPr/>
          <p:nvPr/>
        </p:nvSpPr>
        <p:spPr>
          <a:xfrm>
            <a:off x="1" y="6400800"/>
            <a:ext cx="10905067" cy="457200"/>
          </a:xfrm>
          <a:prstGeom prst="rect">
            <a:avLst/>
          </a:prstGeom>
          <a:solidFill>
            <a:srgbClr val="63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1" name="Picture 9" descr="CrpLogo09Hz_R_Wht.eps"/>
          <p:cNvPicPr>
            <a:picLocks noChangeAspect="1"/>
          </p:cNvPicPr>
          <p:nvPr/>
        </p:nvPicPr>
        <p:blipFill>
          <a:blip r:embed="rId11"/>
          <a:srcRect l="12434" t="31409" r="10307" b="33026"/>
          <a:stretch>
            <a:fillRect/>
          </a:stretch>
        </p:blipFill>
        <p:spPr bwMode="auto">
          <a:xfrm>
            <a:off x="169336" y="6477000"/>
            <a:ext cx="220133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 userDrawn="1"/>
        </p:nvSpPr>
        <p:spPr>
          <a:xfrm>
            <a:off x="10972800" y="6400800"/>
            <a:ext cx="1219200" cy="457200"/>
          </a:xfrm>
          <a:prstGeom prst="rect">
            <a:avLst/>
          </a:prstGeom>
          <a:solidFill>
            <a:srgbClr val="E1E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8"/>
          <p:cNvSpPr/>
          <p:nvPr userDrawn="1"/>
        </p:nvSpPr>
        <p:spPr>
          <a:xfrm>
            <a:off x="1" y="6400800"/>
            <a:ext cx="10905067" cy="457200"/>
          </a:xfrm>
          <a:prstGeom prst="rect">
            <a:avLst/>
          </a:prstGeom>
          <a:solidFill>
            <a:srgbClr val="63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9" descr="CrpLogo09Hz_R_Wht.eps"/>
          <p:cNvPicPr>
            <a:picLocks noChangeAspect="1"/>
          </p:cNvPicPr>
          <p:nvPr userDrawn="1"/>
        </p:nvPicPr>
        <p:blipFill>
          <a:blip r:embed="rId11"/>
          <a:srcRect l="12434" t="31409" r="10307" b="33026"/>
          <a:stretch>
            <a:fillRect/>
          </a:stretch>
        </p:blipFill>
        <p:spPr bwMode="auto">
          <a:xfrm>
            <a:off x="169336" y="6477000"/>
            <a:ext cx="220133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31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59" r:id="rId8"/>
    <p:sldLayoutId id="2147483656" r:id="rId9"/>
  </p:sldLayoutIdLst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87331" indent="-287331" algn="l" defTabSz="457189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accent2"/>
          </a:solidFill>
          <a:latin typeface="+mn-lt"/>
          <a:ea typeface="ＭＳ Ｐゴシック" charset="-128"/>
          <a:cs typeface="ＭＳ Ｐゴシック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537" indent="-228594" algn="l" defTabSz="4571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726" indent="-228594" algn="l" defTabSz="4571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8914" indent="-228594" algn="l" defTabSz="4571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103" indent="-228594" algn="l" defTabSz="4571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2906718" y="2205043"/>
            <a:ext cx="7185025" cy="2162175"/>
          </a:xfrm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/>
                <a:cs typeface="ＭＳ Ｐゴシック"/>
              </a:rPr>
              <a:t>Produkte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2905130" y="4645030"/>
            <a:ext cx="7173913" cy="12811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6699FE"/>
              </a:buClr>
            </a:pPr>
            <a:r>
              <a:rPr lang="en-US" sz="28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Christian Nindl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6699FE"/>
              </a:buClr>
            </a:pPr>
            <a:r>
              <a:rPr lang="en-US" sz="28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GET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2"/>
            <a:ext cx="12192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de-DE" sz="3200" b="1" dirty="0" err="1">
                <a:solidFill>
                  <a:srgbClr val="000000"/>
                </a:solidFill>
              </a:rPr>
              <a:t>Thermo</a:t>
            </a:r>
            <a:r>
              <a:rPr lang="de-DE" sz="3200" b="1" dirty="0">
                <a:solidFill>
                  <a:srgbClr val="000000"/>
                </a:solidFill>
              </a:rPr>
              <a:t> - Kräutergetränk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33418" y="1000125"/>
            <a:ext cx="84963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u="sng" dirty="0">
                <a:solidFill>
                  <a:srgbClr val="FF6400"/>
                </a:solidFill>
              </a:rPr>
              <a:t>Wirkung:</a:t>
            </a:r>
            <a:endParaRPr lang="de-DE" b="1" dirty="0">
              <a:solidFill>
                <a:srgbClr val="FF64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Gibt ENERGIE und regt den Stoffwechsel</a:t>
            </a:r>
          </a:p>
          <a:p>
            <a:pPr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 Beschleunigt die Fettverbrennung</a:t>
            </a:r>
          </a:p>
          <a:p>
            <a:pPr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 Hilft den Körper Umfang/Fett zu reduzieren</a:t>
            </a:r>
          </a:p>
          <a:p>
            <a:pPr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 Als Kalt- oder Warmgetränk</a:t>
            </a:r>
          </a:p>
          <a:p>
            <a:pPr>
              <a:buFontTx/>
              <a:buChar char="-"/>
            </a:pPr>
            <a:endParaRPr lang="de-DE" sz="2200" dirty="0">
              <a:solidFill>
                <a:srgbClr val="000000"/>
              </a:solidFill>
            </a:endParaRPr>
          </a:p>
          <a:p>
            <a:endParaRPr lang="de-DE" sz="2200" dirty="0">
              <a:solidFill>
                <a:srgbClr val="000000"/>
              </a:solidFill>
            </a:endParaRPr>
          </a:p>
        </p:txBody>
      </p:sp>
      <p:pic>
        <p:nvPicPr>
          <p:cNvPr id="24581" name="Picture 8" descr="C:\Users\Alexandra Heinrich\Desktop\0255_tea_4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710" y="3201990"/>
            <a:ext cx="4182533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0724" y="1139374"/>
            <a:ext cx="2698749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96100"/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6179952" y="4478051"/>
            <a:ext cx="46698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 besten warm trinken!</a:t>
            </a:r>
            <a:endParaRPr lang="de-DE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60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2597790" y="1095876"/>
            <a:ext cx="8424863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rgbClr val="FF0000"/>
                </a:solidFill>
              </a:rPr>
              <a:t>8 LECKERE GESCHMACKSRICHTUNGEN: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VANILLE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ERDBEER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SCHOKO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TROPIC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CAPPUCCINO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COOKIES &amp; CREME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APFEL-ZIMT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FREE FROM VANILLE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b="1" dirty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58" y="383248"/>
            <a:ext cx="2989263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5550883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 gibt eine Vielzahl an Rezepten!</a:t>
            </a:r>
            <a:endParaRPr lang="de-DE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384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1" y="260354"/>
            <a:ext cx="12192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 b="1" dirty="0">
                <a:solidFill>
                  <a:schemeClr val="tx1"/>
                </a:solidFill>
              </a:rPr>
              <a:t>Optimiere Deine Ergebnisse 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1524001" y="908051"/>
            <a:ext cx="298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09" y="1555749"/>
            <a:ext cx="3884931" cy="3884931"/>
          </a:xfrm>
          <a:prstGeom prst="rect">
            <a:avLst/>
          </a:prstGeom>
        </p:spPr>
      </p:pic>
      <p:pic>
        <p:nvPicPr>
          <p:cNvPr id="2052" name="Picture 4" descr="http://www.bodybuilding-experience.com/wp-content/uploads/2011/11/Depositphotos_21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8" y="1731327"/>
            <a:ext cx="30861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45920" y="1176020"/>
            <a:ext cx="356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Gewicht zu kontrollieren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382165" y="1178560"/>
            <a:ext cx="356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Muskel Aufbau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5550884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 ist einfach in den täglichen Alltag zu integrieren!</a:t>
            </a:r>
            <a:endParaRPr lang="de-DE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0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5943603" y="840901"/>
            <a:ext cx="620109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tx1"/>
                </a:solidFill>
              </a:rPr>
              <a:t>Eine gesunde Mahlzeit im Riegel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Nur 207 kcal pro Riegel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>
              <a:solidFill>
                <a:schemeClr val="tx1"/>
              </a:solidFill>
            </a:endParaRPr>
          </a:p>
        </p:txBody>
      </p:sp>
      <p:pic>
        <p:nvPicPr>
          <p:cNvPr id="481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44" y="2601918"/>
            <a:ext cx="3459041" cy="345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1" y="840905"/>
            <a:ext cx="605402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AT" altLang="de-DE" sz="2400" b="1" dirty="0" err="1"/>
              <a:t>Formula</a:t>
            </a:r>
            <a:r>
              <a:rPr lang="de-AT" altLang="de-DE" sz="2400" b="1" dirty="0"/>
              <a:t> 3 </a:t>
            </a:r>
          </a:p>
          <a:p>
            <a:pPr algn="ctr" eaLnBrk="1" hangingPunct="1">
              <a:buClrTx/>
              <a:buFontTx/>
              <a:buNone/>
            </a:pPr>
            <a:r>
              <a:rPr lang="de-AT" altLang="de-DE" sz="2400" b="1" dirty="0" err="1"/>
              <a:t>Personalized</a:t>
            </a:r>
            <a:r>
              <a:rPr lang="de-AT" altLang="de-DE" sz="2400" b="1" dirty="0"/>
              <a:t> Protein </a:t>
            </a:r>
            <a:r>
              <a:rPr lang="de-AT" altLang="de-DE" sz="2400" b="1" dirty="0" err="1"/>
              <a:t>Powder</a:t>
            </a:r>
            <a:endParaRPr lang="de-AT" altLang="de-DE" sz="2400" b="1" dirty="0"/>
          </a:p>
          <a:p>
            <a:pPr algn="ctr" eaLnBrk="1" hangingPunct="1">
              <a:buClrTx/>
              <a:buFontTx/>
              <a:buNone/>
            </a:pPr>
            <a:r>
              <a:rPr lang="de-AT" altLang="de-DE" sz="2400" dirty="0"/>
              <a:t>Zusätzliche Proteinzufuhr leicht gemacht</a:t>
            </a:r>
          </a:p>
        </p:txBody>
      </p:sp>
      <p:pic>
        <p:nvPicPr>
          <p:cNvPr id="3076" name="Picture 4" descr="http://www.herbalwebshop.be/de/data/mediablocks/3__18_ms2.rvf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38" y="2722318"/>
            <a:ext cx="4111625" cy="333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35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325881" y="4445002"/>
            <a:ext cx="917543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spcBef>
                <a:spcPts val="1251"/>
              </a:spcBef>
              <a:buClr>
                <a:srgbClr val="77B800"/>
              </a:buClr>
              <a:buSzPct val="100000"/>
              <a:buFont typeface="Wingdings" charset="2"/>
              <a:buChar char=""/>
              <a:defRPr/>
            </a:pPr>
            <a:r>
              <a:rPr lang="de-AT" altLang="de-DE" sz="2000" dirty="0">
                <a:solidFill>
                  <a:srgbClr val="000000"/>
                </a:solidFill>
              </a:rPr>
              <a:t> </a:t>
            </a:r>
            <a:r>
              <a:rPr lang="de-AT" altLang="de-DE" dirty="0">
                <a:solidFill>
                  <a:srgbClr val="000000"/>
                </a:solidFill>
              </a:rPr>
              <a:t>PROTEIN RIEGEL   </a:t>
            </a:r>
            <a:r>
              <a:rPr lang="de-AT" altLang="de-DE" b="1" dirty="0">
                <a:solidFill>
                  <a:srgbClr val="000000"/>
                </a:solidFill>
              </a:rPr>
              <a:t>10g Protein</a:t>
            </a:r>
          </a:p>
          <a:p>
            <a:pPr>
              <a:spcBef>
                <a:spcPts val="1251"/>
              </a:spcBef>
              <a:buClr>
                <a:srgbClr val="77B800"/>
              </a:buClr>
              <a:buSzPct val="100000"/>
              <a:buFont typeface="Wingdings" charset="2"/>
              <a:buChar char=""/>
              <a:defRPr/>
            </a:pPr>
            <a:r>
              <a:rPr lang="de-AT" altLang="de-DE" dirty="0">
                <a:solidFill>
                  <a:srgbClr val="000000"/>
                </a:solidFill>
              </a:rPr>
              <a:t>GOURMET TOMATENSUPPE   </a:t>
            </a:r>
            <a:r>
              <a:rPr lang="de-AT" altLang="de-DE" b="1" dirty="0">
                <a:solidFill>
                  <a:srgbClr val="000000"/>
                </a:solidFill>
              </a:rPr>
              <a:t>7g Protein</a:t>
            </a:r>
          </a:p>
          <a:p>
            <a:pPr>
              <a:spcBef>
                <a:spcPts val="1251"/>
              </a:spcBef>
              <a:buClr>
                <a:srgbClr val="77B800"/>
              </a:buClr>
              <a:buSzPct val="100000"/>
              <a:buFont typeface="Wingdings" charset="2"/>
              <a:buChar char=""/>
              <a:defRPr/>
            </a:pPr>
            <a:r>
              <a:rPr lang="de-AT" altLang="de-DE" dirty="0">
                <a:solidFill>
                  <a:srgbClr val="000000"/>
                </a:solidFill>
              </a:rPr>
              <a:t>GERÖSTETE SOJABOHNEN   </a:t>
            </a:r>
            <a:r>
              <a:rPr lang="de-AT" altLang="de-DE" b="1" dirty="0">
                <a:solidFill>
                  <a:srgbClr val="000000"/>
                </a:solidFill>
              </a:rPr>
              <a:t>9 g Protein</a:t>
            </a:r>
          </a:p>
          <a:p>
            <a:pPr marL="284156" algn="ctr">
              <a:spcBef>
                <a:spcPts val="1251"/>
              </a:spcBef>
              <a:buSzPct val="100000"/>
              <a:defRPr/>
            </a:pPr>
            <a:r>
              <a:rPr lang="de-AT" altLang="de-DE" b="1" dirty="0">
                <a:solidFill>
                  <a:srgbClr val="000000"/>
                </a:solidFill>
              </a:rPr>
              <a:t>	Protein </a:t>
            </a:r>
            <a:r>
              <a:rPr lang="de-DE" altLang="de-DE" dirty="0">
                <a:solidFill>
                  <a:srgbClr val="000000"/>
                </a:solidFill>
              </a:rPr>
              <a:t>zur Unterstützung beim Aufbau magerer Muskelmasse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0" y="38101"/>
            <a:ext cx="12192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 b="1" dirty="0">
                <a:solidFill>
                  <a:schemeClr val="tx1"/>
                </a:solidFill>
              </a:rPr>
              <a:t>Proteinreiche Snacks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80" y="1196975"/>
            <a:ext cx="883602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479" y="1290639"/>
            <a:ext cx="4952047" cy="495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7" y="904878"/>
            <a:ext cx="5515927" cy="551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38315" y="214317"/>
            <a:ext cx="8747125" cy="51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de-DE" altLang="de-DE" sz="1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charset="0"/>
              </a:rPr>
              <a:t> </a:t>
            </a:r>
            <a:r>
              <a:rPr lang="de-DE" altLang="de-DE" sz="1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charset="0"/>
              </a:rPr>
              <a:t> 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722636" y="1292230"/>
            <a:ext cx="4215129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AT" altLang="de-DE" sz="2400" b="1" dirty="0" err="1"/>
              <a:t>Formula</a:t>
            </a:r>
            <a:r>
              <a:rPr lang="de-AT" altLang="de-DE" sz="2400" b="1" dirty="0"/>
              <a:t> 2 -Multivitaminkomplex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5258125" y="777089"/>
            <a:ext cx="5227319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AT" altLang="de-DE" sz="2400" b="1" dirty="0"/>
              <a:t>Ballaststoff und Kräutertabletten</a:t>
            </a: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15879" y="-171447"/>
            <a:ext cx="5638164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 b="1" dirty="0">
                <a:solidFill>
                  <a:schemeClr val="tx1"/>
                </a:solidFill>
              </a:rPr>
              <a:t>Ihre Zufuhr ergänzen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25604" y="2536826"/>
            <a:ext cx="3246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15 Vitamine</a:t>
            </a:r>
          </a:p>
          <a:p>
            <a:endParaRPr lang="de-AT" b="1" dirty="0" smtClean="0"/>
          </a:p>
          <a:p>
            <a:r>
              <a:rPr lang="de-AT" dirty="0" smtClean="0"/>
              <a:t>Vitamin A, B6, Folsäure Zink zum erhalt des Immunsystem</a:t>
            </a:r>
          </a:p>
          <a:p>
            <a:endParaRPr lang="de-AT" dirty="0"/>
          </a:p>
          <a:p>
            <a:r>
              <a:rPr lang="de-AT" dirty="0" smtClean="0"/>
              <a:t>Calcium &amp; Phosphor für Knochen, Zähne</a:t>
            </a:r>
          </a:p>
          <a:p>
            <a:endParaRPr lang="de-AT" dirty="0"/>
          </a:p>
          <a:p>
            <a:r>
              <a:rPr lang="de-AT" dirty="0" smtClean="0"/>
              <a:t>Vitamin C &amp; E Schützen die Zelle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8846508" y="2781200"/>
            <a:ext cx="3345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b="1" dirty="0" smtClean="0"/>
          </a:p>
          <a:p>
            <a:r>
              <a:rPr lang="de-AT" dirty="0" smtClean="0"/>
              <a:t>Enthält Haferfasern, Petersilie</a:t>
            </a:r>
          </a:p>
          <a:p>
            <a:r>
              <a:rPr lang="de-AT" dirty="0" smtClean="0"/>
              <a:t>Orangenblüten, </a:t>
            </a:r>
            <a:r>
              <a:rPr lang="de-AT" dirty="0" err="1" smtClean="0"/>
              <a:t>Hibiskusblüten</a:t>
            </a:r>
            <a:r>
              <a:rPr lang="de-AT" dirty="0" smtClean="0"/>
              <a:t> und </a:t>
            </a:r>
            <a:r>
              <a:rPr lang="de-AT" dirty="0" err="1" smtClean="0"/>
              <a:t>Fenchelsamenpulfer</a:t>
            </a:r>
            <a:r>
              <a:rPr lang="de-AT" dirty="0" smtClean="0"/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625841" y="1409486"/>
            <a:ext cx="348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25 g empfohlener Tagesbedarf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46999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6" b="46214"/>
          <a:stretch/>
        </p:blipFill>
        <p:spPr>
          <a:xfrm>
            <a:off x="350520" y="2022363"/>
            <a:ext cx="6187440" cy="33939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66560" y="487683"/>
            <a:ext cx="51968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Ernährung Aktiv:</a:t>
            </a:r>
          </a:p>
          <a:p>
            <a:r>
              <a:rPr lang="de-AT" dirty="0" smtClean="0"/>
              <a:t>B-Vitamine, die den Organismus helfen, Energie aus Nahrung freizusetzen. Spezielle Rezeptur!</a:t>
            </a:r>
          </a:p>
          <a:p>
            <a:endParaRPr lang="de-AT" dirty="0"/>
          </a:p>
          <a:p>
            <a:r>
              <a:rPr lang="de-AT" b="1" dirty="0" err="1" smtClean="0"/>
              <a:t>Cell</a:t>
            </a:r>
            <a:r>
              <a:rPr lang="de-AT" b="1" dirty="0" smtClean="0"/>
              <a:t>-U-Loss:</a:t>
            </a:r>
          </a:p>
          <a:p>
            <a:r>
              <a:rPr lang="de-AT" dirty="0" smtClean="0"/>
              <a:t>Vitamin C und pflanzliche Extrakten führen zu einem normalen Energiestoffwechsel, stärkt auch das Immunsystem.</a:t>
            </a:r>
          </a:p>
          <a:p>
            <a:endParaRPr lang="de-AT" dirty="0"/>
          </a:p>
          <a:p>
            <a:r>
              <a:rPr lang="de-AT" b="1" dirty="0" err="1" smtClean="0"/>
              <a:t>Thermo</a:t>
            </a:r>
            <a:r>
              <a:rPr lang="de-AT" b="1" dirty="0" smtClean="0"/>
              <a:t> </a:t>
            </a:r>
            <a:r>
              <a:rPr lang="de-AT" b="1" dirty="0" err="1" smtClean="0"/>
              <a:t>Complete</a:t>
            </a:r>
            <a:r>
              <a:rPr lang="de-AT" b="1" dirty="0" smtClean="0"/>
              <a:t>:</a:t>
            </a:r>
          </a:p>
          <a:p>
            <a:r>
              <a:rPr lang="de-AT" dirty="0" smtClean="0"/>
              <a:t>Einzigartige Kombination von natürlich gewonnenem Koffein aus grünem Tee und Yerba Mate, hilft die Konzentration und die </a:t>
            </a:r>
            <a:r>
              <a:rPr lang="de-AT" dirty="0"/>
              <a:t>A</a:t>
            </a:r>
            <a:r>
              <a:rPr lang="de-AT" dirty="0" smtClean="0"/>
              <a:t>ufmerksamkeit zu erhöhen.</a:t>
            </a:r>
          </a:p>
          <a:p>
            <a:endParaRPr lang="de-AT" dirty="0"/>
          </a:p>
          <a:p>
            <a:r>
              <a:rPr lang="de-AT" b="1" dirty="0" smtClean="0"/>
              <a:t>Gelbe Tabletten:</a:t>
            </a:r>
          </a:p>
          <a:p>
            <a:r>
              <a:rPr lang="de-AT" dirty="0" smtClean="0"/>
              <a:t>Enthält Chrom, um zu helfen, einen normalen Blutzuckerspiegel aufrecht zu erhalten.</a:t>
            </a:r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01981"/>
            <a:ext cx="676656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 b="1" dirty="0">
                <a:solidFill>
                  <a:schemeClr val="tx1"/>
                </a:solidFill>
              </a:rPr>
              <a:t>Zur Unterstützung Ihres Gewichtskontrollprogrammes</a:t>
            </a:r>
          </a:p>
        </p:txBody>
      </p:sp>
    </p:spTree>
    <p:extLst>
      <p:ext uri="{BB962C8B-B14F-4D97-AF65-F5344CB8AC3E}">
        <p14:creationId xmlns:p14="http://schemas.microsoft.com/office/powerpoint/2010/main" val="9000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9" b="11302"/>
          <a:stretch/>
        </p:blipFill>
        <p:spPr bwMode="auto">
          <a:xfrm>
            <a:off x="7374097" y="3732852"/>
            <a:ext cx="3500915" cy="252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81" y="1268415"/>
            <a:ext cx="259397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8118957" y="513403"/>
            <a:ext cx="334962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AT" altLang="de-DE" b="1" dirty="0"/>
              <a:t>H3O Pro </a:t>
            </a:r>
          </a:p>
          <a:p>
            <a:pPr eaLnBrk="1" hangingPunct="1">
              <a:buClrTx/>
              <a:buFontTx/>
              <a:buNone/>
            </a:pPr>
            <a:r>
              <a:rPr lang="de-AT" altLang="de-DE" dirty="0"/>
              <a:t>Isotonisches Mineralstoff-Getränkepulver</a:t>
            </a:r>
          </a:p>
          <a:p>
            <a:pPr marL="342891" indent="-342891">
              <a:buClrTx/>
              <a:buFont typeface="Arial" panose="020B0604020202020204" pitchFamily="34" charset="0"/>
              <a:buChar char="•"/>
            </a:pPr>
            <a:r>
              <a:rPr lang="de-AT" altLang="de-DE" dirty="0"/>
              <a:t>137 kcal pro Portion</a:t>
            </a:r>
          </a:p>
          <a:p>
            <a:pPr marL="342891" indent="-342891">
              <a:buClrTx/>
              <a:buFont typeface="Arial" panose="020B0604020202020204" pitchFamily="34" charset="0"/>
              <a:buChar char="•"/>
            </a:pPr>
            <a:r>
              <a:rPr lang="de-AT" altLang="de-DE" dirty="0"/>
              <a:t>Liefert Vitamin E und C </a:t>
            </a:r>
          </a:p>
          <a:p>
            <a:pPr marL="342891" indent="-342891">
              <a:buClrTx/>
              <a:buFont typeface="Arial" panose="020B0604020202020204" pitchFamily="34" charset="0"/>
              <a:buChar char="•"/>
            </a:pPr>
            <a:r>
              <a:rPr lang="de-AT" altLang="de-DE" dirty="0"/>
              <a:t>Trägt zur Erhaltung der Ausdauerleistung bei längeren Trainings bei.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477362" y="528643"/>
            <a:ext cx="3525837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b="1" dirty="0" err="1"/>
              <a:t>QuickSpark</a:t>
            </a:r>
            <a:r>
              <a:rPr lang="en-GB" altLang="de-DE" sz="1800" dirty="0"/>
              <a:t> </a:t>
            </a:r>
            <a:r>
              <a:rPr lang="en-GB" altLang="de-DE" sz="1400" dirty="0"/>
              <a:t/>
            </a:r>
            <a:br>
              <a:rPr lang="en-GB" altLang="de-DE" sz="1400" dirty="0"/>
            </a:br>
            <a:endParaRPr lang="en-GB" altLang="de-DE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b="1" dirty="0"/>
          </a:p>
          <a:p>
            <a:pPr marL="342891" indent="-34289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altLang="de-DE" dirty="0" err="1"/>
              <a:t>Natürliche</a:t>
            </a:r>
            <a:r>
              <a:rPr lang="en-GB" altLang="de-DE" dirty="0"/>
              <a:t> </a:t>
            </a:r>
            <a:r>
              <a:rPr lang="en-GB" altLang="de-DE" dirty="0" err="1"/>
              <a:t>Energie</a:t>
            </a:r>
            <a:r>
              <a:rPr lang="en-GB" altLang="de-DE" dirty="0"/>
              <a:t> auf </a:t>
            </a:r>
            <a:r>
              <a:rPr lang="en-GB" altLang="de-DE" dirty="0" err="1"/>
              <a:t>Zellebene</a:t>
            </a:r>
            <a:r>
              <a:rPr lang="en-GB" altLang="de-DE" sz="1400" b="1" dirty="0"/>
              <a:t/>
            </a:r>
            <a:br>
              <a:rPr lang="en-GB" altLang="de-DE" sz="1400" b="1" dirty="0"/>
            </a:br>
            <a:r>
              <a:rPr lang="en-GB" altLang="de-DE" sz="1400" b="1" dirty="0">
                <a:solidFill>
                  <a:srgbClr val="FFFFFF"/>
                </a:solidFill>
              </a:rPr>
              <a:t/>
            </a:r>
            <a:br>
              <a:rPr lang="en-GB" altLang="de-DE" sz="1400" b="1" dirty="0">
                <a:solidFill>
                  <a:srgbClr val="FFFFFF"/>
                </a:solidFill>
              </a:rPr>
            </a:br>
            <a:r>
              <a:rPr lang="en-GB" altLang="de-DE" sz="1400" b="1" dirty="0">
                <a:solidFill>
                  <a:srgbClr val="FFFFFF"/>
                </a:solidFill>
              </a:rPr>
              <a:t/>
            </a:r>
            <a:br>
              <a:rPr lang="en-GB" altLang="de-DE" sz="1400" b="1" dirty="0">
                <a:solidFill>
                  <a:srgbClr val="FFFFFF"/>
                </a:solidFill>
              </a:rPr>
            </a:br>
            <a:r>
              <a:rPr lang="en-GB" altLang="de-DE" sz="1400" b="1" dirty="0">
                <a:solidFill>
                  <a:srgbClr val="FFFFFF"/>
                </a:solidFill>
              </a:rPr>
              <a:t/>
            </a:r>
            <a:br>
              <a:rPr lang="en-GB" altLang="de-DE" sz="1400" b="1" dirty="0">
                <a:solidFill>
                  <a:srgbClr val="FFFFFF"/>
                </a:solidFill>
              </a:rPr>
            </a:br>
            <a:r>
              <a:rPr lang="en-GB" altLang="de-DE" sz="1400" b="1" dirty="0">
                <a:solidFill>
                  <a:srgbClr val="FFFFFF"/>
                </a:solidFill>
              </a:rPr>
              <a:t/>
            </a:r>
            <a:br>
              <a:rPr lang="en-GB" altLang="de-DE" sz="1400" b="1" dirty="0">
                <a:solidFill>
                  <a:srgbClr val="FFFFFF"/>
                </a:solidFill>
              </a:rPr>
            </a:br>
            <a:r>
              <a:rPr lang="en-GB" altLang="de-DE" sz="1500" b="1" i="1" dirty="0">
                <a:solidFill>
                  <a:srgbClr val="FFFFFF"/>
                </a:solidFill>
              </a:rPr>
              <a:t/>
            </a:r>
            <a:br>
              <a:rPr lang="en-GB" altLang="de-DE" sz="1500" b="1" i="1" dirty="0">
                <a:solidFill>
                  <a:srgbClr val="FFFFFF"/>
                </a:solidFill>
              </a:rPr>
            </a:br>
            <a:r>
              <a:rPr lang="en-GB" altLang="de-DE" sz="1500" b="1" i="1" dirty="0">
                <a:solidFill>
                  <a:srgbClr val="FFFFFF"/>
                </a:solidFill>
              </a:rPr>
              <a:t/>
            </a:r>
            <a:br>
              <a:rPr lang="en-GB" altLang="de-DE" sz="1500" b="1" i="1" dirty="0">
                <a:solidFill>
                  <a:srgbClr val="FFFFFF"/>
                </a:solidFill>
              </a:rPr>
            </a:br>
            <a:r>
              <a:rPr lang="en-GB" altLang="de-DE" sz="1500" b="1" i="1" dirty="0">
                <a:solidFill>
                  <a:srgbClr val="FFFFFF"/>
                </a:solidFill>
              </a:rPr>
              <a:t/>
            </a:r>
            <a:br>
              <a:rPr lang="en-GB" altLang="de-DE" sz="1500" b="1" i="1" dirty="0">
                <a:solidFill>
                  <a:srgbClr val="FFFFFF"/>
                </a:solidFill>
              </a:rPr>
            </a:br>
            <a:endParaRPr lang="en-GB" altLang="de-DE" sz="1500" b="1" i="1" dirty="0">
              <a:solidFill>
                <a:srgbClr val="FFFFFF"/>
              </a:solidFill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98120" y="3748409"/>
            <a:ext cx="408432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AT" altLang="de-DE" b="1" dirty="0"/>
              <a:t>LIFTOFF</a:t>
            </a:r>
          </a:p>
          <a:p>
            <a:pPr marL="342891" indent="-342891">
              <a:buClrTx/>
              <a:buFont typeface="Arial" panose="020B0604020202020204" pitchFamily="34" charset="0"/>
              <a:buChar char="•"/>
            </a:pPr>
            <a:r>
              <a:rPr lang="de-AT" altLang="de-DE" dirty="0" err="1"/>
              <a:t>Energy</a:t>
            </a:r>
            <a:r>
              <a:rPr lang="de-AT" altLang="de-DE" dirty="0"/>
              <a:t>-Drink mit Vitaminen</a:t>
            </a:r>
          </a:p>
          <a:p>
            <a:pPr marL="342891" indent="-342891">
              <a:buClrTx/>
              <a:buFont typeface="Arial" panose="020B0604020202020204" pitchFamily="34" charset="0"/>
              <a:buChar char="•"/>
            </a:pPr>
            <a:r>
              <a:rPr lang="de-AT" altLang="de-DE" dirty="0"/>
              <a:t>10 kcal &amp; 75 mg Koffein pro Portion</a:t>
            </a:r>
          </a:p>
          <a:p>
            <a:pPr marL="342891" indent="-342891">
              <a:buClrTx/>
              <a:buFont typeface="Arial" panose="020B0604020202020204" pitchFamily="34" charset="0"/>
              <a:buChar char="•"/>
            </a:pPr>
            <a:r>
              <a:rPr lang="de-AT" altLang="de-DE" dirty="0"/>
              <a:t>100% Vitamin C Abdeckung</a:t>
            </a:r>
          </a:p>
          <a:p>
            <a:pPr marL="342891" indent="-342891">
              <a:buClrTx/>
              <a:buFont typeface="Arial" panose="020B0604020202020204" pitchFamily="34" charset="0"/>
              <a:buChar char="•"/>
            </a:pPr>
            <a:endParaRPr lang="de-AT" altLang="de-DE" b="1" dirty="0"/>
          </a:p>
          <a:p>
            <a:pPr algn="ctr" eaLnBrk="1" hangingPunct="1">
              <a:buClrTx/>
              <a:buFontTx/>
              <a:buNone/>
            </a:pPr>
            <a:endParaRPr lang="de-AT" altLang="de-DE" b="1" dirty="0"/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0" y="4"/>
            <a:ext cx="1219200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 b="1" dirty="0">
                <a:solidFill>
                  <a:schemeClr val="tx1"/>
                </a:solidFill>
              </a:rPr>
              <a:t>Tanken Sie auf</a:t>
            </a:r>
          </a:p>
        </p:txBody>
      </p:sp>
      <p:pic>
        <p:nvPicPr>
          <p:cNvPr id="5632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99" y="3579813"/>
            <a:ext cx="26828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8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45" y="2406651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79"/>
            <a:ext cx="35306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38315" y="214317"/>
            <a:ext cx="8747125" cy="51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de-DE" altLang="de-DE" sz="1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charset="0"/>
              </a:rPr>
              <a:t> </a:t>
            </a:r>
            <a:r>
              <a:rPr lang="de-DE" altLang="de-DE" sz="1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charset="0"/>
              </a:rPr>
              <a:t> 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549275" y="2001759"/>
            <a:ext cx="25844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AT" altLang="de-DE" sz="2400" b="1" dirty="0" err="1"/>
              <a:t>Niteworks</a:t>
            </a:r>
            <a:endParaRPr lang="de-AT" altLang="de-DE" sz="2400" b="1" dirty="0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6398102" y="1919289"/>
            <a:ext cx="2586037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AT" altLang="de-DE" sz="2400" b="1" dirty="0" err="1"/>
              <a:t>Herbalifeline</a:t>
            </a:r>
            <a:endParaRPr lang="de-AT" altLang="de-DE" sz="2400" b="1" dirty="0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0" y="38101"/>
            <a:ext cx="12192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 b="1" dirty="0">
                <a:solidFill>
                  <a:schemeClr val="tx1"/>
                </a:solidFill>
              </a:rPr>
              <a:t>Im Herzen jung bleiben</a:t>
            </a:r>
          </a:p>
        </p:txBody>
      </p:sp>
      <p:grpSp>
        <p:nvGrpSpPr>
          <p:cNvPr id="58376" name="Group 7"/>
          <p:cNvGrpSpPr>
            <a:grpSpLocks/>
          </p:cNvGrpSpPr>
          <p:nvPr/>
        </p:nvGrpSpPr>
        <p:grpSpPr bwMode="auto">
          <a:xfrm>
            <a:off x="414705" y="217557"/>
            <a:ext cx="2844483" cy="1750178"/>
            <a:chOff x="1822" y="725"/>
            <a:chExt cx="1622" cy="883"/>
          </a:xfrm>
        </p:grpSpPr>
        <p:sp>
          <p:nvSpPr>
            <p:cNvPr id="58378" name="Text Box 8"/>
            <p:cNvSpPr txBox="1">
              <a:spLocks noChangeArrowheads="1"/>
            </p:cNvSpPr>
            <p:nvPr/>
          </p:nvSpPr>
          <p:spPr bwMode="auto">
            <a:xfrm>
              <a:off x="1822" y="1281"/>
              <a:ext cx="16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12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8F8F8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de-DE" sz="1800" b="1" dirty="0"/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de-DE" sz="1800" b="1" dirty="0"/>
                <a:t>Dr. LOUIS IGNARRO</a:t>
              </a:r>
            </a:p>
          </p:txBody>
        </p:sp>
        <p:graphicFrame>
          <p:nvGraphicFramePr>
            <p:cNvPr id="5837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043635"/>
                </p:ext>
              </p:extLst>
            </p:nvPr>
          </p:nvGraphicFramePr>
          <p:xfrm>
            <a:off x="2393" y="725"/>
            <a:ext cx="596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r:id="rId6" imgW="2755556" imgH="2958730" progId="">
                    <p:embed/>
                  </p:oleObj>
                </mc:Choice>
                <mc:Fallback>
                  <p:oleObj r:id="rId6" imgW="2755556" imgH="295873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" y="725"/>
                          <a:ext cx="596" cy="6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feld 2"/>
          <p:cNvSpPr txBox="1"/>
          <p:nvPr/>
        </p:nvSpPr>
        <p:spPr>
          <a:xfrm>
            <a:off x="3114998" y="3517744"/>
            <a:ext cx="3483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de-AT" dirty="0" err="1" smtClean="0"/>
              <a:t>Nitworks</a:t>
            </a:r>
            <a:r>
              <a:rPr lang="de-AT" dirty="0" smtClean="0"/>
              <a:t> enthält die Aminosäuren L-Arginin und L-</a:t>
            </a:r>
            <a:r>
              <a:rPr lang="de-AT" dirty="0" err="1" smtClean="0"/>
              <a:t>Citrulin</a:t>
            </a:r>
            <a:endParaRPr lang="de-AT" dirty="0" smtClean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de-AT" dirty="0" smtClean="0"/>
              <a:t>Hoher Gehalt an Folsäure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de-AT" dirty="0" smtClean="0"/>
              <a:t>Hoher Gehalt an Vitamin C und E zum Schutz vor oxidativem Stress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8493765" y="2451103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Omega 3-Fettsäuren:</a:t>
            </a:r>
          </a:p>
          <a:p>
            <a:endParaRPr lang="de-AT" b="1" dirty="0" smtClean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de-AT" dirty="0" smtClean="0"/>
              <a:t>Reich an EPA &amp; DHA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de-AT" dirty="0" smtClean="0"/>
              <a:t>Um zu helfen, ein gesundes Herz zu erhalten.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de-AT" dirty="0" smtClean="0"/>
              <a:t>Der menschliche Körper produziert diese Fettsäuren nicht in angemessener Menge, deshalb müssen siezugeführt werden.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de-AT" dirty="0" smtClean="0"/>
              <a:t>DHA hilft zur </a:t>
            </a:r>
            <a:r>
              <a:rPr lang="de-AT" dirty="0"/>
              <a:t>E</a:t>
            </a:r>
            <a:r>
              <a:rPr lang="de-AT" dirty="0" smtClean="0"/>
              <a:t>rhaltung der Hirnfunktion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1178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38315" y="214317"/>
            <a:ext cx="8747125" cy="51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de-DE" altLang="de-DE" sz="1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charset="0"/>
              </a:rPr>
              <a:t> </a:t>
            </a:r>
            <a:r>
              <a:rPr lang="de-DE" altLang="de-DE" sz="1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charset="0"/>
              </a:rPr>
              <a:t> 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51156" y="66677"/>
            <a:ext cx="589788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 b="1" dirty="0">
                <a:solidFill>
                  <a:schemeClr val="tx1"/>
                </a:solidFill>
              </a:rPr>
              <a:t>Unterstützung für jeden Tag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10114"/>
          <a:stretch/>
        </p:blipFill>
        <p:spPr>
          <a:xfrm>
            <a:off x="472440" y="1019180"/>
            <a:ext cx="5212080" cy="497270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568443" y="1019179"/>
            <a:ext cx="50438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/>
              <a:t>VegetACE</a:t>
            </a:r>
            <a:r>
              <a:rPr lang="de-AT" sz="2000" b="1" dirty="0"/>
              <a:t>:</a:t>
            </a:r>
          </a:p>
          <a:p>
            <a:endParaRPr lang="de-AT" sz="2000" b="1" dirty="0"/>
          </a:p>
          <a:p>
            <a:r>
              <a:rPr lang="de-AT" sz="2000" dirty="0"/>
              <a:t>Reich an Selen, Calcium und den essenziellen Vitaminen A &amp; C, die helfen, die natürliche Immunabwehr des Körpers zu unterstützen.</a:t>
            </a:r>
          </a:p>
          <a:p>
            <a:endParaRPr lang="de-AT" sz="2000" dirty="0"/>
          </a:p>
          <a:p>
            <a:r>
              <a:rPr lang="de-AT" sz="2000" b="1" dirty="0"/>
              <a:t>N-R-G:</a:t>
            </a:r>
          </a:p>
          <a:p>
            <a:endParaRPr lang="de-AT" sz="20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de-AT" sz="2000" dirty="0"/>
              <a:t>Jede </a:t>
            </a:r>
            <a:r>
              <a:rPr lang="de-AT" sz="2000" dirty="0" err="1"/>
              <a:t>Protion</a:t>
            </a:r>
            <a:r>
              <a:rPr lang="de-AT" sz="2000" dirty="0"/>
              <a:t> liefert 40 mg Koffein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de-AT" sz="20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de-AT" sz="2000" dirty="0" err="1"/>
              <a:t>Guarana</a:t>
            </a:r>
            <a:r>
              <a:rPr lang="de-AT" sz="2000" dirty="0"/>
              <a:t> ist ein in Südamerika beheimateter Strauch, der seit Jahrhunderten von den Indianern des Amazonasgebietes aufgrund seines Koffeingehaltes verwendet wird.</a:t>
            </a:r>
          </a:p>
          <a:p>
            <a:endParaRPr lang="de-AT" b="1" dirty="0" smtClean="0"/>
          </a:p>
        </p:txBody>
      </p:sp>
    </p:spTree>
    <p:extLst>
      <p:ext uri="{BB962C8B-B14F-4D97-AF65-F5344CB8AC3E}">
        <p14:creationId xmlns:p14="http://schemas.microsoft.com/office/powerpoint/2010/main" val="3810939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376866" y="63420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8" y="3"/>
            <a:ext cx="15843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514600" y="207577"/>
            <a:ext cx="8153400" cy="704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8576" tIns="34289" rIns="68576" bIns="3428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PE" sz="4125" b="1" dirty="0"/>
              <a:t>Daten der WHO</a:t>
            </a:r>
            <a:endParaRPr lang="es-ES" sz="4125" b="1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359152" y="3320653"/>
            <a:ext cx="6913563" cy="623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8576" tIns="34289" rIns="68576" bIns="34289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PE" b="1">
                <a:solidFill>
                  <a:srgbClr val="000066"/>
                </a:solidFill>
              </a:rPr>
              <a:t>dieser Todesfälle sind: </a:t>
            </a:r>
            <a:r>
              <a:rPr lang="es-PE" b="1">
                <a:solidFill>
                  <a:srgbClr val="990000"/>
                </a:solidFill>
              </a:rPr>
              <a:t>ernährungsbedingt oder zurückzuführen auf Mangelernährung</a:t>
            </a:r>
            <a:endParaRPr lang="es-ES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359151" y="4346973"/>
            <a:ext cx="6985000" cy="66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8576" tIns="34289" rIns="68576" bIns="34289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PE" b="1">
                <a:solidFill>
                  <a:srgbClr val="000066"/>
                </a:solidFill>
              </a:rPr>
              <a:t>aller Arztbesuche </a:t>
            </a:r>
            <a:r>
              <a:rPr lang="es-PE" b="1">
                <a:solidFill>
                  <a:srgbClr val="990000"/>
                </a:solidFill>
              </a:rPr>
              <a:t>könnten verhindert werden durch gute Ernährungsgewohnheiten</a:t>
            </a:r>
            <a:endParaRPr lang="es-ES" sz="2100" b="1">
              <a:solidFill>
                <a:srgbClr val="990000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343281" y="2237185"/>
            <a:ext cx="7216775" cy="623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8576" tIns="34289" rIns="68576" bIns="34289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PE" b="1" dirty="0">
                <a:solidFill>
                  <a:srgbClr val="000066"/>
                </a:solidFill>
              </a:rPr>
              <a:t>aller vorzeitigen Todesfälle erfolgen wegen:</a:t>
            </a:r>
            <a:r>
              <a:rPr lang="es-PE" b="1" dirty="0"/>
              <a:t> </a:t>
            </a:r>
            <a:r>
              <a:rPr lang="es-PE" b="1" dirty="0">
                <a:solidFill>
                  <a:srgbClr val="990000"/>
                </a:solidFill>
              </a:rPr>
              <a:t>Krebs, Herzinfarkt, Schlaganfall, Diabetes</a:t>
            </a:r>
            <a:endParaRPr lang="es-ES" b="1" dirty="0">
              <a:solidFill>
                <a:srgbClr val="990000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847852" y="2240759"/>
            <a:ext cx="1584325" cy="6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3751" b="1" dirty="0">
                <a:solidFill>
                  <a:srgbClr val="A50021"/>
                </a:solidFill>
              </a:rPr>
              <a:t>70%</a:t>
            </a:r>
            <a:endParaRPr lang="es-ES" sz="3751" b="1" dirty="0">
              <a:solidFill>
                <a:srgbClr val="A50021"/>
              </a:solidFill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847852" y="3267078"/>
            <a:ext cx="1584325" cy="6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3751" b="1">
                <a:solidFill>
                  <a:srgbClr val="A50021"/>
                </a:solidFill>
              </a:rPr>
              <a:t>50%</a:t>
            </a:r>
            <a:endParaRPr lang="es-ES" sz="3751" b="1">
              <a:solidFill>
                <a:srgbClr val="A50021"/>
              </a:solidFill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847852" y="4346974"/>
            <a:ext cx="1584325" cy="6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3751" b="1">
                <a:solidFill>
                  <a:srgbClr val="A50021"/>
                </a:solidFill>
              </a:rPr>
              <a:t>50%</a:t>
            </a:r>
            <a:endParaRPr lang="es-ES" sz="3751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1676400" y="1638305"/>
            <a:ext cx="9144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AT" altLang="de-DE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3" y="3001966"/>
            <a:ext cx="7488239" cy="31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4295780" y="1128713"/>
            <a:ext cx="1673225" cy="2570163"/>
            <a:chOff x="1746" y="711"/>
            <a:chExt cx="1054" cy="1619"/>
          </a:xfrm>
        </p:grpSpPr>
        <p:pic>
          <p:nvPicPr>
            <p:cNvPr id="64528" name="Picture 4"/>
            <p:cNvPicPr>
              <a:picLocks noChangeAspect="1" noChangeArrowheads="1"/>
            </p:cNvPicPr>
            <p:nvPr/>
          </p:nvPicPr>
          <p:blipFill>
            <a:blip r:embed="rId4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711"/>
              <a:ext cx="1054" cy="1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contrast="6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29" name="Text Box 5"/>
            <p:cNvSpPr txBox="1">
              <a:spLocks noChangeArrowheads="1"/>
            </p:cNvSpPr>
            <p:nvPr/>
          </p:nvSpPr>
          <p:spPr bwMode="auto">
            <a:xfrm>
              <a:off x="1746" y="1815"/>
              <a:ext cx="807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12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8F8F8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>
                  <a:solidFill>
                    <a:srgbClr val="323232"/>
                  </a:solidFill>
                  <a:latin typeface="Akzidenz Grotesk" charset="0"/>
                </a:rPr>
                <a:t>Sport &amp; 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>
                  <a:solidFill>
                    <a:srgbClr val="323232"/>
                  </a:solidFill>
                  <a:latin typeface="Akzidenz Grotesk" charset="0"/>
                </a:rPr>
                <a:t>Fitness</a:t>
              </a:r>
            </a:p>
          </p:txBody>
        </p:sp>
      </p:grpSp>
      <p:grpSp>
        <p:nvGrpSpPr>
          <p:cNvPr id="64517" name="Group 6"/>
          <p:cNvGrpSpPr>
            <a:grpSpLocks/>
          </p:cNvGrpSpPr>
          <p:nvPr/>
        </p:nvGrpSpPr>
        <p:grpSpPr bwMode="auto">
          <a:xfrm>
            <a:off x="8399467" y="1130303"/>
            <a:ext cx="1671638" cy="2586038"/>
            <a:chOff x="4331" y="712"/>
            <a:chExt cx="1053" cy="1629"/>
          </a:xfrm>
        </p:grpSpPr>
        <p:sp>
          <p:nvSpPr>
            <p:cNvPr id="64526" name="Text Box 7"/>
            <p:cNvSpPr txBox="1">
              <a:spLocks noChangeArrowheads="1"/>
            </p:cNvSpPr>
            <p:nvPr/>
          </p:nvSpPr>
          <p:spPr bwMode="auto">
            <a:xfrm>
              <a:off x="4367" y="1816"/>
              <a:ext cx="977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12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8F8F8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>
                  <a:solidFill>
                    <a:srgbClr val="323232"/>
                  </a:solidFill>
                  <a:latin typeface="Akzidenz Grotesk" charset="0"/>
                </a:rPr>
                <a:t>Gewichts-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>
                  <a:solidFill>
                    <a:srgbClr val="323232"/>
                  </a:solidFill>
                  <a:latin typeface="Akzidenz Grotesk" charset="0"/>
                </a:rPr>
                <a:t>Kontrolle</a:t>
              </a:r>
            </a:p>
          </p:txBody>
        </p:sp>
        <p:pic>
          <p:nvPicPr>
            <p:cNvPr id="64527" name="Picture 8"/>
            <p:cNvPicPr>
              <a:picLocks noChangeAspect="1" noChangeArrowheads="1"/>
            </p:cNvPicPr>
            <p:nvPr/>
          </p:nvPicPr>
          <p:blipFill>
            <a:blip r:embed="rId5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712"/>
              <a:ext cx="1053" cy="1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contrast="6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8" name="Group 9"/>
          <p:cNvGrpSpPr>
            <a:grpSpLocks/>
          </p:cNvGrpSpPr>
          <p:nvPr/>
        </p:nvGrpSpPr>
        <p:grpSpPr bwMode="auto">
          <a:xfrm>
            <a:off x="2351092" y="1130304"/>
            <a:ext cx="1673225" cy="2216151"/>
            <a:chOff x="521" y="712"/>
            <a:chExt cx="1054" cy="1396"/>
          </a:xfrm>
        </p:grpSpPr>
        <p:sp>
          <p:nvSpPr>
            <p:cNvPr id="64524" name="Text Box 10"/>
            <p:cNvSpPr txBox="1">
              <a:spLocks noChangeArrowheads="1"/>
            </p:cNvSpPr>
            <p:nvPr/>
          </p:nvSpPr>
          <p:spPr bwMode="auto">
            <a:xfrm>
              <a:off x="557" y="1816"/>
              <a:ext cx="95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12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8F8F8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>
                  <a:solidFill>
                    <a:srgbClr val="323232"/>
                  </a:solidFill>
                  <a:latin typeface="Akzidenz Grotesk" charset="0"/>
                </a:rPr>
                <a:t>Wellness </a:t>
              </a:r>
            </a:p>
          </p:txBody>
        </p:sp>
        <p:pic>
          <p:nvPicPr>
            <p:cNvPr id="64525" name="Picture 11"/>
            <p:cNvPicPr>
              <a:picLocks noChangeAspect="1" noChangeArrowheads="1"/>
            </p:cNvPicPr>
            <p:nvPr/>
          </p:nvPicPr>
          <p:blipFill>
            <a:blip r:embed="rId6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712"/>
              <a:ext cx="1054" cy="1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6000" contrast="18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9" name="Group 12"/>
          <p:cNvGrpSpPr>
            <a:grpSpLocks/>
          </p:cNvGrpSpPr>
          <p:nvPr/>
        </p:nvGrpSpPr>
        <p:grpSpPr bwMode="auto">
          <a:xfrm>
            <a:off x="6240470" y="1128717"/>
            <a:ext cx="1679575" cy="2586037"/>
            <a:chOff x="2971" y="711"/>
            <a:chExt cx="1058" cy="1629"/>
          </a:xfrm>
        </p:grpSpPr>
        <p:sp>
          <p:nvSpPr>
            <p:cNvPr id="64522" name="Text Box 13"/>
            <p:cNvSpPr txBox="1">
              <a:spLocks noChangeArrowheads="1"/>
            </p:cNvSpPr>
            <p:nvPr/>
          </p:nvSpPr>
          <p:spPr bwMode="auto">
            <a:xfrm>
              <a:off x="3009" y="1815"/>
              <a:ext cx="967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12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8F8F8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>
                  <a:solidFill>
                    <a:srgbClr val="323232"/>
                  </a:solidFill>
                  <a:latin typeface="Akzidenz Grotesk" charset="0"/>
                </a:rPr>
                <a:t>Energie &amp;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>
                  <a:solidFill>
                    <a:srgbClr val="323232"/>
                  </a:solidFill>
                  <a:latin typeface="Akzidenz Grotesk" charset="0"/>
                </a:rPr>
                <a:t>Vitalität</a:t>
              </a:r>
            </a:p>
          </p:txBody>
        </p:sp>
        <p:pic>
          <p:nvPicPr>
            <p:cNvPr id="64523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711"/>
              <a:ext cx="1058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520" name="Rectangle 15"/>
          <p:cNvSpPr>
            <a:spLocks noChangeArrowheads="1"/>
          </p:cNvSpPr>
          <p:nvPr/>
        </p:nvSpPr>
        <p:spPr bwMode="auto">
          <a:xfrm>
            <a:off x="1524000" y="4868866"/>
            <a:ext cx="9144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b="1"/>
              <a:t>Für die ganze Familie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2400" b="1">
                <a:solidFill>
                  <a:srgbClr val="00664D"/>
                </a:solidFill>
              </a:rPr>
              <a:t>Gesunder aktiver Lebensstil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de-DE" sz="2400" b="1">
              <a:solidFill>
                <a:srgbClr val="00664D"/>
              </a:solidFill>
            </a:endParaRPr>
          </a:p>
        </p:txBody>
      </p:sp>
      <p:sp>
        <p:nvSpPr>
          <p:cNvPr id="64521" name="Text Box 16"/>
          <p:cNvSpPr txBox="1">
            <a:spLocks noChangeArrowheads="1"/>
          </p:cNvSpPr>
          <p:nvPr/>
        </p:nvSpPr>
        <p:spPr bwMode="auto">
          <a:xfrm>
            <a:off x="2379666" y="173037"/>
            <a:ext cx="743426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8F8F8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>
                <a:solidFill>
                  <a:schemeClr val="tx1"/>
                </a:solidFill>
              </a:rPr>
              <a:t>ERFAHRUNGSBERICHTE</a:t>
            </a:r>
          </a:p>
        </p:txBody>
      </p:sp>
    </p:spTree>
    <p:extLst>
      <p:ext uri="{BB962C8B-B14F-4D97-AF65-F5344CB8AC3E}">
        <p14:creationId xmlns:p14="http://schemas.microsoft.com/office/powerpoint/2010/main" val="3593359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966259" y="20640"/>
            <a:ext cx="10414000" cy="803275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DAS PROBLEM: Unsere Ernährungssituation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227733" y="482601"/>
            <a:ext cx="4741333" cy="4752975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5" rIns="91431" bIns="45715"/>
          <a:lstStyle/>
          <a:p>
            <a:pPr marL="341305" indent="-341305">
              <a:defRPr/>
            </a:pPr>
            <a:r>
              <a:rPr lang="de-CH" sz="2000" i="1" u="sng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… zu viel</a:t>
            </a:r>
          </a:p>
          <a:p>
            <a:pPr marL="341305" indent="-341305">
              <a:defRPr/>
            </a:pPr>
            <a:r>
              <a:rPr lang="de-DE" sz="2000" i="1" u="sng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minderwertige Lebensmittel</a:t>
            </a:r>
            <a:br>
              <a:rPr lang="de-DE" sz="2000" i="1" u="sng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</a:br>
            <a:endParaRPr lang="de-DE" sz="2000" i="1" u="sng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65" charset="-128"/>
            </a:endParaRPr>
          </a:p>
          <a:p>
            <a:pPr marL="341305" indent="-341305">
              <a:buFont typeface="Arial" charset="0"/>
              <a:buChar char="•"/>
              <a:defRPr/>
            </a:pPr>
            <a:r>
              <a:rPr lang="de-DE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raffinierte Produkte</a:t>
            </a:r>
            <a:br>
              <a:rPr lang="de-DE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</a:br>
            <a:r>
              <a:rPr lang="de-DE" sz="16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(z.B. Weißmehl)</a:t>
            </a:r>
          </a:p>
          <a:p>
            <a:pPr marL="341305" indent="-341305">
              <a:buFont typeface="Arial" charset="0"/>
              <a:buChar char="•"/>
              <a:defRPr/>
            </a:pPr>
            <a:r>
              <a:rPr lang="de-DE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tierische Fette</a:t>
            </a:r>
          </a:p>
          <a:p>
            <a:pPr marL="341305" indent="-341305">
              <a:buFont typeface="Arial" charset="0"/>
              <a:buChar char="•"/>
              <a:defRPr/>
            </a:pPr>
            <a:r>
              <a:rPr lang="de-DE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Salz</a:t>
            </a:r>
          </a:p>
          <a:p>
            <a:pPr marL="341305" indent="-341305">
              <a:buFont typeface="Arial" charset="0"/>
              <a:buChar char="•"/>
              <a:defRPr/>
            </a:pPr>
            <a:r>
              <a:rPr lang="de-DE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Industrie-Zucker</a:t>
            </a:r>
            <a:r>
              <a:rPr lang="de-CH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 </a:t>
            </a:r>
          </a:p>
          <a:p>
            <a:pPr marL="341305" indent="-341305">
              <a:buFont typeface="Arial" charset="0"/>
              <a:buChar char="•"/>
              <a:defRPr/>
            </a:pPr>
            <a:r>
              <a:rPr lang="de-DE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Cholesterin</a:t>
            </a:r>
          </a:p>
          <a:p>
            <a:pPr marL="341305" indent="-341305">
              <a:buFont typeface="Arial" charset="0"/>
              <a:buChar char="•"/>
              <a:defRPr/>
            </a:pPr>
            <a:r>
              <a:rPr lang="de-DE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Koffein, Alkohol, Nikotin</a:t>
            </a:r>
          </a:p>
          <a:p>
            <a:pPr marL="341305" indent="-341305">
              <a:buFont typeface="Arial" charset="0"/>
              <a:buChar char="•"/>
              <a:defRPr/>
            </a:pPr>
            <a:r>
              <a:rPr lang="de-DE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Zusätze im Essen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02789" y="981078"/>
            <a:ext cx="5837767" cy="2730500"/>
            <a:chOff x="762000" y="914400"/>
            <a:chExt cx="4378346" cy="2730500"/>
          </a:xfrm>
        </p:grpSpPr>
        <p:pic>
          <p:nvPicPr>
            <p:cNvPr id="15372" name="Picture 13" descr="pfeil_mehr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914400"/>
              <a:ext cx="3389313" cy="273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701934" y="1008063"/>
              <a:ext cx="2438412" cy="6477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1431" tIns="45715" rIns="91431" bIns="45715"/>
            <a:lstStyle/>
            <a:p>
              <a:pPr marL="341305" indent="-341305">
                <a:defRPr/>
              </a:pPr>
              <a:r>
                <a:rPr lang="de-CH" sz="3600" i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-65" charset="-128"/>
                </a:rPr>
                <a:t>… zu viel</a:t>
              </a:r>
            </a:p>
            <a:p>
              <a:pPr marL="341305" indent="-341305">
                <a:defRPr/>
              </a:pPr>
              <a:r>
                <a:rPr lang="de-DE" sz="3200" i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-65" charset="-128"/>
                </a:rPr>
                <a:t/>
              </a:r>
              <a:br>
                <a:rPr lang="de-DE" sz="3200" i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-65" charset="-128"/>
                </a:rPr>
              </a:br>
              <a:endParaRPr lang="de-DE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790955" y="3716337"/>
            <a:ext cx="7768167" cy="2711451"/>
            <a:chOff x="2760702" y="3737669"/>
            <a:chExt cx="5826236" cy="2710756"/>
          </a:xfrm>
        </p:grpSpPr>
        <p:pic>
          <p:nvPicPr>
            <p:cNvPr id="15370" name="Picture 16" descr="pfeil_wenige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5500" y="3737669"/>
              <a:ext cx="3881438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4" name="Rectangle 6"/>
            <p:cNvSpPr>
              <a:spLocks noChangeArrowheads="1"/>
            </p:cNvSpPr>
            <p:nvPr/>
          </p:nvSpPr>
          <p:spPr bwMode="auto">
            <a:xfrm>
              <a:off x="2760702" y="5610440"/>
              <a:ext cx="3573530" cy="8379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1431" tIns="45715" rIns="91431" bIns="45715"/>
            <a:lstStyle/>
            <a:p>
              <a:pPr marL="341305" indent="-341305" algn="ctr">
                <a:defRPr/>
              </a:pPr>
              <a:r>
                <a:rPr lang="de-CH" sz="3600" i="1">
                  <a:solidFill>
                    <a:srgbClr val="528A0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-65" charset="-128"/>
                </a:rPr>
                <a:t>… zu wenig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59600" y="1125543"/>
            <a:ext cx="460798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05" indent="-341305"/>
            <a:r>
              <a:rPr lang="de-DE" b="1" i="1">
                <a:solidFill>
                  <a:schemeClr val="accent1"/>
                </a:solidFill>
              </a:rPr>
              <a:t>Minderwertiges </a:t>
            </a:r>
            <a:br>
              <a:rPr lang="de-DE" b="1" i="1">
                <a:solidFill>
                  <a:schemeClr val="accent1"/>
                </a:solidFill>
              </a:rPr>
            </a:br>
            <a:r>
              <a:rPr lang="de-DE" b="1" i="1">
                <a:solidFill>
                  <a:schemeClr val="accent1"/>
                </a:solidFill>
              </a:rPr>
              <a:t>in unseren Lebensmittel</a:t>
            </a:r>
            <a:endParaRPr lang="de-DE" b="1" i="1" u="sng">
              <a:solidFill>
                <a:schemeClr val="accent1"/>
              </a:solidFill>
            </a:endParaRPr>
          </a:p>
          <a:p>
            <a:pPr marL="341305" indent="-341305">
              <a:buFont typeface="Arial" charset="0"/>
              <a:buChar char="•"/>
            </a:pPr>
            <a:r>
              <a:rPr lang="de-DE" sz="1400" b="1">
                <a:solidFill>
                  <a:srgbClr val="404040"/>
                </a:solidFill>
              </a:rPr>
              <a:t>raffinierte Produkte</a:t>
            </a:r>
            <a:br>
              <a:rPr lang="de-DE" sz="1400" b="1">
                <a:solidFill>
                  <a:srgbClr val="404040"/>
                </a:solidFill>
              </a:rPr>
            </a:br>
            <a:r>
              <a:rPr lang="de-DE" sz="1200" b="1">
                <a:solidFill>
                  <a:srgbClr val="404040"/>
                </a:solidFill>
              </a:rPr>
              <a:t>(z.B. Weißmehl)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>
                <a:solidFill>
                  <a:srgbClr val="404040"/>
                </a:solidFill>
              </a:rPr>
              <a:t>tierische Fette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>
                <a:solidFill>
                  <a:srgbClr val="404040"/>
                </a:solidFill>
              </a:rPr>
              <a:t>Salz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>
                <a:solidFill>
                  <a:srgbClr val="404040"/>
                </a:solidFill>
              </a:rPr>
              <a:t>Industrie-Zucker</a:t>
            </a:r>
            <a:r>
              <a:rPr lang="de-CH" sz="1400" b="1">
                <a:solidFill>
                  <a:srgbClr val="404040"/>
                </a:solidFill>
              </a:rPr>
              <a:t> 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>
                <a:solidFill>
                  <a:srgbClr val="404040"/>
                </a:solidFill>
              </a:rPr>
              <a:t>Cholesterin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>
                <a:solidFill>
                  <a:srgbClr val="404040"/>
                </a:solidFill>
              </a:rPr>
              <a:t>Koffein, Alkohol, Nikotin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>
                <a:solidFill>
                  <a:srgbClr val="404040"/>
                </a:solidFill>
              </a:rPr>
              <a:t>Zusätze im Essen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25600" y="3930651"/>
            <a:ext cx="6096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05" indent="-341305"/>
            <a:r>
              <a:rPr lang="de-DE" b="1" i="1" dirty="0">
                <a:solidFill>
                  <a:srgbClr val="528A02"/>
                </a:solidFill>
              </a:rPr>
              <a:t>Wertvolles </a:t>
            </a:r>
          </a:p>
          <a:p>
            <a:pPr marL="341305" indent="-341305"/>
            <a:r>
              <a:rPr lang="de-DE" b="1" i="1" dirty="0">
                <a:solidFill>
                  <a:srgbClr val="528A02"/>
                </a:solidFill>
              </a:rPr>
              <a:t>	in unseren Lebensmittel</a:t>
            </a:r>
            <a:endParaRPr lang="de-DE" sz="1400" b="1" dirty="0">
              <a:solidFill>
                <a:srgbClr val="404040"/>
              </a:solidFill>
            </a:endParaRPr>
          </a:p>
          <a:p>
            <a:pPr marL="341305" indent="-341305">
              <a:buFont typeface="Arial" charset="0"/>
              <a:buChar char="•"/>
            </a:pPr>
            <a:r>
              <a:rPr lang="de-DE" sz="1400" b="1" dirty="0">
                <a:solidFill>
                  <a:srgbClr val="404040"/>
                </a:solidFill>
              </a:rPr>
              <a:t>Vitamine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 dirty="0">
                <a:solidFill>
                  <a:srgbClr val="404040"/>
                </a:solidFill>
              </a:rPr>
              <a:t>Spurenelemente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 dirty="0">
                <a:solidFill>
                  <a:srgbClr val="404040"/>
                </a:solidFill>
              </a:rPr>
              <a:t>Mineralien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 dirty="0">
                <a:solidFill>
                  <a:srgbClr val="404040"/>
                </a:solidFill>
              </a:rPr>
              <a:t>Ballaststoffe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 dirty="0">
                <a:solidFill>
                  <a:srgbClr val="404040"/>
                </a:solidFill>
              </a:rPr>
              <a:t>ungesättigte Fettsäuren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 dirty="0">
                <a:solidFill>
                  <a:srgbClr val="404040"/>
                </a:solidFill>
              </a:rPr>
              <a:t>Proteine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 dirty="0">
                <a:solidFill>
                  <a:srgbClr val="404040"/>
                </a:solidFill>
              </a:rPr>
              <a:t>Kräuter</a:t>
            </a:r>
          </a:p>
          <a:p>
            <a:pPr marL="341305" indent="-341305">
              <a:buFont typeface="Arial" charset="0"/>
              <a:buChar char="•"/>
            </a:pPr>
            <a:r>
              <a:rPr lang="de-DE" sz="1400" b="1" dirty="0">
                <a:solidFill>
                  <a:srgbClr val="404040"/>
                </a:solidFill>
              </a:rPr>
              <a:t>Wasser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7051" y="3500439"/>
            <a:ext cx="10972800" cy="381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ea typeface="ＭＳ Ｐゴシック" pitchFamily="-65" charset="-128"/>
              </a:rPr>
              <a:t>Ausgewogene Ernährung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027767" y="900114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1" dir="2700000" rotWithShape="0">
              <a:srgbClr val="808080">
                <a:alpha val="20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>
              <a:solidFill>
                <a:srgbClr val="7F7F7F"/>
              </a:solidFill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19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C:\Dokumente und Einstellungen\paa\Desktop\produkte\04Deckbl.jpg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 l="1677" t="4877" r="6169" b="2760"/>
          <a:stretch>
            <a:fillRect/>
          </a:stretch>
        </p:blipFill>
        <p:spPr bwMode="auto">
          <a:xfrm>
            <a:off x="624417" y="1254129"/>
            <a:ext cx="1089448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239791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6100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3200" b="1" dirty="0"/>
              <a:t>Daraus resultierende Folgen</a:t>
            </a:r>
          </a:p>
        </p:txBody>
      </p:sp>
    </p:spTree>
    <p:extLst>
      <p:ext uri="{BB962C8B-B14F-4D97-AF65-F5344CB8AC3E}">
        <p14:creationId xmlns:p14="http://schemas.microsoft.com/office/powerpoint/2010/main" val="9373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33" y="260352"/>
            <a:ext cx="12048067" cy="549275"/>
          </a:xfrm>
        </p:spPr>
        <p:txBody>
          <a:bodyPr anchor="t"/>
          <a:lstStyle/>
          <a:p>
            <a:pPr algn="ctr"/>
            <a:r>
              <a:rPr lang="de-DE" sz="32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Darum braucht der Körper ALLE Nährstoffe</a:t>
            </a: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>
            <a:lum bright="-42000" contrast="36000"/>
          </a:blip>
          <a:srcRect l="4277" r="10251" b="1222"/>
          <a:stretch>
            <a:fillRect/>
          </a:stretch>
        </p:blipFill>
        <p:spPr bwMode="auto">
          <a:xfrm>
            <a:off x="1822454" y="1154117"/>
            <a:ext cx="85471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469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8846"/>
            <a:ext cx="12192000" cy="557212"/>
          </a:xfrm>
        </p:spPr>
        <p:txBody>
          <a:bodyPr/>
          <a:lstStyle/>
          <a:p>
            <a:pPr algn="ctr"/>
            <a:r>
              <a:rPr lang="de-AT" sz="3200" b="1" dirty="0">
                <a:solidFill>
                  <a:schemeClr val="tx1"/>
                </a:solidFill>
              </a:rPr>
              <a:t>Laut Studien ist das Frühstück die wichtigste Mahlzeit</a:t>
            </a:r>
          </a:p>
        </p:txBody>
      </p:sp>
      <p:pic>
        <p:nvPicPr>
          <p:cNvPr id="32770" name="Picture 2" descr="http://www.deindiaetcoach.de/wissen/fileadmin/images/HauptbilderArtikel/fruehstueckgewich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0" y="1298211"/>
            <a:ext cx="3068868" cy="25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www.ksta.de/image/view/2010/0/6/12050398,10882649,dmData,Nutella1%2B%2525281262796792227%25252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30" b="96516" l="6579" r="96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33" y="1386746"/>
            <a:ext cx="3293835" cy="24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2.bp.blogspot.com/_Z1KD9hm-yz0/TJNxIjUewOI/AAAAAAAAM8k/jubUcMlOR9w/s1600/P14106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19" y="1308713"/>
            <a:ext cx="3762563" cy="24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727142" y="4510025"/>
            <a:ext cx="83776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Tauschen Sie viel Kcal und wenig Nährstoffe </a:t>
            </a:r>
          </a:p>
          <a:p>
            <a:pPr algn="ctr"/>
            <a:r>
              <a:rPr lang="de-DE" sz="32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Gegen wenig Kcal mit vielen Nähstoffen!</a:t>
            </a:r>
            <a:endParaRPr lang="de-DE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3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21083" y="1658463"/>
            <a:ext cx="10379711" cy="3264059"/>
            <a:chOff x="0" y="1155"/>
            <a:chExt cx="5725" cy="2758"/>
          </a:xfrm>
        </p:grpSpPr>
        <p:pic>
          <p:nvPicPr>
            <p:cNvPr id="22535" name="Picture 13" descr="C:\MM\HLF-Logos\Produkte\Shakevariationen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38"/>
              <a:ext cx="1345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5" descr="D:\9-NUUCLUU\Image\Bild2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17" y="1155"/>
              <a:ext cx="1708" cy="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17" descr="1194_AU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9" y="2189"/>
              <a:ext cx="545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6" descr="0141_G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08" y="1464"/>
              <a:ext cx="928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3" name="Rectangle 2"/>
          <p:cNvSpPr txBox="1">
            <a:spLocks noChangeArrowheads="1"/>
          </p:cNvSpPr>
          <p:nvPr/>
        </p:nvSpPr>
        <p:spPr bwMode="auto">
          <a:xfrm>
            <a:off x="0" y="2"/>
            <a:ext cx="12192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DAS PERFEKTE FRÜHSTÜCK</a:t>
            </a:r>
          </a:p>
        </p:txBody>
      </p:sp>
      <p:pic>
        <p:nvPicPr>
          <p:cNvPr id="22534" name="Picture 6" descr="C:\MM\HLF-Logos\Produkte\Aloe-Mango_High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3211" y="2255379"/>
            <a:ext cx="755888" cy="18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1665156" y="5157415"/>
            <a:ext cx="8861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 ist einfach und schmeckt der ganzen Familie</a:t>
            </a:r>
            <a:endParaRPr lang="de-DE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112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8" descr="0141_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" y="500066"/>
            <a:ext cx="274595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4903793" y="1198015"/>
            <a:ext cx="685249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Reich an Proteinen, Vitaminen, Mineralien</a:t>
            </a:r>
          </a:p>
          <a:p>
            <a:pPr marL="342891" indent="-342891">
              <a:buFontTx/>
              <a:buChar char="-"/>
            </a:pPr>
            <a:endParaRPr lang="de-DE" dirty="0">
              <a:solidFill>
                <a:srgbClr val="000000"/>
              </a:solidFill>
            </a:endParaRPr>
          </a:p>
          <a:p>
            <a:pPr marL="342891" indent="-342891"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Zusätzliche Kräuter und pflanzliche Stoffe</a:t>
            </a:r>
          </a:p>
          <a:p>
            <a:pPr marL="342891" indent="-342891">
              <a:buFontTx/>
              <a:buChar char="-"/>
            </a:pPr>
            <a:endParaRPr lang="de-DE" dirty="0">
              <a:solidFill>
                <a:srgbClr val="000000"/>
              </a:solidFill>
            </a:endParaRPr>
          </a:p>
          <a:p>
            <a:pPr marL="342891" indent="-342891"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Wissenschaftlich entwickelt</a:t>
            </a:r>
          </a:p>
          <a:p>
            <a:pPr marL="342891" indent="-342891">
              <a:buFontTx/>
              <a:buChar char="-"/>
            </a:pPr>
            <a:endParaRPr lang="de-DE" dirty="0">
              <a:solidFill>
                <a:srgbClr val="000000"/>
              </a:solidFill>
            </a:endParaRPr>
          </a:p>
          <a:p>
            <a:pPr marL="342891" indent="-342891"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Gesunde Alternative zu einem kalorienreichen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Frühstück, Mittag- oder Abendessen</a:t>
            </a:r>
          </a:p>
          <a:p>
            <a:pPr marL="342891" indent="-342891"/>
            <a:r>
              <a:rPr lang="de-DE" dirty="0">
                <a:solidFill>
                  <a:srgbClr val="000000"/>
                </a:solidFill>
              </a:rPr>
              <a:t> </a:t>
            </a:r>
          </a:p>
          <a:p>
            <a:pPr marL="342891" indent="-342891"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Gesunde Mahlzeit mit nur ca. 220 Kalorien</a:t>
            </a:r>
          </a:p>
          <a:p>
            <a:pPr marL="342891" indent="-342891">
              <a:buFontTx/>
              <a:buChar char="-"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2"/>
            <a:ext cx="12192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de-DE" sz="3200" b="1" dirty="0">
                <a:solidFill>
                  <a:srgbClr val="000000"/>
                </a:solidFill>
              </a:rPr>
              <a:t>Shake - F1: Gesunde Mahlzeit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5550884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Alle Nährstoffe in der richtigen Zusammensetzung!</a:t>
            </a:r>
            <a:endParaRPr lang="de-DE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 rot="5400000">
            <a:off x="-2781657" y="2854602"/>
            <a:ext cx="668661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Weltweit Nr.1 der Mahlzeitenersatz-Shakes</a:t>
            </a:r>
            <a:endParaRPr lang="de-D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81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119970" y="1844676"/>
            <a:ext cx="84963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u="sng">
                <a:solidFill>
                  <a:srgbClr val="FF6400"/>
                </a:solidFill>
              </a:rPr>
              <a:t>Wirkung:</a:t>
            </a:r>
            <a:endParaRPr lang="de-DE" b="1">
              <a:solidFill>
                <a:srgbClr val="FF6400"/>
              </a:solidFill>
            </a:endParaRPr>
          </a:p>
          <a:p>
            <a:endParaRPr lang="de-DE" sz="2200">
              <a:solidFill>
                <a:srgbClr val="000000"/>
              </a:solidFill>
            </a:endParaRPr>
          </a:p>
          <a:p>
            <a:r>
              <a:rPr lang="de-DE" sz="2200">
                <a:solidFill>
                  <a:srgbClr val="000000"/>
                </a:solidFill>
              </a:rPr>
              <a:t>- Schmeckt köstlich und erfrischend</a:t>
            </a:r>
          </a:p>
          <a:p>
            <a:pPr>
              <a:buFontTx/>
              <a:buChar char="-"/>
            </a:pPr>
            <a:r>
              <a:rPr lang="de-DE" sz="2200">
                <a:solidFill>
                  <a:srgbClr val="000000"/>
                </a:solidFill>
              </a:rPr>
              <a:t> Unterstützt eine gesunde Verdauung</a:t>
            </a:r>
          </a:p>
          <a:p>
            <a:pPr>
              <a:buFontTx/>
              <a:buChar char="-"/>
            </a:pPr>
            <a:r>
              <a:rPr lang="de-DE" sz="2200">
                <a:solidFill>
                  <a:srgbClr val="000000"/>
                </a:solidFill>
              </a:rPr>
              <a:t> Beruhigt das Verdauungssystem</a:t>
            </a:r>
          </a:p>
          <a:p>
            <a:pPr>
              <a:buFontTx/>
              <a:buChar char="-"/>
            </a:pPr>
            <a:r>
              <a:rPr lang="de-DE" sz="2200">
                <a:solidFill>
                  <a:srgbClr val="000000"/>
                </a:solidFill>
              </a:rPr>
              <a:t> Hilft der Selbstreinigung des Körpers</a:t>
            </a:r>
          </a:p>
          <a:p>
            <a:pPr>
              <a:buFontTx/>
              <a:buChar char="-"/>
            </a:pPr>
            <a:r>
              <a:rPr lang="de-DE" sz="2200">
                <a:solidFill>
                  <a:srgbClr val="000000"/>
                </a:solidFill>
              </a:rPr>
              <a:t> Enthält wichtige Enzyme, Aminosäuren,</a:t>
            </a:r>
            <a:br>
              <a:rPr lang="de-DE" sz="2200">
                <a:solidFill>
                  <a:srgbClr val="000000"/>
                </a:solidFill>
              </a:rPr>
            </a:br>
            <a:r>
              <a:rPr lang="de-DE" sz="2200">
                <a:solidFill>
                  <a:srgbClr val="000000"/>
                </a:solidFill>
              </a:rPr>
              <a:t>   Vitamine und Mineralstoffe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2"/>
            <a:ext cx="12192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de-DE" sz="3200" b="1" dirty="0">
                <a:solidFill>
                  <a:srgbClr val="000000"/>
                </a:solidFill>
              </a:rPr>
              <a:t>Aloe - Kräuterkonzentrat</a:t>
            </a:r>
          </a:p>
        </p:txBody>
      </p:sp>
      <p:pic>
        <p:nvPicPr>
          <p:cNvPr id="23556" name="Picture 2" descr="C:\MM\HLF-Logos\Produkte\Today0104GESAMTb0067.jpg"/>
          <p:cNvPicPr>
            <a:picLocks noChangeAspect="1" noChangeArrowheads="1"/>
          </p:cNvPicPr>
          <p:nvPr/>
        </p:nvPicPr>
        <p:blipFill>
          <a:blip r:embed="rId3"/>
          <a:srcRect b="597"/>
          <a:stretch>
            <a:fillRect/>
          </a:stretch>
        </p:blipFill>
        <p:spPr bwMode="auto">
          <a:xfrm>
            <a:off x="167221" y="3754103"/>
            <a:ext cx="2952751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MM\HLF-Logos\Produkte\Aloe-Mango_High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5660" y="1000129"/>
            <a:ext cx="2029883" cy="483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16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L-UN_Crp_BusinessOpp_10x7">
  <a:themeElements>
    <a:clrScheme name="NBL_UN_Crp_FinancialOpp_10x7 2">
      <a:dk1>
        <a:srgbClr val="000000"/>
      </a:dk1>
      <a:lt1>
        <a:srgbClr val="FFFFFF"/>
      </a:lt1>
      <a:dk2>
        <a:srgbClr val="77B800"/>
      </a:dk2>
      <a:lt2>
        <a:srgbClr val="EEECE1"/>
      </a:lt2>
      <a:accent1>
        <a:srgbClr val="FFA200"/>
      </a:accent1>
      <a:accent2>
        <a:srgbClr val="8F8F8F"/>
      </a:accent2>
      <a:accent3>
        <a:srgbClr val="FFFFFF"/>
      </a:accent3>
      <a:accent4>
        <a:srgbClr val="000000"/>
      </a:accent4>
      <a:accent5>
        <a:srgbClr val="FFCEAA"/>
      </a:accent5>
      <a:accent6>
        <a:srgbClr val="818181"/>
      </a:accent6>
      <a:hlink>
        <a:srgbClr val="990099"/>
      </a:hlink>
      <a:folHlink>
        <a:srgbClr val="CC0000"/>
      </a:folHlink>
    </a:clrScheme>
    <a:fontScheme name="NBL_UN_Crp_FinancialOpp_10x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BL_UN_Crp_FinancialOpp_10x7 1">
        <a:dk1>
          <a:srgbClr val="000000"/>
        </a:dk1>
        <a:lt1>
          <a:srgbClr val="FFFFFF"/>
        </a:lt1>
        <a:dk2>
          <a:srgbClr val="417630"/>
        </a:dk2>
        <a:lt2>
          <a:srgbClr val="EEECE1"/>
        </a:lt2>
        <a:accent1>
          <a:srgbClr val="77B800"/>
        </a:accent1>
        <a:accent2>
          <a:srgbClr val="FFA200"/>
        </a:accent2>
        <a:accent3>
          <a:srgbClr val="FFFFFF"/>
        </a:accent3>
        <a:accent4>
          <a:srgbClr val="000000"/>
        </a:accent4>
        <a:accent5>
          <a:srgbClr val="BDD8AA"/>
        </a:accent5>
        <a:accent6>
          <a:srgbClr val="E79200"/>
        </a:accent6>
        <a:hlink>
          <a:srgbClr val="C8C8C8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L_UN_Crp_FinancialOpp_10x7 2">
        <a:dk1>
          <a:srgbClr val="000000"/>
        </a:dk1>
        <a:lt1>
          <a:srgbClr val="FFFFFF"/>
        </a:lt1>
        <a:dk2>
          <a:srgbClr val="77B800"/>
        </a:dk2>
        <a:lt2>
          <a:srgbClr val="EEECE1"/>
        </a:lt2>
        <a:accent1>
          <a:srgbClr val="FFA200"/>
        </a:accent1>
        <a:accent2>
          <a:srgbClr val="8F8F8F"/>
        </a:accent2>
        <a:accent3>
          <a:srgbClr val="FFFFFF"/>
        </a:accent3>
        <a:accent4>
          <a:srgbClr val="000000"/>
        </a:accent4>
        <a:accent5>
          <a:srgbClr val="FFCEAA"/>
        </a:accent5>
        <a:accent6>
          <a:srgbClr val="818181"/>
        </a:accent6>
        <a:hlink>
          <a:srgbClr val="9900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Office PowerPoint</Application>
  <PresentationFormat>Custom</PresentationFormat>
  <Paragraphs>209</Paragraphs>
  <Slides>20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NBL-UN_Crp_BusinessOpp_10x7</vt:lpstr>
      <vt:lpstr>Produkte</vt:lpstr>
      <vt:lpstr>PowerPoint Presentation</vt:lpstr>
      <vt:lpstr>DAS PROBLEM: Unsere Ernährungssituation</vt:lpstr>
      <vt:lpstr>PowerPoint Presentation</vt:lpstr>
      <vt:lpstr>Darum braucht der Körper ALLE Nährstoffe</vt:lpstr>
      <vt:lpstr>Laut Studien ist das Frühstück die wichtigste Mahlzeit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Herbalife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PowerPoint®* Users,</dc:title>
  <dc:creator>NealB</dc:creator>
  <cp:lastModifiedBy>Dominique Klimek</cp:lastModifiedBy>
  <cp:revision>99</cp:revision>
  <cp:lastPrinted>2010-04-15T23:32:12Z</cp:lastPrinted>
  <dcterms:created xsi:type="dcterms:W3CDTF">2010-07-27T00:57:09Z</dcterms:created>
  <dcterms:modified xsi:type="dcterms:W3CDTF">2014-01-26T07:56:36Z</dcterms:modified>
</cp:coreProperties>
</file>